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handoutMasterIdLst>
    <p:handoutMasterId r:id="rId36"/>
  </p:handoutMasterIdLst>
  <p:sldIdLst>
    <p:sldId id="258" r:id="rId2"/>
    <p:sldId id="257" r:id="rId3"/>
    <p:sldId id="259" r:id="rId4"/>
    <p:sldId id="260" r:id="rId5"/>
    <p:sldId id="261" r:id="rId6"/>
    <p:sldId id="264" r:id="rId7"/>
    <p:sldId id="265" r:id="rId8"/>
    <p:sldId id="266" r:id="rId9"/>
    <p:sldId id="267" r:id="rId10"/>
    <p:sldId id="268"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24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FCC93-C62D-4B05-AEB3-03C5054BB6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9DB781-02BD-41B6-9AB8-CD3F207C1D99}">
      <dgm:prSet phldrT="[Text]"/>
      <dgm:spPr/>
      <dgm:t>
        <a:bodyPr/>
        <a:lstStyle/>
        <a:p>
          <a:r>
            <a:rPr lang="en-US" dirty="0">
              <a:latin typeface="Arial" panose="020B0604020202020204" pitchFamily="34" charset="0"/>
              <a:cs typeface="Arial" panose="020B0604020202020204" pitchFamily="34" charset="0"/>
            </a:rPr>
            <a:t>Inhale,2,3,4</a:t>
          </a:r>
        </a:p>
      </dgm:t>
    </dgm:pt>
    <dgm:pt modelId="{12A492AE-361C-416A-BE07-25F49A1EAA02}" type="parTrans" cxnId="{E4F15EDC-7D56-46AC-A9E0-A4D906ABB46A}">
      <dgm:prSet/>
      <dgm:spPr/>
      <dgm:t>
        <a:bodyPr/>
        <a:lstStyle/>
        <a:p>
          <a:endParaRPr lang="en-US"/>
        </a:p>
      </dgm:t>
    </dgm:pt>
    <dgm:pt modelId="{71D07C3A-E19A-4488-B3ED-307EE5682D7F}" type="sibTrans" cxnId="{E4F15EDC-7D56-46AC-A9E0-A4D906ABB46A}">
      <dgm:prSet/>
      <dgm:spPr/>
      <dgm:t>
        <a:bodyPr/>
        <a:lstStyle/>
        <a:p>
          <a:endParaRPr lang="en-US"/>
        </a:p>
      </dgm:t>
    </dgm:pt>
    <dgm:pt modelId="{BBA71E12-1E71-4CED-93EE-4E524155FB4C}">
      <dgm:prSet phldrT="[Text]"/>
      <dgm:spPr/>
      <dgm:t>
        <a:bodyPr/>
        <a:lstStyle/>
        <a:p>
          <a:r>
            <a:rPr lang="en-US" dirty="0">
              <a:latin typeface="Arial" panose="020B0604020202020204" pitchFamily="34" charset="0"/>
              <a:cs typeface="Arial" panose="020B0604020202020204" pitchFamily="34" charset="0"/>
            </a:rPr>
            <a:t>Hold,2,3,4</a:t>
          </a:r>
        </a:p>
      </dgm:t>
    </dgm:pt>
    <dgm:pt modelId="{47EE45EA-94DC-4CA8-A9EE-75CAE9A59590}" type="parTrans" cxnId="{68238CA7-34F9-4AF0-AF61-71BE0531F3EB}">
      <dgm:prSet/>
      <dgm:spPr/>
      <dgm:t>
        <a:bodyPr/>
        <a:lstStyle/>
        <a:p>
          <a:endParaRPr lang="en-US"/>
        </a:p>
      </dgm:t>
    </dgm:pt>
    <dgm:pt modelId="{E56EE218-F4B9-4AD9-B1F3-225335102A1B}" type="sibTrans" cxnId="{68238CA7-34F9-4AF0-AF61-71BE0531F3EB}">
      <dgm:prSet/>
      <dgm:spPr/>
      <dgm:t>
        <a:bodyPr/>
        <a:lstStyle/>
        <a:p>
          <a:endParaRPr lang="en-US"/>
        </a:p>
      </dgm:t>
    </dgm:pt>
    <dgm:pt modelId="{560EF459-5079-4780-B491-5445E4ADCAD5}">
      <dgm:prSet phldrT="[Text]"/>
      <dgm:spPr/>
      <dgm:t>
        <a:bodyPr/>
        <a:lstStyle/>
        <a:p>
          <a:r>
            <a:rPr lang="en-US" dirty="0">
              <a:latin typeface="Arial" panose="020B0604020202020204" pitchFamily="34" charset="0"/>
              <a:cs typeface="Arial" panose="020B0604020202020204" pitchFamily="34" charset="0"/>
            </a:rPr>
            <a:t>Hold,2,3,4</a:t>
          </a:r>
        </a:p>
      </dgm:t>
    </dgm:pt>
    <dgm:pt modelId="{1F16ACF3-0334-42CE-847C-F7B3A6DBF38C}" type="parTrans" cxnId="{C97E052E-EED6-47D7-9505-4D0BD3A1ADD8}">
      <dgm:prSet/>
      <dgm:spPr/>
      <dgm:t>
        <a:bodyPr/>
        <a:lstStyle/>
        <a:p>
          <a:endParaRPr lang="en-US"/>
        </a:p>
      </dgm:t>
    </dgm:pt>
    <dgm:pt modelId="{FA550D37-F858-40D9-B619-38B88693D171}" type="sibTrans" cxnId="{C97E052E-EED6-47D7-9505-4D0BD3A1ADD8}">
      <dgm:prSet/>
      <dgm:spPr/>
      <dgm:t>
        <a:bodyPr/>
        <a:lstStyle/>
        <a:p>
          <a:endParaRPr lang="en-US"/>
        </a:p>
      </dgm:t>
    </dgm:pt>
    <dgm:pt modelId="{4E67064F-9B4B-4B13-88B8-B4856C898BEB}">
      <dgm:prSet phldrT="[Text]"/>
      <dgm:spPr/>
      <dgm:t>
        <a:bodyPr/>
        <a:lstStyle/>
        <a:p>
          <a:r>
            <a:rPr lang="en-US" dirty="0">
              <a:latin typeface="Arial" panose="020B0604020202020204" pitchFamily="34" charset="0"/>
              <a:cs typeface="Arial" panose="020B0604020202020204" pitchFamily="34" charset="0"/>
            </a:rPr>
            <a:t>Exhale,2,34</a:t>
          </a:r>
        </a:p>
      </dgm:t>
    </dgm:pt>
    <dgm:pt modelId="{B35D750E-D116-4523-A36B-D5B532781F87}" type="parTrans" cxnId="{38E78D89-6731-40F7-8A69-69527A1CE5C2}">
      <dgm:prSet/>
      <dgm:spPr/>
      <dgm:t>
        <a:bodyPr/>
        <a:lstStyle/>
        <a:p>
          <a:endParaRPr lang="en-US"/>
        </a:p>
      </dgm:t>
    </dgm:pt>
    <dgm:pt modelId="{E929F285-A289-4ACE-A6FB-A16EF09920B2}" type="sibTrans" cxnId="{38E78D89-6731-40F7-8A69-69527A1CE5C2}">
      <dgm:prSet/>
      <dgm:spPr/>
      <dgm:t>
        <a:bodyPr/>
        <a:lstStyle/>
        <a:p>
          <a:endParaRPr lang="en-US"/>
        </a:p>
      </dgm:t>
    </dgm:pt>
    <dgm:pt modelId="{215994B7-B5AD-4841-B2A3-80A8308110F9}">
      <dgm:prSet phldrT="[Text]"/>
      <dgm:spPr/>
      <dgm:t>
        <a:bodyPr/>
        <a:lstStyle/>
        <a:p>
          <a:r>
            <a:rPr lang="en-US" dirty="0">
              <a:latin typeface="Arial" panose="020B0604020202020204" pitchFamily="34" charset="0"/>
              <a:cs typeface="Arial" panose="020B0604020202020204" pitchFamily="34" charset="0"/>
            </a:rPr>
            <a:t>Repeat,2,3,4</a:t>
          </a:r>
        </a:p>
      </dgm:t>
    </dgm:pt>
    <dgm:pt modelId="{0580BF3C-0419-4F34-B3C5-E4C2F4E4FB2C}" type="parTrans" cxnId="{0AE3C960-2D57-49EF-B6DE-1C1815183387}">
      <dgm:prSet/>
      <dgm:spPr/>
      <dgm:t>
        <a:bodyPr/>
        <a:lstStyle/>
        <a:p>
          <a:endParaRPr lang="en-US"/>
        </a:p>
      </dgm:t>
    </dgm:pt>
    <dgm:pt modelId="{93B0ED2D-16A9-4E25-8F68-117A363854BA}" type="sibTrans" cxnId="{0AE3C960-2D57-49EF-B6DE-1C1815183387}">
      <dgm:prSet/>
      <dgm:spPr/>
      <dgm:t>
        <a:bodyPr/>
        <a:lstStyle/>
        <a:p>
          <a:endParaRPr lang="en-US"/>
        </a:p>
      </dgm:t>
    </dgm:pt>
    <dgm:pt modelId="{C6B3BA0F-5525-4A25-B281-596DF3450E1F}" type="pres">
      <dgm:prSet presAssocID="{307FCC93-C62D-4B05-AEB3-03C5054BB64A}" presName="diagram" presStyleCnt="0">
        <dgm:presLayoutVars>
          <dgm:dir/>
          <dgm:resizeHandles val="exact"/>
        </dgm:presLayoutVars>
      </dgm:prSet>
      <dgm:spPr/>
      <dgm:t>
        <a:bodyPr/>
        <a:lstStyle/>
        <a:p>
          <a:endParaRPr lang="en-US"/>
        </a:p>
      </dgm:t>
    </dgm:pt>
    <dgm:pt modelId="{A36081FD-212C-490F-9264-FD63E7D6C295}" type="pres">
      <dgm:prSet presAssocID="{5B9DB781-02BD-41B6-9AB8-CD3F207C1D99}" presName="node" presStyleLbl="node1" presStyleIdx="0" presStyleCnt="5">
        <dgm:presLayoutVars>
          <dgm:bulletEnabled val="1"/>
        </dgm:presLayoutVars>
      </dgm:prSet>
      <dgm:spPr/>
      <dgm:t>
        <a:bodyPr/>
        <a:lstStyle/>
        <a:p>
          <a:endParaRPr lang="en-US"/>
        </a:p>
      </dgm:t>
    </dgm:pt>
    <dgm:pt modelId="{59B2A263-C738-440F-B1B8-21CD827953E3}" type="pres">
      <dgm:prSet presAssocID="{71D07C3A-E19A-4488-B3ED-307EE5682D7F}" presName="sibTrans" presStyleCnt="0"/>
      <dgm:spPr/>
    </dgm:pt>
    <dgm:pt modelId="{C74BE42A-D053-4309-81BF-7E1A67751E00}" type="pres">
      <dgm:prSet presAssocID="{BBA71E12-1E71-4CED-93EE-4E524155FB4C}" presName="node" presStyleLbl="node1" presStyleIdx="1" presStyleCnt="5">
        <dgm:presLayoutVars>
          <dgm:bulletEnabled val="1"/>
        </dgm:presLayoutVars>
      </dgm:prSet>
      <dgm:spPr/>
      <dgm:t>
        <a:bodyPr/>
        <a:lstStyle/>
        <a:p>
          <a:endParaRPr lang="en-US"/>
        </a:p>
      </dgm:t>
    </dgm:pt>
    <dgm:pt modelId="{464BE0E7-E22A-4996-96F4-79C145C07161}" type="pres">
      <dgm:prSet presAssocID="{E56EE218-F4B9-4AD9-B1F3-225335102A1B}" presName="sibTrans" presStyleCnt="0"/>
      <dgm:spPr/>
    </dgm:pt>
    <dgm:pt modelId="{ED77A9C0-62A8-427C-908F-E698DD777291}" type="pres">
      <dgm:prSet presAssocID="{560EF459-5079-4780-B491-5445E4ADCAD5}" presName="node" presStyleLbl="node1" presStyleIdx="2" presStyleCnt="5">
        <dgm:presLayoutVars>
          <dgm:bulletEnabled val="1"/>
        </dgm:presLayoutVars>
      </dgm:prSet>
      <dgm:spPr/>
      <dgm:t>
        <a:bodyPr/>
        <a:lstStyle/>
        <a:p>
          <a:endParaRPr lang="en-US"/>
        </a:p>
      </dgm:t>
    </dgm:pt>
    <dgm:pt modelId="{C5648CA2-DE0D-41CC-9092-C271BDA6AAC3}" type="pres">
      <dgm:prSet presAssocID="{FA550D37-F858-40D9-B619-38B88693D171}" presName="sibTrans" presStyleCnt="0"/>
      <dgm:spPr/>
    </dgm:pt>
    <dgm:pt modelId="{CFD6A011-19DC-4B2D-9D60-29529DF946CE}" type="pres">
      <dgm:prSet presAssocID="{4E67064F-9B4B-4B13-88B8-B4856C898BEB}" presName="node" presStyleLbl="node1" presStyleIdx="3" presStyleCnt="5">
        <dgm:presLayoutVars>
          <dgm:bulletEnabled val="1"/>
        </dgm:presLayoutVars>
      </dgm:prSet>
      <dgm:spPr/>
      <dgm:t>
        <a:bodyPr/>
        <a:lstStyle/>
        <a:p>
          <a:endParaRPr lang="en-US"/>
        </a:p>
      </dgm:t>
    </dgm:pt>
    <dgm:pt modelId="{429C4183-18BA-48EE-BD44-8B6276DCD917}" type="pres">
      <dgm:prSet presAssocID="{E929F285-A289-4ACE-A6FB-A16EF09920B2}" presName="sibTrans" presStyleCnt="0"/>
      <dgm:spPr/>
    </dgm:pt>
    <dgm:pt modelId="{1FE5B963-EA1A-4E94-9066-CE5488CF179E}" type="pres">
      <dgm:prSet presAssocID="{215994B7-B5AD-4841-B2A3-80A8308110F9}" presName="node" presStyleLbl="node1" presStyleIdx="4" presStyleCnt="5">
        <dgm:presLayoutVars>
          <dgm:bulletEnabled val="1"/>
        </dgm:presLayoutVars>
      </dgm:prSet>
      <dgm:spPr/>
      <dgm:t>
        <a:bodyPr/>
        <a:lstStyle/>
        <a:p>
          <a:endParaRPr lang="en-US"/>
        </a:p>
      </dgm:t>
    </dgm:pt>
  </dgm:ptLst>
  <dgm:cxnLst>
    <dgm:cxn modelId="{CFD93903-7B6C-4005-950F-E228E2E52BB7}" type="presOf" srcId="{215994B7-B5AD-4841-B2A3-80A8308110F9}" destId="{1FE5B963-EA1A-4E94-9066-CE5488CF179E}" srcOrd="0" destOrd="0" presId="urn:microsoft.com/office/officeart/2005/8/layout/default"/>
    <dgm:cxn modelId="{0AE3C960-2D57-49EF-B6DE-1C1815183387}" srcId="{307FCC93-C62D-4B05-AEB3-03C5054BB64A}" destId="{215994B7-B5AD-4841-B2A3-80A8308110F9}" srcOrd="4" destOrd="0" parTransId="{0580BF3C-0419-4F34-B3C5-E4C2F4E4FB2C}" sibTransId="{93B0ED2D-16A9-4E25-8F68-117A363854BA}"/>
    <dgm:cxn modelId="{C97E052E-EED6-47D7-9505-4D0BD3A1ADD8}" srcId="{307FCC93-C62D-4B05-AEB3-03C5054BB64A}" destId="{560EF459-5079-4780-B491-5445E4ADCAD5}" srcOrd="2" destOrd="0" parTransId="{1F16ACF3-0334-42CE-847C-F7B3A6DBF38C}" sibTransId="{FA550D37-F858-40D9-B619-38B88693D171}"/>
    <dgm:cxn modelId="{68238CA7-34F9-4AF0-AF61-71BE0531F3EB}" srcId="{307FCC93-C62D-4B05-AEB3-03C5054BB64A}" destId="{BBA71E12-1E71-4CED-93EE-4E524155FB4C}" srcOrd="1" destOrd="0" parTransId="{47EE45EA-94DC-4CA8-A9EE-75CAE9A59590}" sibTransId="{E56EE218-F4B9-4AD9-B1F3-225335102A1B}"/>
    <dgm:cxn modelId="{3C7E312C-36D7-4CCB-BAFF-CAC99ADECFA0}" type="presOf" srcId="{4E67064F-9B4B-4B13-88B8-B4856C898BEB}" destId="{CFD6A011-19DC-4B2D-9D60-29529DF946CE}" srcOrd="0" destOrd="0" presId="urn:microsoft.com/office/officeart/2005/8/layout/default"/>
    <dgm:cxn modelId="{5E7D7A88-2114-4ECF-BE04-BCF7BFFE08E0}" type="presOf" srcId="{307FCC93-C62D-4B05-AEB3-03C5054BB64A}" destId="{C6B3BA0F-5525-4A25-B281-596DF3450E1F}" srcOrd="0" destOrd="0" presId="urn:microsoft.com/office/officeart/2005/8/layout/default"/>
    <dgm:cxn modelId="{320C97D3-DB9F-41A5-82A0-53B0B31C54EB}" type="presOf" srcId="{5B9DB781-02BD-41B6-9AB8-CD3F207C1D99}" destId="{A36081FD-212C-490F-9264-FD63E7D6C295}" srcOrd="0" destOrd="0" presId="urn:microsoft.com/office/officeart/2005/8/layout/default"/>
    <dgm:cxn modelId="{38E78D89-6731-40F7-8A69-69527A1CE5C2}" srcId="{307FCC93-C62D-4B05-AEB3-03C5054BB64A}" destId="{4E67064F-9B4B-4B13-88B8-B4856C898BEB}" srcOrd="3" destOrd="0" parTransId="{B35D750E-D116-4523-A36B-D5B532781F87}" sibTransId="{E929F285-A289-4ACE-A6FB-A16EF09920B2}"/>
    <dgm:cxn modelId="{E4F15EDC-7D56-46AC-A9E0-A4D906ABB46A}" srcId="{307FCC93-C62D-4B05-AEB3-03C5054BB64A}" destId="{5B9DB781-02BD-41B6-9AB8-CD3F207C1D99}" srcOrd="0" destOrd="0" parTransId="{12A492AE-361C-416A-BE07-25F49A1EAA02}" sibTransId="{71D07C3A-E19A-4488-B3ED-307EE5682D7F}"/>
    <dgm:cxn modelId="{3AB3292A-7DA2-46F3-9CE3-DA745F20A355}" type="presOf" srcId="{BBA71E12-1E71-4CED-93EE-4E524155FB4C}" destId="{C74BE42A-D053-4309-81BF-7E1A67751E00}" srcOrd="0" destOrd="0" presId="urn:microsoft.com/office/officeart/2005/8/layout/default"/>
    <dgm:cxn modelId="{D64E9843-19F1-4F0A-BCA1-D6A6673F7874}" type="presOf" srcId="{560EF459-5079-4780-B491-5445E4ADCAD5}" destId="{ED77A9C0-62A8-427C-908F-E698DD777291}" srcOrd="0" destOrd="0" presId="urn:microsoft.com/office/officeart/2005/8/layout/default"/>
    <dgm:cxn modelId="{068BD791-2002-4F46-B736-ED535AF810E5}" type="presParOf" srcId="{C6B3BA0F-5525-4A25-B281-596DF3450E1F}" destId="{A36081FD-212C-490F-9264-FD63E7D6C295}" srcOrd="0" destOrd="0" presId="urn:microsoft.com/office/officeart/2005/8/layout/default"/>
    <dgm:cxn modelId="{6D10030A-FD8C-4CA6-BCDF-6F10BBA4A0E2}" type="presParOf" srcId="{C6B3BA0F-5525-4A25-B281-596DF3450E1F}" destId="{59B2A263-C738-440F-B1B8-21CD827953E3}" srcOrd="1" destOrd="0" presId="urn:microsoft.com/office/officeart/2005/8/layout/default"/>
    <dgm:cxn modelId="{A4D3B24E-3D95-45A7-BE33-AA796367BE78}" type="presParOf" srcId="{C6B3BA0F-5525-4A25-B281-596DF3450E1F}" destId="{C74BE42A-D053-4309-81BF-7E1A67751E00}" srcOrd="2" destOrd="0" presId="urn:microsoft.com/office/officeart/2005/8/layout/default"/>
    <dgm:cxn modelId="{0E94A56C-8C79-470F-8AE4-7E64A9C77C8E}" type="presParOf" srcId="{C6B3BA0F-5525-4A25-B281-596DF3450E1F}" destId="{464BE0E7-E22A-4996-96F4-79C145C07161}" srcOrd="3" destOrd="0" presId="urn:microsoft.com/office/officeart/2005/8/layout/default"/>
    <dgm:cxn modelId="{80755E79-8162-4DDE-BADC-D341023E5F33}" type="presParOf" srcId="{C6B3BA0F-5525-4A25-B281-596DF3450E1F}" destId="{ED77A9C0-62A8-427C-908F-E698DD777291}" srcOrd="4" destOrd="0" presId="urn:microsoft.com/office/officeart/2005/8/layout/default"/>
    <dgm:cxn modelId="{C2743697-782D-42C0-AEF6-01E220D8CD3C}" type="presParOf" srcId="{C6B3BA0F-5525-4A25-B281-596DF3450E1F}" destId="{C5648CA2-DE0D-41CC-9092-C271BDA6AAC3}" srcOrd="5" destOrd="0" presId="urn:microsoft.com/office/officeart/2005/8/layout/default"/>
    <dgm:cxn modelId="{AB0C038D-D5CF-4A67-BADF-E7066A53516C}" type="presParOf" srcId="{C6B3BA0F-5525-4A25-B281-596DF3450E1F}" destId="{CFD6A011-19DC-4B2D-9D60-29529DF946CE}" srcOrd="6" destOrd="0" presId="urn:microsoft.com/office/officeart/2005/8/layout/default"/>
    <dgm:cxn modelId="{E29CB097-E158-4C37-AF1A-46E45718EA5B}" type="presParOf" srcId="{C6B3BA0F-5525-4A25-B281-596DF3450E1F}" destId="{429C4183-18BA-48EE-BD44-8B6276DCD917}" srcOrd="7" destOrd="0" presId="urn:microsoft.com/office/officeart/2005/8/layout/default"/>
    <dgm:cxn modelId="{8652EC05-3F17-4CF4-B4FB-7C794EF2C05C}" type="presParOf" srcId="{C6B3BA0F-5525-4A25-B281-596DF3450E1F}" destId="{1FE5B963-EA1A-4E94-9066-CE5488CF179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698D5-45BC-44D6-82D5-F8B0FC2AB1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C0A16D7-7411-4F9B-8EB7-1A882A158B06}">
      <dgm:prSet phldrT="[Text]"/>
      <dgm:spPr/>
      <dgm:t>
        <a:bodyPr/>
        <a:lstStyle/>
        <a:p>
          <a:r>
            <a:rPr lang="en-US" dirty="0">
              <a:latin typeface="Arial" panose="020B0604020202020204" pitchFamily="34" charset="0"/>
              <a:cs typeface="Arial" panose="020B0604020202020204" pitchFamily="34" charset="0"/>
            </a:rPr>
            <a:t>5-see</a:t>
          </a:r>
        </a:p>
      </dgm:t>
    </dgm:pt>
    <dgm:pt modelId="{CA1E4C37-369E-4183-A6C5-72326A74FEDF}" type="parTrans" cxnId="{2A2E8661-D15F-4DDF-9647-D5184CEDF36F}">
      <dgm:prSet/>
      <dgm:spPr/>
      <dgm:t>
        <a:bodyPr/>
        <a:lstStyle/>
        <a:p>
          <a:endParaRPr lang="en-US"/>
        </a:p>
      </dgm:t>
    </dgm:pt>
    <dgm:pt modelId="{08668D70-A7E6-4208-8E94-4AEBF4417FB6}" type="sibTrans" cxnId="{2A2E8661-D15F-4DDF-9647-D5184CEDF36F}">
      <dgm:prSet/>
      <dgm:spPr/>
      <dgm:t>
        <a:bodyPr/>
        <a:lstStyle/>
        <a:p>
          <a:endParaRPr lang="en-US"/>
        </a:p>
      </dgm:t>
    </dgm:pt>
    <dgm:pt modelId="{34F0C6A8-0613-4064-9A56-37DF9E305C8A}">
      <dgm:prSet phldrT="[Text]"/>
      <dgm:spPr/>
      <dgm:t>
        <a:bodyPr/>
        <a:lstStyle/>
        <a:p>
          <a:r>
            <a:rPr lang="en-US" dirty="0">
              <a:latin typeface="Arial" panose="020B0604020202020204" pitchFamily="34" charset="0"/>
              <a:cs typeface="Arial" panose="020B0604020202020204" pitchFamily="34" charset="0"/>
            </a:rPr>
            <a:t>4-touch</a:t>
          </a:r>
        </a:p>
      </dgm:t>
    </dgm:pt>
    <dgm:pt modelId="{1A512A88-A327-4A76-AC79-CB050631381D}" type="parTrans" cxnId="{4D0EEC41-120A-42B0-BFD6-8F5B475E5697}">
      <dgm:prSet/>
      <dgm:spPr/>
      <dgm:t>
        <a:bodyPr/>
        <a:lstStyle/>
        <a:p>
          <a:endParaRPr lang="en-US"/>
        </a:p>
      </dgm:t>
    </dgm:pt>
    <dgm:pt modelId="{56011840-4085-4811-A807-8EF87D0857F9}" type="sibTrans" cxnId="{4D0EEC41-120A-42B0-BFD6-8F5B475E5697}">
      <dgm:prSet/>
      <dgm:spPr/>
      <dgm:t>
        <a:bodyPr/>
        <a:lstStyle/>
        <a:p>
          <a:endParaRPr lang="en-US"/>
        </a:p>
      </dgm:t>
    </dgm:pt>
    <dgm:pt modelId="{3F687A12-3AC0-4CA6-96F4-F14482C31F10}">
      <dgm:prSet phldrT="[Text]"/>
      <dgm:spPr/>
      <dgm:t>
        <a:bodyPr/>
        <a:lstStyle/>
        <a:p>
          <a:r>
            <a:rPr lang="en-US" dirty="0">
              <a:latin typeface="Arial" panose="020B0604020202020204" pitchFamily="34" charset="0"/>
              <a:cs typeface="Arial" panose="020B0604020202020204" pitchFamily="34" charset="0"/>
            </a:rPr>
            <a:t>3-hear</a:t>
          </a:r>
        </a:p>
      </dgm:t>
    </dgm:pt>
    <dgm:pt modelId="{341173BE-C0D9-4E6C-9958-5FE2F2731444}" type="parTrans" cxnId="{14A21BB4-17E5-4312-B3EC-1BCC2DA726E4}">
      <dgm:prSet/>
      <dgm:spPr/>
      <dgm:t>
        <a:bodyPr/>
        <a:lstStyle/>
        <a:p>
          <a:endParaRPr lang="en-US"/>
        </a:p>
      </dgm:t>
    </dgm:pt>
    <dgm:pt modelId="{B0778303-5D52-4B32-A3D0-173A930C5E41}" type="sibTrans" cxnId="{14A21BB4-17E5-4312-B3EC-1BCC2DA726E4}">
      <dgm:prSet/>
      <dgm:spPr/>
      <dgm:t>
        <a:bodyPr/>
        <a:lstStyle/>
        <a:p>
          <a:endParaRPr lang="en-US"/>
        </a:p>
      </dgm:t>
    </dgm:pt>
    <dgm:pt modelId="{64397798-956E-49FC-B978-00123E98BB34}">
      <dgm:prSet phldrT="[Text]"/>
      <dgm:spPr/>
      <dgm:t>
        <a:bodyPr/>
        <a:lstStyle/>
        <a:p>
          <a:r>
            <a:rPr lang="en-US" dirty="0">
              <a:latin typeface="Arial" panose="020B0604020202020204" pitchFamily="34" charset="0"/>
              <a:cs typeface="Arial" panose="020B0604020202020204" pitchFamily="34" charset="0"/>
            </a:rPr>
            <a:t>2-smell</a:t>
          </a:r>
        </a:p>
      </dgm:t>
    </dgm:pt>
    <dgm:pt modelId="{60641400-4FB5-49ED-AC59-8C0BAFD7F325}" type="parTrans" cxnId="{45913715-114B-4AB3-A8B5-65B226591344}">
      <dgm:prSet/>
      <dgm:spPr/>
      <dgm:t>
        <a:bodyPr/>
        <a:lstStyle/>
        <a:p>
          <a:endParaRPr lang="en-US"/>
        </a:p>
      </dgm:t>
    </dgm:pt>
    <dgm:pt modelId="{975145F0-5F10-4107-B07C-28597213C144}" type="sibTrans" cxnId="{45913715-114B-4AB3-A8B5-65B226591344}">
      <dgm:prSet/>
      <dgm:spPr/>
      <dgm:t>
        <a:bodyPr/>
        <a:lstStyle/>
        <a:p>
          <a:endParaRPr lang="en-US"/>
        </a:p>
      </dgm:t>
    </dgm:pt>
    <dgm:pt modelId="{863ECB6B-791B-47A1-B02C-23AA37C89AE6}">
      <dgm:prSet phldrT="[Text]"/>
      <dgm:spPr/>
      <dgm:t>
        <a:bodyPr/>
        <a:lstStyle/>
        <a:p>
          <a:r>
            <a:rPr lang="en-US" dirty="0">
              <a:latin typeface="Arial" panose="020B0604020202020204" pitchFamily="34" charset="0"/>
              <a:cs typeface="Arial" panose="020B0604020202020204" pitchFamily="34" charset="0"/>
            </a:rPr>
            <a:t>1-taste</a:t>
          </a:r>
        </a:p>
      </dgm:t>
    </dgm:pt>
    <dgm:pt modelId="{44A502A5-2D42-4D0F-86E1-FC84EC15FBAE}" type="parTrans" cxnId="{6130C0C0-89CB-4411-9D93-1CB8134A87A0}">
      <dgm:prSet/>
      <dgm:spPr/>
      <dgm:t>
        <a:bodyPr/>
        <a:lstStyle/>
        <a:p>
          <a:endParaRPr lang="en-US"/>
        </a:p>
      </dgm:t>
    </dgm:pt>
    <dgm:pt modelId="{D08565AE-AEB5-4A0D-9C28-CFCDAF2BC4A8}" type="sibTrans" cxnId="{6130C0C0-89CB-4411-9D93-1CB8134A87A0}">
      <dgm:prSet/>
      <dgm:spPr/>
      <dgm:t>
        <a:bodyPr/>
        <a:lstStyle/>
        <a:p>
          <a:endParaRPr lang="en-US"/>
        </a:p>
      </dgm:t>
    </dgm:pt>
    <dgm:pt modelId="{980242B5-61AD-4A1B-8DFA-5AF8CB77892B}" type="pres">
      <dgm:prSet presAssocID="{04C698D5-45BC-44D6-82D5-F8B0FC2AB123}" presName="diagram" presStyleCnt="0">
        <dgm:presLayoutVars>
          <dgm:dir/>
          <dgm:resizeHandles val="exact"/>
        </dgm:presLayoutVars>
      </dgm:prSet>
      <dgm:spPr/>
      <dgm:t>
        <a:bodyPr/>
        <a:lstStyle/>
        <a:p>
          <a:endParaRPr lang="en-US"/>
        </a:p>
      </dgm:t>
    </dgm:pt>
    <dgm:pt modelId="{F54FDC4D-EAF7-4168-ADCE-6FB7F4B9E28E}" type="pres">
      <dgm:prSet presAssocID="{1C0A16D7-7411-4F9B-8EB7-1A882A158B06}" presName="node" presStyleLbl="node1" presStyleIdx="0" presStyleCnt="5">
        <dgm:presLayoutVars>
          <dgm:bulletEnabled val="1"/>
        </dgm:presLayoutVars>
      </dgm:prSet>
      <dgm:spPr/>
      <dgm:t>
        <a:bodyPr/>
        <a:lstStyle/>
        <a:p>
          <a:endParaRPr lang="en-US"/>
        </a:p>
      </dgm:t>
    </dgm:pt>
    <dgm:pt modelId="{8207BABD-009E-46E3-BD28-C53BF52B1AB1}" type="pres">
      <dgm:prSet presAssocID="{08668D70-A7E6-4208-8E94-4AEBF4417FB6}" presName="sibTrans" presStyleCnt="0"/>
      <dgm:spPr/>
    </dgm:pt>
    <dgm:pt modelId="{DD9CF7EB-975C-48FB-8442-00710F03AB0B}" type="pres">
      <dgm:prSet presAssocID="{34F0C6A8-0613-4064-9A56-37DF9E305C8A}" presName="node" presStyleLbl="node1" presStyleIdx="1" presStyleCnt="5">
        <dgm:presLayoutVars>
          <dgm:bulletEnabled val="1"/>
        </dgm:presLayoutVars>
      </dgm:prSet>
      <dgm:spPr/>
      <dgm:t>
        <a:bodyPr/>
        <a:lstStyle/>
        <a:p>
          <a:endParaRPr lang="en-US"/>
        </a:p>
      </dgm:t>
    </dgm:pt>
    <dgm:pt modelId="{50D938A9-C57E-4616-80ED-F174FABCD0D1}" type="pres">
      <dgm:prSet presAssocID="{56011840-4085-4811-A807-8EF87D0857F9}" presName="sibTrans" presStyleCnt="0"/>
      <dgm:spPr/>
    </dgm:pt>
    <dgm:pt modelId="{BB6AC67E-9DEE-412C-B9EC-BA5AE0FD0C28}" type="pres">
      <dgm:prSet presAssocID="{3F687A12-3AC0-4CA6-96F4-F14482C31F10}" presName="node" presStyleLbl="node1" presStyleIdx="2" presStyleCnt="5">
        <dgm:presLayoutVars>
          <dgm:bulletEnabled val="1"/>
        </dgm:presLayoutVars>
      </dgm:prSet>
      <dgm:spPr/>
      <dgm:t>
        <a:bodyPr/>
        <a:lstStyle/>
        <a:p>
          <a:endParaRPr lang="en-US"/>
        </a:p>
      </dgm:t>
    </dgm:pt>
    <dgm:pt modelId="{D0821B83-C386-4CC4-B6E3-18C240BCA39F}" type="pres">
      <dgm:prSet presAssocID="{B0778303-5D52-4B32-A3D0-173A930C5E41}" presName="sibTrans" presStyleCnt="0"/>
      <dgm:spPr/>
    </dgm:pt>
    <dgm:pt modelId="{263D7768-B898-411D-B316-3ABCFE78BD2B}" type="pres">
      <dgm:prSet presAssocID="{64397798-956E-49FC-B978-00123E98BB34}" presName="node" presStyleLbl="node1" presStyleIdx="3" presStyleCnt="5">
        <dgm:presLayoutVars>
          <dgm:bulletEnabled val="1"/>
        </dgm:presLayoutVars>
      </dgm:prSet>
      <dgm:spPr/>
      <dgm:t>
        <a:bodyPr/>
        <a:lstStyle/>
        <a:p>
          <a:endParaRPr lang="en-US"/>
        </a:p>
      </dgm:t>
    </dgm:pt>
    <dgm:pt modelId="{950A044A-C70C-46EF-82A0-735F7D18E19B}" type="pres">
      <dgm:prSet presAssocID="{975145F0-5F10-4107-B07C-28597213C144}" presName="sibTrans" presStyleCnt="0"/>
      <dgm:spPr/>
    </dgm:pt>
    <dgm:pt modelId="{A1666FE6-1E11-452F-8BF5-6A26F07C40A5}" type="pres">
      <dgm:prSet presAssocID="{863ECB6B-791B-47A1-B02C-23AA37C89AE6}" presName="node" presStyleLbl="node1" presStyleIdx="4" presStyleCnt="5">
        <dgm:presLayoutVars>
          <dgm:bulletEnabled val="1"/>
        </dgm:presLayoutVars>
      </dgm:prSet>
      <dgm:spPr/>
      <dgm:t>
        <a:bodyPr/>
        <a:lstStyle/>
        <a:p>
          <a:endParaRPr lang="en-US"/>
        </a:p>
      </dgm:t>
    </dgm:pt>
  </dgm:ptLst>
  <dgm:cxnLst>
    <dgm:cxn modelId="{6AC6E708-2B88-4B41-A9B6-0876A912CB1B}" type="presOf" srcId="{64397798-956E-49FC-B978-00123E98BB34}" destId="{263D7768-B898-411D-B316-3ABCFE78BD2B}" srcOrd="0" destOrd="0" presId="urn:microsoft.com/office/officeart/2005/8/layout/default"/>
    <dgm:cxn modelId="{660B1532-0AEE-49FB-8E54-19AAC952E2C3}" type="presOf" srcId="{3F687A12-3AC0-4CA6-96F4-F14482C31F10}" destId="{BB6AC67E-9DEE-412C-B9EC-BA5AE0FD0C28}" srcOrd="0" destOrd="0" presId="urn:microsoft.com/office/officeart/2005/8/layout/default"/>
    <dgm:cxn modelId="{14A21BB4-17E5-4312-B3EC-1BCC2DA726E4}" srcId="{04C698D5-45BC-44D6-82D5-F8B0FC2AB123}" destId="{3F687A12-3AC0-4CA6-96F4-F14482C31F10}" srcOrd="2" destOrd="0" parTransId="{341173BE-C0D9-4E6C-9958-5FE2F2731444}" sibTransId="{B0778303-5D52-4B32-A3D0-173A930C5E41}"/>
    <dgm:cxn modelId="{9964F6D3-FEBF-49A1-85EB-31B109270844}" type="presOf" srcId="{1C0A16D7-7411-4F9B-8EB7-1A882A158B06}" destId="{F54FDC4D-EAF7-4168-ADCE-6FB7F4B9E28E}" srcOrd="0" destOrd="0" presId="urn:microsoft.com/office/officeart/2005/8/layout/default"/>
    <dgm:cxn modelId="{84BFE5F8-978B-4BC9-A6ED-DB6AEC510E7C}" type="presOf" srcId="{863ECB6B-791B-47A1-B02C-23AA37C89AE6}" destId="{A1666FE6-1E11-452F-8BF5-6A26F07C40A5}" srcOrd="0" destOrd="0" presId="urn:microsoft.com/office/officeart/2005/8/layout/default"/>
    <dgm:cxn modelId="{E0E2B63F-2E13-4646-AA1F-D1B4C15CF47D}" type="presOf" srcId="{34F0C6A8-0613-4064-9A56-37DF9E305C8A}" destId="{DD9CF7EB-975C-48FB-8442-00710F03AB0B}" srcOrd="0" destOrd="0" presId="urn:microsoft.com/office/officeart/2005/8/layout/default"/>
    <dgm:cxn modelId="{2A2E8661-D15F-4DDF-9647-D5184CEDF36F}" srcId="{04C698D5-45BC-44D6-82D5-F8B0FC2AB123}" destId="{1C0A16D7-7411-4F9B-8EB7-1A882A158B06}" srcOrd="0" destOrd="0" parTransId="{CA1E4C37-369E-4183-A6C5-72326A74FEDF}" sibTransId="{08668D70-A7E6-4208-8E94-4AEBF4417FB6}"/>
    <dgm:cxn modelId="{4D0EEC41-120A-42B0-BFD6-8F5B475E5697}" srcId="{04C698D5-45BC-44D6-82D5-F8B0FC2AB123}" destId="{34F0C6A8-0613-4064-9A56-37DF9E305C8A}" srcOrd="1" destOrd="0" parTransId="{1A512A88-A327-4A76-AC79-CB050631381D}" sibTransId="{56011840-4085-4811-A807-8EF87D0857F9}"/>
    <dgm:cxn modelId="{45913715-114B-4AB3-A8B5-65B226591344}" srcId="{04C698D5-45BC-44D6-82D5-F8B0FC2AB123}" destId="{64397798-956E-49FC-B978-00123E98BB34}" srcOrd="3" destOrd="0" parTransId="{60641400-4FB5-49ED-AC59-8C0BAFD7F325}" sibTransId="{975145F0-5F10-4107-B07C-28597213C144}"/>
    <dgm:cxn modelId="{6130C0C0-89CB-4411-9D93-1CB8134A87A0}" srcId="{04C698D5-45BC-44D6-82D5-F8B0FC2AB123}" destId="{863ECB6B-791B-47A1-B02C-23AA37C89AE6}" srcOrd="4" destOrd="0" parTransId="{44A502A5-2D42-4D0F-86E1-FC84EC15FBAE}" sibTransId="{D08565AE-AEB5-4A0D-9C28-CFCDAF2BC4A8}"/>
    <dgm:cxn modelId="{B0BD9253-63D2-4D6C-BFE5-1D079881B806}" type="presOf" srcId="{04C698D5-45BC-44D6-82D5-F8B0FC2AB123}" destId="{980242B5-61AD-4A1B-8DFA-5AF8CB77892B}" srcOrd="0" destOrd="0" presId="urn:microsoft.com/office/officeart/2005/8/layout/default"/>
    <dgm:cxn modelId="{548D7F28-E1DC-4A38-8846-7CF8C14F5DA0}" type="presParOf" srcId="{980242B5-61AD-4A1B-8DFA-5AF8CB77892B}" destId="{F54FDC4D-EAF7-4168-ADCE-6FB7F4B9E28E}" srcOrd="0" destOrd="0" presId="urn:microsoft.com/office/officeart/2005/8/layout/default"/>
    <dgm:cxn modelId="{C2718E5D-D0AC-46AD-BEB0-52C5A506F2E3}" type="presParOf" srcId="{980242B5-61AD-4A1B-8DFA-5AF8CB77892B}" destId="{8207BABD-009E-46E3-BD28-C53BF52B1AB1}" srcOrd="1" destOrd="0" presId="urn:microsoft.com/office/officeart/2005/8/layout/default"/>
    <dgm:cxn modelId="{CD302DA0-0518-451C-8996-F6D9904B5C5A}" type="presParOf" srcId="{980242B5-61AD-4A1B-8DFA-5AF8CB77892B}" destId="{DD9CF7EB-975C-48FB-8442-00710F03AB0B}" srcOrd="2" destOrd="0" presId="urn:microsoft.com/office/officeart/2005/8/layout/default"/>
    <dgm:cxn modelId="{0083F8FA-BBFF-4719-9EC8-5DF3F4F624AB}" type="presParOf" srcId="{980242B5-61AD-4A1B-8DFA-5AF8CB77892B}" destId="{50D938A9-C57E-4616-80ED-F174FABCD0D1}" srcOrd="3" destOrd="0" presId="urn:microsoft.com/office/officeart/2005/8/layout/default"/>
    <dgm:cxn modelId="{407A0DE3-B6D8-46BB-95DE-57DF9745A7AA}" type="presParOf" srcId="{980242B5-61AD-4A1B-8DFA-5AF8CB77892B}" destId="{BB6AC67E-9DEE-412C-B9EC-BA5AE0FD0C28}" srcOrd="4" destOrd="0" presId="urn:microsoft.com/office/officeart/2005/8/layout/default"/>
    <dgm:cxn modelId="{1B057D7C-E27D-4D8C-A314-E0911B6B6FF4}" type="presParOf" srcId="{980242B5-61AD-4A1B-8DFA-5AF8CB77892B}" destId="{D0821B83-C386-4CC4-B6E3-18C240BCA39F}" srcOrd="5" destOrd="0" presId="urn:microsoft.com/office/officeart/2005/8/layout/default"/>
    <dgm:cxn modelId="{3DDBFC70-A1E4-4A3E-A7D6-FED75F8919FF}" type="presParOf" srcId="{980242B5-61AD-4A1B-8DFA-5AF8CB77892B}" destId="{263D7768-B898-411D-B316-3ABCFE78BD2B}" srcOrd="6" destOrd="0" presId="urn:microsoft.com/office/officeart/2005/8/layout/default"/>
    <dgm:cxn modelId="{5537BC5D-BE62-40C5-8A89-F2E349713D25}" type="presParOf" srcId="{980242B5-61AD-4A1B-8DFA-5AF8CB77892B}" destId="{950A044A-C70C-46EF-82A0-735F7D18E19B}" srcOrd="7" destOrd="0" presId="urn:microsoft.com/office/officeart/2005/8/layout/default"/>
    <dgm:cxn modelId="{C859C33F-11C9-4514-AC93-FF518F7CE013}" type="presParOf" srcId="{980242B5-61AD-4A1B-8DFA-5AF8CB77892B}" destId="{A1666FE6-1E11-452F-8BF5-6A26F07C40A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081FD-212C-490F-9264-FD63E7D6C295}">
      <dsp:nvSpPr>
        <dsp:cNvPr id="0" name=""/>
        <dsp:cNvSpPr/>
      </dsp:nvSpPr>
      <dsp:spPr>
        <a:xfrm>
          <a:off x="383" y="157867"/>
          <a:ext cx="1494719" cy="8968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Inhale,2,3,4</a:t>
          </a:r>
        </a:p>
      </dsp:txBody>
      <dsp:txXfrm>
        <a:off x="383" y="157867"/>
        <a:ext cx="1494719" cy="896831"/>
      </dsp:txXfrm>
    </dsp:sp>
    <dsp:sp modelId="{C74BE42A-D053-4309-81BF-7E1A67751E00}">
      <dsp:nvSpPr>
        <dsp:cNvPr id="0" name=""/>
        <dsp:cNvSpPr/>
      </dsp:nvSpPr>
      <dsp:spPr>
        <a:xfrm>
          <a:off x="1644574" y="157867"/>
          <a:ext cx="1494719" cy="8968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Hold,2,3,4</a:t>
          </a:r>
        </a:p>
      </dsp:txBody>
      <dsp:txXfrm>
        <a:off x="1644574" y="157867"/>
        <a:ext cx="1494719" cy="896831"/>
      </dsp:txXfrm>
    </dsp:sp>
    <dsp:sp modelId="{ED77A9C0-62A8-427C-908F-E698DD777291}">
      <dsp:nvSpPr>
        <dsp:cNvPr id="0" name=""/>
        <dsp:cNvSpPr/>
      </dsp:nvSpPr>
      <dsp:spPr>
        <a:xfrm>
          <a:off x="383" y="1204171"/>
          <a:ext cx="1494719" cy="8968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Hold,2,3,4</a:t>
          </a:r>
        </a:p>
      </dsp:txBody>
      <dsp:txXfrm>
        <a:off x="383" y="1204171"/>
        <a:ext cx="1494719" cy="896831"/>
      </dsp:txXfrm>
    </dsp:sp>
    <dsp:sp modelId="{CFD6A011-19DC-4B2D-9D60-29529DF946CE}">
      <dsp:nvSpPr>
        <dsp:cNvPr id="0" name=""/>
        <dsp:cNvSpPr/>
      </dsp:nvSpPr>
      <dsp:spPr>
        <a:xfrm>
          <a:off x="1644574" y="1204171"/>
          <a:ext cx="1494719" cy="8968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Exhale,2,34</a:t>
          </a:r>
        </a:p>
      </dsp:txBody>
      <dsp:txXfrm>
        <a:off x="1644574" y="1204171"/>
        <a:ext cx="1494719" cy="896831"/>
      </dsp:txXfrm>
    </dsp:sp>
    <dsp:sp modelId="{1FE5B963-EA1A-4E94-9066-CE5488CF179E}">
      <dsp:nvSpPr>
        <dsp:cNvPr id="0" name=""/>
        <dsp:cNvSpPr/>
      </dsp:nvSpPr>
      <dsp:spPr>
        <a:xfrm>
          <a:off x="822479" y="2250475"/>
          <a:ext cx="1494719" cy="8968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Repeat,2,3,4</a:t>
          </a:r>
        </a:p>
      </dsp:txBody>
      <dsp:txXfrm>
        <a:off x="822479" y="2250475"/>
        <a:ext cx="1494719" cy="896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FDC4D-EAF7-4168-ADCE-6FB7F4B9E28E}">
      <dsp:nvSpPr>
        <dsp:cNvPr id="0" name=""/>
        <dsp:cNvSpPr/>
      </dsp:nvSpPr>
      <dsp:spPr>
        <a:xfrm>
          <a:off x="0" y="631124"/>
          <a:ext cx="2014760" cy="120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5-see</a:t>
          </a:r>
        </a:p>
      </dsp:txBody>
      <dsp:txXfrm>
        <a:off x="0" y="631124"/>
        <a:ext cx="2014760" cy="1208856"/>
      </dsp:txXfrm>
    </dsp:sp>
    <dsp:sp modelId="{DD9CF7EB-975C-48FB-8442-00710F03AB0B}">
      <dsp:nvSpPr>
        <dsp:cNvPr id="0" name=""/>
        <dsp:cNvSpPr/>
      </dsp:nvSpPr>
      <dsp:spPr>
        <a:xfrm>
          <a:off x="2216236" y="631124"/>
          <a:ext cx="2014760" cy="120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4-touch</a:t>
          </a:r>
        </a:p>
      </dsp:txBody>
      <dsp:txXfrm>
        <a:off x="2216236" y="631124"/>
        <a:ext cx="2014760" cy="1208856"/>
      </dsp:txXfrm>
    </dsp:sp>
    <dsp:sp modelId="{BB6AC67E-9DEE-412C-B9EC-BA5AE0FD0C28}">
      <dsp:nvSpPr>
        <dsp:cNvPr id="0" name=""/>
        <dsp:cNvSpPr/>
      </dsp:nvSpPr>
      <dsp:spPr>
        <a:xfrm>
          <a:off x="4432473" y="631124"/>
          <a:ext cx="2014760" cy="120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3-hear</a:t>
          </a:r>
        </a:p>
      </dsp:txBody>
      <dsp:txXfrm>
        <a:off x="4432473" y="631124"/>
        <a:ext cx="2014760" cy="1208856"/>
      </dsp:txXfrm>
    </dsp:sp>
    <dsp:sp modelId="{263D7768-B898-411D-B316-3ABCFE78BD2B}">
      <dsp:nvSpPr>
        <dsp:cNvPr id="0" name=""/>
        <dsp:cNvSpPr/>
      </dsp:nvSpPr>
      <dsp:spPr>
        <a:xfrm>
          <a:off x="1108118" y="2041456"/>
          <a:ext cx="2014760" cy="120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2-smell</a:t>
          </a:r>
        </a:p>
      </dsp:txBody>
      <dsp:txXfrm>
        <a:off x="1108118" y="2041456"/>
        <a:ext cx="2014760" cy="1208856"/>
      </dsp:txXfrm>
    </dsp:sp>
    <dsp:sp modelId="{A1666FE6-1E11-452F-8BF5-6A26F07C40A5}">
      <dsp:nvSpPr>
        <dsp:cNvPr id="0" name=""/>
        <dsp:cNvSpPr/>
      </dsp:nvSpPr>
      <dsp:spPr>
        <a:xfrm>
          <a:off x="3324355" y="2041456"/>
          <a:ext cx="2014760" cy="120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1-taste</a:t>
          </a:r>
        </a:p>
      </dsp:txBody>
      <dsp:txXfrm>
        <a:off x="3324355" y="2041456"/>
        <a:ext cx="2014760" cy="12088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87BE90A-E1E4-47CF-A9B0-4606D4C2E9C6}" type="datetimeFigureOut">
              <a:rPr lang="en-US" smtClean="0"/>
              <a:t>11/20/2020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7C10A2F8-E3FD-451D-AD5B-566E90C6DA4A}" type="slidenum">
              <a:rPr lang="en-US" smtClean="0"/>
              <a:t>‹#›</a:t>
            </a:fld>
            <a:endParaRPr lang="en-US"/>
          </a:p>
        </p:txBody>
      </p:sp>
    </p:spTree>
    <p:extLst>
      <p:ext uri="{BB962C8B-B14F-4D97-AF65-F5344CB8AC3E}">
        <p14:creationId xmlns:p14="http://schemas.microsoft.com/office/powerpoint/2010/main" val="3270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A98C16D-D555-42DA-8898-A62401FFD38D}" type="datetimeFigureOut">
              <a:rPr lang="en-US" smtClean="0"/>
              <a:t>11/20/2020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0022D16-7A58-4FDA-AAEB-D521BE9F069F}" type="slidenum">
              <a:rPr lang="en-US" smtClean="0"/>
              <a:t>‹#›</a:t>
            </a:fld>
            <a:endParaRPr lang="en-US"/>
          </a:p>
        </p:txBody>
      </p:sp>
    </p:spTree>
    <p:extLst>
      <p:ext uri="{BB962C8B-B14F-4D97-AF65-F5344CB8AC3E}">
        <p14:creationId xmlns:p14="http://schemas.microsoft.com/office/powerpoint/2010/main" val="43771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to think workplace</a:t>
            </a:r>
            <a:r>
              <a:rPr lang="en-US" baseline="0" dirty="0"/>
              <a:t> stress and burnout were an inevitable part of working-kind of like driving in traffic- something that had to result in a level of fatigue and smoldering rage, then I found an amazing </a:t>
            </a:r>
            <a:r>
              <a:rPr lang="en-US" baseline="0" dirty="0" err="1"/>
              <a:t>elixer</a:t>
            </a:r>
            <a:r>
              <a:rPr lang="en-US" baseline="0" dirty="0"/>
              <a:t>, Mindfulness, a truly </a:t>
            </a:r>
            <a:r>
              <a:rPr lang="en-US" baseline="0" dirty="0" err="1"/>
              <a:t>amanzing</a:t>
            </a:r>
            <a:r>
              <a:rPr lang="en-US" baseline="0" dirty="0"/>
              <a:t> antidote to the stressors we each face daily in our workplaces. I am hopeful and confident what I come to share today can make a difference for you as it has and is for me.</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1</a:t>
            </a:fld>
            <a:endParaRPr lang="en-US"/>
          </a:p>
        </p:txBody>
      </p:sp>
    </p:spTree>
    <p:extLst>
      <p:ext uri="{BB962C8B-B14F-4D97-AF65-F5344CB8AC3E}">
        <p14:creationId xmlns:p14="http://schemas.microsoft.com/office/powerpoint/2010/main" val="218221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good news, among several cures widely available,</a:t>
            </a:r>
            <a:r>
              <a:rPr lang="en-US" baseline="0" dirty="0"/>
              <a:t> at a minimal or no cost to absolutely anyone, mindfulness is one possible antidote!</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10</a:t>
            </a:fld>
            <a:endParaRPr lang="en-US"/>
          </a:p>
        </p:txBody>
      </p:sp>
    </p:spTree>
    <p:extLst>
      <p:ext uri="{BB962C8B-B14F-4D97-AF65-F5344CB8AC3E}">
        <p14:creationId xmlns:p14="http://schemas.microsoft.com/office/powerpoint/2010/main" val="214416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These definitions</a:t>
            </a:r>
            <a:r>
              <a:rPr lang="en-US" baseline="0" dirty="0"/>
              <a:t> are provided by one of the west’s leading experts on the subject. Let’s watch this you tube video as Jon Kabat-Zinn, himself, captures the bare essence of mindfulness. Watch with me:</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11</a:t>
            </a:fld>
            <a:endParaRPr lang="en-US" dirty="0"/>
          </a:p>
        </p:txBody>
      </p:sp>
    </p:spTree>
    <p:extLst>
      <p:ext uri="{BB962C8B-B14F-4D97-AF65-F5344CB8AC3E}">
        <p14:creationId xmlns:p14="http://schemas.microsoft.com/office/powerpoint/2010/main" val="277869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12</a:t>
            </a:fld>
            <a:endParaRPr lang="en-US" dirty="0"/>
          </a:p>
        </p:txBody>
      </p:sp>
    </p:spTree>
    <p:extLst>
      <p:ext uri="{BB962C8B-B14F-4D97-AF65-F5344CB8AC3E}">
        <p14:creationId xmlns:p14="http://schemas.microsoft.com/office/powerpoint/2010/main" val="2137433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Within the Kabat-Zinn’s definition are</a:t>
            </a:r>
            <a:r>
              <a:rPr lang="en-US" baseline="0" dirty="0"/>
              <a:t> contained 3 components:</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13</a:t>
            </a:fld>
            <a:endParaRPr lang="en-US" dirty="0"/>
          </a:p>
        </p:txBody>
      </p:sp>
    </p:spTree>
    <p:extLst>
      <p:ext uri="{BB962C8B-B14F-4D97-AF65-F5344CB8AC3E}">
        <p14:creationId xmlns:p14="http://schemas.microsoft.com/office/powerpoint/2010/main" val="253673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Intentionality</a:t>
            </a:r>
            <a:r>
              <a:rPr lang="en-US" baseline="0" dirty="0"/>
              <a:t> helps to summarize this aspect of mindfulness.</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14</a:t>
            </a:fld>
            <a:endParaRPr lang="en-US" dirty="0"/>
          </a:p>
        </p:txBody>
      </p:sp>
    </p:spTree>
    <p:extLst>
      <p:ext uri="{BB962C8B-B14F-4D97-AF65-F5344CB8AC3E}">
        <p14:creationId xmlns:p14="http://schemas.microsoft.com/office/powerpoint/2010/main" val="33998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“Someone once said,</a:t>
            </a:r>
            <a:r>
              <a:rPr lang="en-US" baseline="0" dirty="0"/>
              <a:t> the past is history, tomorrow is a mystery, today is the present, that’s why it’s called ‘a gift.’” Learning to be fully available and in to the present moment is challenging work but with great return for our efforts. We feel more fully and experience a greater richness of all life’s big and little moments.</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15</a:t>
            </a:fld>
            <a:endParaRPr lang="en-US" dirty="0"/>
          </a:p>
        </p:txBody>
      </p:sp>
    </p:spTree>
    <p:extLst>
      <p:ext uri="{BB962C8B-B14F-4D97-AF65-F5344CB8AC3E}">
        <p14:creationId xmlns:p14="http://schemas.microsoft.com/office/powerpoint/2010/main" val="352910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A small example of this, I have tried (and not yet succeeded)</a:t>
            </a:r>
            <a:r>
              <a:rPr lang="en-US" baseline="0" dirty="0"/>
              <a:t> in practicing – is with the weather. My tendency is to say, “It’s sunny, that’s good, it’s rainy, that’s bad.” I am working to just “attend” to the weather without judging it… a growing edge for sure.  Another for many of us, is our impatience- for example- our gardens. Can we just sit in our gardens, w/o trying to rush the next stage or “work” the garden, w/ emphasis placed upon productivity and work w/</a:t>
            </a:r>
            <a:r>
              <a:rPr lang="en-US" baseline="0" dirty="0" err="1"/>
              <a:t>i</a:t>
            </a:r>
            <a:r>
              <a:rPr lang="en-US" baseline="0" dirty="0"/>
              <a:t> the garden? Most, I feel sure are like me, most of the time, deadheading, watering, weeding, not just “soaking up, enjoying, smiling” at the beauty of the wonderful </a:t>
            </a:r>
            <a:r>
              <a:rPr lang="en-US" baseline="0" dirty="0" err="1"/>
              <a:t>eyecandy</a:t>
            </a:r>
            <a:r>
              <a:rPr lang="en-US" baseline="0" dirty="0"/>
              <a:t> created by earlier work, but instead of judging this present state of impatience, notice, w/o judgement and grow toward a new place of enjoyment/rest</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16</a:t>
            </a:fld>
            <a:endParaRPr lang="en-US" dirty="0"/>
          </a:p>
        </p:txBody>
      </p:sp>
    </p:spTree>
    <p:extLst>
      <p:ext uri="{BB962C8B-B14F-4D97-AF65-F5344CB8AC3E}">
        <p14:creationId xmlns:p14="http://schemas.microsoft.com/office/powerpoint/2010/main" val="372733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Finally, Kabat</a:t>
            </a:r>
            <a:r>
              <a:rPr lang="en-US" baseline="0" dirty="0"/>
              <a:t>-Zinn summarizes these 7 attitudes of mindfulness, helpful when attempting to wrap one’s head/heart around the practice. </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17</a:t>
            </a:fld>
            <a:endParaRPr lang="en-US" dirty="0"/>
          </a:p>
        </p:txBody>
      </p:sp>
    </p:spTree>
    <p:extLst>
      <p:ext uri="{BB962C8B-B14F-4D97-AF65-F5344CB8AC3E}">
        <p14:creationId xmlns:p14="http://schemas.microsoft.com/office/powerpoint/2010/main" val="372733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I have added some additional resources since sending these </a:t>
            </a:r>
            <a:r>
              <a:rPr lang="en-US" baseline="0" dirty="0"/>
              <a:t>slides in, one is : </a:t>
            </a:r>
            <a:r>
              <a:rPr lang="en-US" i="1" baseline="0" dirty="0"/>
              <a:t>Altered Traits </a:t>
            </a:r>
            <a:r>
              <a:rPr lang="en-US" baseline="0" dirty="0"/>
              <a:t>by Daniel Goleman &amp; Richard J. Davidson (2017). The use of fMRI’s to study the brains of those who meditate  compared with those who don’t has helped capture exciting data.  Dad Siegel, who has studied brain imaging, meditation, and neural plasticity, states, “The brain is using the mind to create itself.” In other words, “The way we pay attention affects neural plasticity” according to Goleman &amp; Davidson (2018)</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18</a:t>
            </a:fld>
            <a:endParaRPr lang="en-US" dirty="0"/>
          </a:p>
        </p:txBody>
      </p:sp>
    </p:spTree>
    <p:extLst>
      <p:ext uri="{BB962C8B-B14F-4D97-AF65-F5344CB8AC3E}">
        <p14:creationId xmlns:p14="http://schemas.microsoft.com/office/powerpoint/2010/main" val="2921071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I have added some additional resources since sending these </a:t>
            </a:r>
            <a:r>
              <a:rPr lang="en-US" baseline="0" dirty="0"/>
              <a:t>slides in, one is : </a:t>
            </a:r>
            <a:r>
              <a:rPr lang="en-US" i="1" baseline="0" dirty="0"/>
              <a:t>Altered Traits </a:t>
            </a:r>
            <a:r>
              <a:rPr lang="en-US" baseline="0" dirty="0"/>
              <a:t>by Daniel Goleman &amp; Richard J. Davidson (2017). The use of fMRI’s to study the brains of those who meditate  compared with those who don’t has helped capture exciting data.  Dad Siegel, who has studied brain imaging, meditation, and neural plasticity, states, “The brain is using the mind to create itself.” In other words, “The way we pay attention affects neural plasticity” according to Goleman &amp; Davidson (2018)</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19</a:t>
            </a:fld>
            <a:endParaRPr lang="en-US" dirty="0"/>
          </a:p>
        </p:txBody>
      </p:sp>
    </p:spTree>
    <p:extLst>
      <p:ext uri="{BB962C8B-B14F-4D97-AF65-F5344CB8AC3E}">
        <p14:creationId xmlns:p14="http://schemas.microsoft.com/office/powerpoint/2010/main" val="292107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we will be covering in</a:t>
            </a:r>
            <a:r>
              <a:rPr lang="en-US" baseline="0" dirty="0"/>
              <a:t> our brief time together: Let’s get started so we have time to practice before we conclude.</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2</a:t>
            </a:fld>
            <a:endParaRPr lang="en-US"/>
          </a:p>
        </p:txBody>
      </p:sp>
    </p:spTree>
    <p:extLst>
      <p:ext uri="{BB962C8B-B14F-4D97-AF65-F5344CB8AC3E}">
        <p14:creationId xmlns:p14="http://schemas.microsoft.com/office/powerpoint/2010/main" val="16374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There</a:t>
            </a:r>
            <a:r>
              <a:rPr lang="en-US" baseline="0" dirty="0"/>
              <a:t> have been many issues with the quality of research conducted with mindfulness, limiting the usefulness/broader scientific application of the currently known findings. On this slide some of those limitations are noted. There are improvements in this area emerging.</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20</a:t>
            </a:fld>
            <a:endParaRPr lang="en-US" dirty="0"/>
          </a:p>
        </p:txBody>
      </p:sp>
    </p:spTree>
    <p:extLst>
      <p:ext uri="{BB962C8B-B14F-4D97-AF65-F5344CB8AC3E}">
        <p14:creationId xmlns:p14="http://schemas.microsoft.com/office/powerpoint/2010/main" val="2048998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Stretching-my</a:t>
            </a:r>
            <a:r>
              <a:rPr lang="en-US" baseline="0" dirty="0"/>
              <a:t> favorite-</a:t>
            </a:r>
            <a:r>
              <a:rPr lang="en-US" dirty="0"/>
              <a:t>YWTA every</a:t>
            </a:r>
            <a:r>
              <a:rPr lang="en-US" baseline="0" dirty="0"/>
              <a:t> body say, and stretch and breathe- to Y W T A –you want to feel amazing</a:t>
            </a:r>
          </a:p>
          <a:p>
            <a:r>
              <a:rPr lang="en-US" baseline="0" dirty="0"/>
              <a:t>Breathing-3 breaths-1-notice what’s happening in your body, 2-notice what you are feeling, 3</a:t>
            </a:r>
            <a:r>
              <a:rPr lang="en-US" baseline="30000" dirty="0"/>
              <a:t>rd</a:t>
            </a:r>
            <a:r>
              <a:rPr lang="en-US" baseline="0" dirty="0"/>
              <a:t> breath  ask what’s the most important thing right now? One body, One </a:t>
            </a:r>
            <a:r>
              <a:rPr lang="en-US" baseline="0" dirty="0" err="1"/>
              <a:t>heart,One</a:t>
            </a:r>
            <a:r>
              <a:rPr lang="en-US" baseline="0" dirty="0"/>
              <a:t> Mind (Marc Lesser-7 Practices of a Mindful Leader, 2019)</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21</a:t>
            </a:fld>
            <a:endParaRPr lang="en-US" dirty="0"/>
          </a:p>
        </p:txBody>
      </p:sp>
    </p:spTree>
    <p:extLst>
      <p:ext uri="{BB962C8B-B14F-4D97-AF65-F5344CB8AC3E}">
        <p14:creationId xmlns:p14="http://schemas.microsoft.com/office/powerpoint/2010/main" val="241663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Just last week and nearly</a:t>
            </a:r>
            <a:r>
              <a:rPr lang="en-US" baseline="0" dirty="0"/>
              <a:t> every week, I have an opportunity to teach these simple exercises to clients who come to my outpatient mental health setting. They are often anxious at the time, we just simply start and do it together experientially so they can feel a difference , in the moment and have the guided practice with me to follow along on a hand out I provide before leaving my office. Let’s do these together now.</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23</a:t>
            </a:fld>
            <a:endParaRPr lang="en-US" dirty="0"/>
          </a:p>
        </p:txBody>
      </p:sp>
    </p:spTree>
    <p:extLst>
      <p:ext uri="{BB962C8B-B14F-4D97-AF65-F5344CB8AC3E}">
        <p14:creationId xmlns:p14="http://schemas.microsoft.com/office/powerpoint/2010/main" val="3049398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This is one of my all time favorites: So helpful</a:t>
            </a:r>
            <a:r>
              <a:rPr lang="en-US" baseline="0" dirty="0"/>
              <a:t> to use when someone is “in their head” and needs to get out for a moment: Using one’s senses allows them to get a bit more grounded in order to allow breathing, CBT, or other coping to become more effective.</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24</a:t>
            </a:fld>
            <a:endParaRPr lang="en-US" dirty="0"/>
          </a:p>
        </p:txBody>
      </p:sp>
    </p:spTree>
    <p:extLst>
      <p:ext uri="{BB962C8B-B14F-4D97-AF65-F5344CB8AC3E}">
        <p14:creationId xmlns:p14="http://schemas.microsoft.com/office/powerpoint/2010/main" val="1770850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This is another favorite.</a:t>
            </a:r>
            <a:r>
              <a:rPr lang="en-US" baseline="0" dirty="0"/>
              <a:t> I encourage placing small red stop signs around their homes and using natural stop signs to provide visual cues when driving to do the same.</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25</a:t>
            </a:fld>
            <a:endParaRPr lang="en-US" dirty="0"/>
          </a:p>
        </p:txBody>
      </p:sp>
    </p:spTree>
    <p:extLst>
      <p:ext uri="{BB962C8B-B14F-4D97-AF65-F5344CB8AC3E}">
        <p14:creationId xmlns:p14="http://schemas.microsoft.com/office/powerpoint/2010/main" val="3220131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88679-0F1E-47C4-8024-2A42533CFBD5}" type="slidenum">
              <a:rPr lang="en-US" smtClean="0"/>
              <a:t>26</a:t>
            </a:fld>
            <a:endParaRPr lang="en-US" dirty="0"/>
          </a:p>
        </p:txBody>
      </p:sp>
    </p:spTree>
    <p:extLst>
      <p:ext uri="{BB962C8B-B14F-4D97-AF65-F5344CB8AC3E}">
        <p14:creationId xmlns:p14="http://schemas.microsoft.com/office/powerpoint/2010/main" val="1886538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The</a:t>
            </a:r>
            <a:r>
              <a:rPr lang="en-US" baseline="0" dirty="0"/>
              <a:t> CALM pneumonic above is a copyrighted tool developed by our HEAL team. We rolled it out a year ago system wide with mouse pads, rubber wrist bands, magnetic stick </a:t>
            </a:r>
            <a:r>
              <a:rPr lang="en-US" baseline="0" dirty="0" err="1"/>
              <a:t>ons</a:t>
            </a:r>
            <a:r>
              <a:rPr lang="en-US" baseline="0" dirty="0"/>
              <a:t>, posters, etc. Media blasts were provided on our morning line up to help staff understand how to utilize it, managers were given bundles of the materials with instructions on how to distribute them. We are re-introducing the materials again this spring. We have also shared the materials with some of our corporate clients who utilize our health system as their preferred health care provider. Let’s take a moment to, “BE CALM” together now.</a:t>
            </a:r>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27</a:t>
            </a:fld>
            <a:endParaRPr lang="en-US" dirty="0"/>
          </a:p>
        </p:txBody>
      </p:sp>
    </p:spTree>
    <p:extLst>
      <p:ext uri="{BB962C8B-B14F-4D97-AF65-F5344CB8AC3E}">
        <p14:creationId xmlns:p14="http://schemas.microsoft.com/office/powerpoint/2010/main" val="1118975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28</a:t>
            </a:fld>
            <a:endParaRPr lang="en-US" dirty="0"/>
          </a:p>
        </p:txBody>
      </p:sp>
    </p:spTree>
    <p:extLst>
      <p:ext uri="{BB962C8B-B14F-4D97-AF65-F5344CB8AC3E}">
        <p14:creationId xmlns:p14="http://schemas.microsoft.com/office/powerpoint/2010/main" val="1134826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This</a:t>
            </a:r>
            <a:r>
              <a:rPr lang="en-US" baseline="0" dirty="0"/>
              <a:t> exercise can be formal or informal, we will practice a formal one, from Sharon </a:t>
            </a:r>
            <a:r>
              <a:rPr lang="en-US" baseline="0" dirty="0" err="1"/>
              <a:t>Salzberg</a:t>
            </a:r>
            <a:r>
              <a:rPr lang="en-US" baseline="0" dirty="0"/>
              <a:t> (2014) p.101. Moving from Me to We helps increase empathy, compassion for others, maybe even “difficult others” in our lives. We can use it when driving to work, when we are at work, with coworkers, challenging clients, at the DMV etc.</a:t>
            </a:r>
          </a:p>
          <a:p>
            <a:r>
              <a:rPr lang="en-US" baseline="0" dirty="0"/>
              <a:t>Close your eyes and picture one person for who you would like to feel increased compassion. Repeat along with me:</a:t>
            </a:r>
          </a:p>
          <a:p>
            <a:r>
              <a:rPr lang="en-US" baseline="0" dirty="0"/>
              <a:t>This person has a body …just like me</a:t>
            </a:r>
          </a:p>
          <a:p>
            <a:r>
              <a:rPr lang="en-US" baseline="0" dirty="0"/>
              <a:t>This person has feelings, emotions, and thoughts, just like me</a:t>
            </a:r>
          </a:p>
          <a:p>
            <a:endParaRPr lang="en-US" dirty="0"/>
          </a:p>
        </p:txBody>
      </p:sp>
      <p:sp>
        <p:nvSpPr>
          <p:cNvPr id="4" name="Slide Number Placeholder 3"/>
          <p:cNvSpPr>
            <a:spLocks noGrp="1"/>
          </p:cNvSpPr>
          <p:nvPr>
            <p:ph type="sldNum" sz="quarter" idx="10"/>
          </p:nvPr>
        </p:nvSpPr>
        <p:spPr/>
        <p:txBody>
          <a:bodyPr/>
          <a:lstStyle/>
          <a:p>
            <a:fld id="{B2B88679-0F1E-47C4-8024-2A42533CFBD5}" type="slidenum">
              <a:rPr lang="en-US" smtClean="0"/>
              <a:t>29</a:t>
            </a:fld>
            <a:endParaRPr lang="en-US" dirty="0"/>
          </a:p>
        </p:txBody>
      </p:sp>
    </p:spTree>
    <p:extLst>
      <p:ext uri="{BB962C8B-B14F-4D97-AF65-F5344CB8AC3E}">
        <p14:creationId xmlns:p14="http://schemas.microsoft.com/office/powerpoint/2010/main" val="3341717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88679-0F1E-47C4-8024-2A42533CFBD5}" type="slidenum">
              <a:rPr lang="en-US" smtClean="0"/>
              <a:t>31</a:t>
            </a:fld>
            <a:endParaRPr lang="en-US" dirty="0"/>
          </a:p>
        </p:txBody>
      </p:sp>
    </p:spTree>
    <p:extLst>
      <p:ext uri="{BB962C8B-B14F-4D97-AF65-F5344CB8AC3E}">
        <p14:creationId xmlns:p14="http://schemas.microsoft.com/office/powerpoint/2010/main" val="68705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The</a:t>
            </a:r>
            <a:r>
              <a:rPr lang="en-US" baseline="0" dirty="0"/>
              <a:t> following exercise could be traumatizing for some… </a:t>
            </a:r>
          </a:p>
          <a:p>
            <a:r>
              <a:rPr lang="en-US" dirty="0"/>
              <a:t>For those of you WFH (working from home), has it/was it, any better</a:t>
            </a:r>
            <a:r>
              <a:rPr lang="en-US" baseline="0" dirty="0"/>
              <a:t> in your sweats? </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3</a:t>
            </a:fld>
            <a:endParaRPr lang="en-US"/>
          </a:p>
        </p:txBody>
      </p:sp>
    </p:spTree>
    <p:extLst>
      <p:ext uri="{BB962C8B-B14F-4D97-AF65-F5344CB8AC3E}">
        <p14:creationId xmlns:p14="http://schemas.microsoft.com/office/powerpoint/2010/main" val="2611129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88679-0F1E-47C4-8024-2A42533CFBD5}" type="slidenum">
              <a:rPr lang="en-US" smtClean="0"/>
              <a:t>32</a:t>
            </a:fld>
            <a:endParaRPr lang="en-US" dirty="0"/>
          </a:p>
        </p:txBody>
      </p:sp>
    </p:spTree>
    <p:extLst>
      <p:ext uri="{BB962C8B-B14F-4D97-AF65-F5344CB8AC3E}">
        <p14:creationId xmlns:p14="http://schemas.microsoft.com/office/powerpoint/2010/main" val="291519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88679-0F1E-47C4-8024-2A42533CFBD5}" type="slidenum">
              <a:rPr lang="en-US" smtClean="0"/>
              <a:t>33</a:t>
            </a:fld>
            <a:endParaRPr lang="en-US" dirty="0"/>
          </a:p>
        </p:txBody>
      </p:sp>
    </p:spTree>
    <p:extLst>
      <p:ext uri="{BB962C8B-B14F-4D97-AF65-F5344CB8AC3E}">
        <p14:creationId xmlns:p14="http://schemas.microsoft.com/office/powerpoint/2010/main" val="345780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2-min think, pair, share- for the next couple of minutes think privately</a:t>
            </a:r>
            <a:r>
              <a:rPr lang="en-US" baseline="0" dirty="0"/>
              <a:t> for the first minute,</a:t>
            </a:r>
            <a:r>
              <a:rPr lang="en-US" dirty="0"/>
              <a:t> then pair up and share about the current</a:t>
            </a:r>
            <a:r>
              <a:rPr lang="en-US" baseline="0" dirty="0"/>
              <a:t> sources of workplace stress you experience on a regular basis-</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4</a:t>
            </a:fld>
            <a:endParaRPr lang="en-US"/>
          </a:p>
        </p:txBody>
      </p:sp>
    </p:spTree>
    <p:extLst>
      <p:ext uri="{BB962C8B-B14F-4D97-AF65-F5344CB8AC3E}">
        <p14:creationId xmlns:p14="http://schemas.microsoft.com/office/powerpoint/2010/main" val="51630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need</a:t>
            </a:r>
            <a:r>
              <a:rPr lang="en-US" baseline="0" dirty="0"/>
              <a:t> a sign to point it out, the evidence is everywhere: what are the indicators where you work?</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5</a:t>
            </a:fld>
            <a:endParaRPr lang="en-US"/>
          </a:p>
        </p:txBody>
      </p:sp>
    </p:spTree>
    <p:extLst>
      <p:ext uri="{BB962C8B-B14F-4D97-AF65-F5344CB8AC3E}">
        <p14:creationId xmlns:p14="http://schemas.microsoft.com/office/powerpoint/2010/main" val="389376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cascading</a:t>
            </a:r>
            <a:r>
              <a:rPr lang="en-US" baseline="0" dirty="0"/>
              <a:t> effects of unaddressed workplace stress as shown in research.  You have identified many of these. Which are currently a priority in your workplaces? How are they affecting internal/external customer service, quality of care, budgetary issues?</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6</a:t>
            </a:fld>
            <a:endParaRPr lang="en-US"/>
          </a:p>
        </p:txBody>
      </p:sp>
    </p:spTree>
    <p:extLst>
      <p:ext uri="{BB962C8B-B14F-4D97-AF65-F5344CB8AC3E}">
        <p14:creationId xmlns:p14="http://schemas.microsoft.com/office/powerpoint/2010/main" val="38618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“emotional labor” of work is high in helping</a:t>
            </a:r>
            <a:r>
              <a:rPr lang="en-US" baseline="0" dirty="0"/>
              <a:t> professions and difficult to measure</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7</a:t>
            </a:fld>
            <a:endParaRPr lang="en-US"/>
          </a:p>
        </p:txBody>
      </p:sp>
    </p:spTree>
    <p:extLst>
      <p:ext uri="{BB962C8B-B14F-4D97-AF65-F5344CB8AC3E}">
        <p14:creationId xmlns:p14="http://schemas.microsoft.com/office/powerpoint/2010/main" val="168839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see it in your workplace? What is the end result? I heard about a nurse throwing PA’s (prior authorizations</a:t>
            </a:r>
            <a:r>
              <a:rPr lang="en-US" baseline="0" dirty="0"/>
              <a:t> in the trash) instead of taking action of them, thus delaying client’s needed access to life-saving medications. Other delays in therapeutic responses to phone calls, “phoning it in” w/o a high level of engagement – the lack of engagement takes its toll on our interactions w/ clients in all types of settings as well as w/ our coworkers and is highly contagious in an organization</a:t>
            </a:r>
            <a:endParaRPr lang="en-US" dirty="0"/>
          </a:p>
        </p:txBody>
      </p:sp>
      <p:sp>
        <p:nvSpPr>
          <p:cNvPr id="4" name="Slide Number Placeholder 3"/>
          <p:cNvSpPr>
            <a:spLocks noGrp="1"/>
          </p:cNvSpPr>
          <p:nvPr>
            <p:ph type="sldNum" sz="quarter" idx="10"/>
          </p:nvPr>
        </p:nvSpPr>
        <p:spPr/>
        <p:txBody>
          <a:bodyPr/>
          <a:lstStyle/>
          <a:p>
            <a:fld id="{A0022D16-7A58-4FDA-AAEB-D521BE9F069F}" type="slidenum">
              <a:rPr lang="en-US" smtClean="0"/>
              <a:t>8</a:t>
            </a:fld>
            <a:endParaRPr lang="en-US"/>
          </a:p>
        </p:txBody>
      </p:sp>
    </p:spTree>
    <p:extLst>
      <p:ext uri="{BB962C8B-B14F-4D97-AF65-F5344CB8AC3E}">
        <p14:creationId xmlns:p14="http://schemas.microsoft.com/office/powerpoint/2010/main" val="268963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extension of burnout often associated with helping professions. The pandemic has stretched many of our helpers to a dangerous point of emotional and physical fatigue. The things they have witnessed and heard have caused trauma, secondary stressors and the emotional labor of trying to care for families who are hurting, grieving, and in many cases unable to be with their loved ones, has caused another level of pain/draining their reserves, leading to burnout and compassion fatigue as their storehouses are utilized daily w/o replenishment. The good news, this ailment is fixable.</a:t>
            </a:r>
          </a:p>
        </p:txBody>
      </p:sp>
      <p:sp>
        <p:nvSpPr>
          <p:cNvPr id="4" name="Slide Number Placeholder 3"/>
          <p:cNvSpPr>
            <a:spLocks noGrp="1"/>
          </p:cNvSpPr>
          <p:nvPr>
            <p:ph type="sldNum" sz="quarter" idx="10"/>
          </p:nvPr>
        </p:nvSpPr>
        <p:spPr/>
        <p:txBody>
          <a:bodyPr/>
          <a:lstStyle/>
          <a:p>
            <a:fld id="{A0022D16-7A58-4FDA-AAEB-D521BE9F069F}" type="slidenum">
              <a:rPr lang="en-US" smtClean="0"/>
              <a:t>9</a:t>
            </a:fld>
            <a:endParaRPr lang="en-US"/>
          </a:p>
        </p:txBody>
      </p:sp>
    </p:spTree>
    <p:extLst>
      <p:ext uri="{BB962C8B-B14F-4D97-AF65-F5344CB8AC3E}">
        <p14:creationId xmlns:p14="http://schemas.microsoft.com/office/powerpoint/2010/main" val="111951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71D41-54CF-4CBF-87B8-E858791303E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02F75-1B0B-468D-B10F-1F1C2BD4F8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71D41-54CF-4CBF-87B8-E858791303E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02F75-1B0B-468D-B10F-1F1C2BD4F8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5171D41-54CF-4CBF-87B8-E858791303E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02F75-1B0B-468D-B10F-1F1C2BD4F8F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71D41-54CF-4CBF-87B8-E858791303E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02F75-1B0B-468D-B10F-1F1C2BD4F8FE}"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71D41-54CF-4CBF-87B8-E858791303E2}"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02F75-1B0B-468D-B10F-1F1C2BD4F8F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5171D41-54CF-4CBF-87B8-E858791303E2}"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02F75-1B0B-468D-B10F-1F1C2BD4F8F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71D41-54CF-4CBF-87B8-E858791303E2}"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102F75-1B0B-468D-B10F-1F1C2BD4F8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171D41-54CF-4CBF-87B8-E858791303E2}"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102F75-1B0B-468D-B10F-1F1C2BD4F8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5171D41-54CF-4CBF-87B8-E858791303E2}"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102F75-1B0B-468D-B10F-1F1C2BD4F8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171D41-54CF-4CBF-87B8-E858791303E2}"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02F75-1B0B-468D-B10F-1F1C2BD4F8F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71D41-54CF-4CBF-87B8-E858791303E2}"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02F75-1B0B-468D-B10F-1F1C2BD4F8F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5171D41-54CF-4CBF-87B8-E858791303E2}" type="datetimeFigureOut">
              <a:rPr lang="en-US" smtClean="0"/>
              <a:t>11/20/2020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8102F75-1B0B-468D-B10F-1F1C2BD4F8F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unsplash.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manhealth.com/mind-your-wellbe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xoLQ3qkh0w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1371600"/>
          </a:xfrm>
        </p:spPr>
        <p:txBody>
          <a:bodyPr/>
          <a:lstStyle/>
          <a:p>
            <a:r>
              <a:rPr lang="en-US" sz="4400" dirty="0">
                <a:latin typeface="Arial" panose="020B0604020202020204" pitchFamily="34" charset="0"/>
                <a:cs typeface="Arial" panose="020B0604020202020204" pitchFamily="34" charset="0"/>
              </a:rPr>
              <a:t>Workplace Stress &amp; Burnout:</a:t>
            </a:r>
          </a:p>
        </p:txBody>
      </p:sp>
      <p:sp>
        <p:nvSpPr>
          <p:cNvPr id="3" name="Subtitle 2"/>
          <p:cNvSpPr>
            <a:spLocks noGrp="1"/>
          </p:cNvSpPr>
          <p:nvPr>
            <p:ph type="subTitle" idx="1"/>
          </p:nvPr>
        </p:nvSpPr>
        <p:spPr>
          <a:xfrm>
            <a:off x="1600200" y="3375491"/>
            <a:ext cx="7315200" cy="739309"/>
          </a:xfrm>
        </p:spPr>
        <p:txBody>
          <a:bodyPr>
            <a:normAutofit/>
          </a:bodyPr>
          <a:lstStyle/>
          <a:p>
            <a:r>
              <a:rPr lang="en-US" sz="3200" dirty="0"/>
              <a:t>    </a:t>
            </a:r>
            <a:r>
              <a:rPr lang="en-US" sz="3200" dirty="0">
                <a:latin typeface="Arial" panose="020B0604020202020204" pitchFamily="34" charset="0"/>
                <a:cs typeface="Arial" panose="020B0604020202020204" pitchFamily="34" charset="0"/>
              </a:rPr>
              <a:t>Mindfulness, an Amazing Antidote</a:t>
            </a:r>
          </a:p>
        </p:txBody>
      </p:sp>
      <p:sp>
        <p:nvSpPr>
          <p:cNvPr id="4" name="TextBox 3"/>
          <p:cNvSpPr txBox="1"/>
          <p:nvPr/>
        </p:nvSpPr>
        <p:spPr>
          <a:xfrm>
            <a:off x="2667000" y="4958834"/>
            <a:ext cx="6019800" cy="369332"/>
          </a:xfrm>
          <a:prstGeom prst="rect">
            <a:avLst/>
          </a:prstGeom>
          <a:noFill/>
        </p:spPr>
        <p:txBody>
          <a:bodyPr wrap="square" rtlCol="0">
            <a:spAutoFit/>
          </a:bodyPr>
          <a:lstStyle/>
          <a:p>
            <a:pPr algn="ctr"/>
            <a:r>
              <a:rPr lang="en-US" dirty="0">
                <a:solidFill>
                  <a:schemeClr val="tx2"/>
                </a:solidFill>
                <a:latin typeface="Arial" panose="020B0604020202020204" pitchFamily="34" charset="0"/>
                <a:cs typeface="Arial" panose="020B0604020202020204" pitchFamily="34" charset="0"/>
              </a:rPr>
              <a:t>Karin E. Baughman, DNP, APRN, PMHNP-BC</a:t>
            </a:r>
          </a:p>
        </p:txBody>
      </p:sp>
    </p:spTree>
    <p:extLst>
      <p:ext uri="{BB962C8B-B14F-4D97-AF65-F5344CB8AC3E}">
        <p14:creationId xmlns:p14="http://schemas.microsoft.com/office/powerpoint/2010/main" val="55841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Mindfulness as an Antidote</a:t>
            </a:r>
          </a:p>
        </p:txBody>
      </p:sp>
    </p:spTree>
    <p:extLst>
      <p:ext uri="{BB962C8B-B14F-4D97-AF65-F5344CB8AC3E}">
        <p14:creationId xmlns:p14="http://schemas.microsoft.com/office/powerpoint/2010/main" val="290148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657224" y="1752600"/>
            <a:ext cx="7163725" cy="494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buClr>
                <a:schemeClr val="tx2"/>
              </a:buClr>
              <a:buFont typeface="Arial" panose="020B0604020202020204" pitchFamily="34" charset="0"/>
              <a:buChar char="•"/>
            </a:pPr>
            <a:r>
              <a:rPr lang="en-US" sz="2600" dirty="0">
                <a:solidFill>
                  <a:schemeClr val="tx2"/>
                </a:solidFill>
              </a:rPr>
              <a:t>The awareness that rises when we pay attention, on purpose, in the present moment non-judgmentally (with kindness and curiosity) - Dr. Jon Kabat-Zinn – he is the founder of  Mindfulness-based Stress Reduction (MBSR).</a:t>
            </a:r>
            <a:r>
              <a:rPr lang="en-US" sz="2400" dirty="0">
                <a:solidFill>
                  <a:schemeClr val="tx2"/>
                </a:solidFill>
              </a:rPr>
              <a:t> </a:t>
            </a:r>
            <a:r>
              <a:rPr lang="en-US" sz="1000" dirty="0">
                <a:solidFill>
                  <a:schemeClr val="tx2"/>
                </a:solidFill>
              </a:rPr>
              <a:t>(1990)</a:t>
            </a:r>
            <a:endParaRPr lang="en-US" sz="800" dirty="0">
              <a:solidFill>
                <a:schemeClr val="tx2"/>
              </a:solidFill>
            </a:endParaRPr>
          </a:p>
          <a:p>
            <a:pPr marL="457200" indent="-457200">
              <a:buClr>
                <a:schemeClr val="tx2"/>
              </a:buClr>
              <a:buFont typeface="Arial" panose="020B0604020202020204" pitchFamily="34" charset="0"/>
              <a:buChar char="•"/>
            </a:pPr>
            <a:r>
              <a:rPr lang="en-US" sz="2600" dirty="0">
                <a:solidFill>
                  <a:schemeClr val="tx2"/>
                </a:solidFill>
              </a:rPr>
              <a:t>A mental state achieved by focusing one's awareness on the present moment, while calmly acknowledging and accepting one's feelings, thoughts, and bodily sensations, used as a therapeutic technique.</a:t>
            </a:r>
          </a:p>
          <a:p>
            <a:pPr algn="ctr" eaLnBrk="1" hangingPunct="1">
              <a:spcBef>
                <a:spcPct val="0"/>
              </a:spcBef>
              <a:buClr>
                <a:schemeClr val="tx2"/>
              </a:buClr>
              <a:buNone/>
            </a:pPr>
            <a:endParaRPr lang="en-US" sz="2400" b="1" dirty="0"/>
          </a:p>
        </p:txBody>
      </p:sp>
      <p:sp>
        <p:nvSpPr>
          <p:cNvPr id="3" name="Title 2"/>
          <p:cNvSpPr>
            <a:spLocks noGrp="1"/>
          </p:cNvSpPr>
          <p:nvPr>
            <p:ph type="title"/>
          </p:nvPr>
        </p:nvSpPr>
        <p:spPr/>
        <p:txBody>
          <a:bodyPr>
            <a:normAutofit fontScale="90000"/>
          </a:bodyPr>
          <a:lstStyle/>
          <a:p>
            <a:r>
              <a:rPr lang="en-US" sz="4900" b="1" dirty="0">
                <a:solidFill>
                  <a:schemeClr val="bg1"/>
                </a:solidFill>
                <a:latin typeface="Arial" panose="020B0604020202020204" pitchFamily="34" charset="0"/>
                <a:cs typeface="Arial" panose="020B0604020202020204" pitchFamily="34" charset="0"/>
              </a:rPr>
              <a:t>What is Mindfulness? </a:t>
            </a:r>
            <a:r>
              <a:rPr lang="en-US" dirty="0">
                <a:solidFill>
                  <a:schemeClr val="tx1">
                    <a:lumMod val="75000"/>
                    <a:lumOff val="25000"/>
                  </a:schemeClr>
                </a:solidFill>
              </a:rPr>
              <a:t/>
            </a:r>
            <a:br>
              <a:rPr lang="en-US" dirty="0">
                <a:solidFill>
                  <a:schemeClr val="tx1">
                    <a:lumMod val="75000"/>
                    <a:lumOff val="25000"/>
                  </a:schemeClr>
                </a:solidFill>
              </a:rPr>
            </a:br>
            <a:endParaRPr lang="en-US" dirty="0"/>
          </a:p>
        </p:txBody>
      </p:sp>
      <p:sp>
        <p:nvSpPr>
          <p:cNvPr id="2" name="Slide Number Placeholder 1"/>
          <p:cNvSpPr>
            <a:spLocks noGrp="1"/>
          </p:cNvSpPr>
          <p:nvPr>
            <p:ph type="sldNum" sz="quarter" idx="12"/>
          </p:nvPr>
        </p:nvSpPr>
        <p:spPr>
          <a:xfrm>
            <a:off x="3962400" y="6330367"/>
            <a:ext cx="1161826" cy="365125"/>
          </a:xfrm>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08858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0" y="609600"/>
            <a:ext cx="6447501" cy="4228143"/>
          </a:xfrm>
        </p:spPr>
        <p:txBody>
          <a:bodyPr/>
          <a:lstStyle/>
          <a:p>
            <a:pPr marL="0" indent="0" algn="ctr">
              <a:buNone/>
            </a:pPr>
            <a:r>
              <a:rPr lang="en-US" sz="4400" b="1" dirty="0">
                <a:solidFill>
                  <a:schemeClr val="bg1"/>
                </a:solidFill>
                <a:latin typeface="Arial" panose="020B0604020202020204" pitchFamily="34" charset="0"/>
                <a:cs typeface="Arial" panose="020B0604020202020204" pitchFamily="34" charset="0"/>
              </a:rPr>
              <a:t>Presence of Heart</a:t>
            </a:r>
          </a:p>
          <a:p>
            <a:pPr marL="0" indent="0">
              <a:buNone/>
            </a:pPr>
            <a:endParaRPr lang="en-US"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endParaRPr lang="en-US" sz="900" b="1" dirty="0"/>
          </a:p>
          <a:p>
            <a:pPr marL="0" indent="0" algn="r">
              <a:buNone/>
            </a:pPr>
            <a:r>
              <a:rPr lang="en-US" sz="900" b="1" dirty="0"/>
              <a:t>(</a:t>
            </a:r>
            <a:r>
              <a:rPr lang="en-US" sz="900" dirty="0"/>
              <a:t>Kabat-Zinn. (2010).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28" name="Picture 4" descr="C:\Users\Karin\AppData\Local\Microsoft\Windows\INetCache\IE\BNMT954P\mindfulnes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2505075"/>
            <a:ext cx="3260785" cy="326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8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88848-2273-42A2-A57A-605A00335D67}"/>
              </a:ext>
            </a:extLst>
          </p:cNvPr>
          <p:cNvSpPr>
            <a:spLocks noGrp="1"/>
          </p:cNvSpPr>
          <p:nvPr>
            <p:ph idx="1"/>
          </p:nvPr>
        </p:nvSpPr>
        <p:spPr>
          <a:xfrm>
            <a:off x="627571" y="1825625"/>
            <a:ext cx="7771322" cy="4351338"/>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nSpc>
                <a:spcPct val="100000"/>
              </a:lnSpc>
              <a:spcBef>
                <a:spcPts val="0"/>
              </a:spcBef>
              <a:buClr>
                <a:schemeClr val="tx2"/>
              </a:buClr>
              <a:buFont typeface="Arial" panose="020B0604020202020204" pitchFamily="34" charset="0"/>
              <a:buChar char="•"/>
            </a:pPr>
            <a:r>
              <a:rPr lang="en-US" sz="2400" b="1" cap="none" dirty="0">
                <a:ln/>
                <a:solidFill>
                  <a:schemeClr val="accent3"/>
                </a:solidFill>
                <a:latin typeface="Arial" panose="020B0604020202020204" pitchFamily="34" charset="0"/>
                <a:cs typeface="Arial" panose="020B0604020202020204" pitchFamily="34" charset="0"/>
              </a:rPr>
              <a:t> </a:t>
            </a:r>
            <a:r>
              <a:rPr lang="en-US" sz="2600" cap="none" dirty="0">
                <a:ln/>
                <a:latin typeface="Arial" panose="020B0604020202020204" pitchFamily="34" charset="0"/>
                <a:cs typeface="Arial" panose="020B0604020202020204" pitchFamily="34" charset="0"/>
              </a:rPr>
              <a:t>On Purpose</a:t>
            </a:r>
          </a:p>
          <a:p>
            <a:pPr>
              <a:lnSpc>
                <a:spcPct val="100000"/>
              </a:lnSpc>
              <a:spcBef>
                <a:spcPts val="0"/>
              </a:spcBef>
              <a:buClr>
                <a:schemeClr val="tx2"/>
              </a:buClr>
              <a:buFont typeface="Arial" panose="020B0604020202020204" pitchFamily="34" charset="0"/>
              <a:buChar char="•"/>
            </a:pPr>
            <a:endParaRPr lang="en-US" sz="26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 In the Present Moment </a:t>
            </a:r>
            <a:endParaRPr lang="en-US" sz="2600"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endParaRPr lang="en-US" sz="26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 Non-judgmentally</a:t>
            </a:r>
          </a:p>
        </p:txBody>
      </p:sp>
      <p:pic>
        <p:nvPicPr>
          <p:cNvPr id="3080" name="Picture 8" descr="Monarch butterfly landing on pink flower in Spring">
            <a:extLst>
              <a:ext uri="{FF2B5EF4-FFF2-40B4-BE49-F238E27FC236}">
                <a16:creationId xmlns:a16="http://schemas.microsoft.com/office/drawing/2014/main" id="{E3C80A65-56AD-49B0-87B5-DC8363BDC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134" y="2133600"/>
            <a:ext cx="3881727" cy="45547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15346" y="5562298"/>
            <a:ext cx="14237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hlinkClick r:id="rId4"/>
              </a:rPr>
              <a:t>https://unsplash.com/</a:t>
            </a:r>
            <a:r>
              <a:rPr 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13</a:t>
            </a:fld>
            <a:endParaRPr lang="en-US" sz="1000" b="1" dirty="0">
              <a:solidFill>
                <a:schemeClr val="tx1"/>
              </a:solidFill>
            </a:endParaRPr>
          </a:p>
        </p:txBody>
      </p:sp>
      <p:sp>
        <p:nvSpPr>
          <p:cNvPr id="6" name="Title 5"/>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Three Components Of Mindfulness</a:t>
            </a:r>
          </a:p>
        </p:txBody>
      </p:sp>
    </p:spTree>
    <p:extLst>
      <p:ext uri="{BB962C8B-B14F-4D97-AF65-F5344CB8AC3E}">
        <p14:creationId xmlns:p14="http://schemas.microsoft.com/office/powerpoint/2010/main" val="59773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894CE-6C91-4E00-8122-1A2303FB5E1F}"/>
              </a:ext>
            </a:extLst>
          </p:cNvPr>
          <p:cNvSpPr>
            <a:spLocks noGrp="1"/>
          </p:cNvSpPr>
          <p:nvPr>
            <p:ph idx="1"/>
          </p:nvPr>
        </p:nvSpPr>
        <p:spPr>
          <a:xfrm>
            <a:off x="381000" y="2286000"/>
            <a:ext cx="6447501" cy="3880773"/>
          </a:xfrm>
        </p:spPr>
        <p:txBody>
          <a:bodyPr>
            <a:normAutofit fontScale="92500" lnSpcReduction="20000"/>
            <a:scene3d>
              <a:camera prst="orthographicFront"/>
              <a:lightRig rig="harsh" dir="t"/>
            </a:scene3d>
            <a:sp3d extrusionH="57150" prstMaterial="matte">
              <a:bevelT w="63500" h="12700" prst="angle"/>
              <a:contourClr>
                <a:schemeClr val="bg1">
                  <a:lumMod val="65000"/>
                </a:schemeClr>
              </a:contourClr>
            </a:sp3d>
          </a:bodyPr>
          <a:lstStyle/>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Conscious and deliberate direct attention</a:t>
            </a:r>
          </a:p>
          <a:p>
            <a:pPr>
              <a:buClr>
                <a:schemeClr val="tx2"/>
              </a:buClr>
              <a:buFont typeface="Arial" panose="020B0604020202020204" pitchFamily="34" charset="0"/>
              <a:buChar char="•"/>
            </a:pPr>
            <a:endParaRPr lang="en-US" sz="28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Mindfully “awake” and aware of our current set up and surroundings</a:t>
            </a:r>
          </a:p>
          <a:p>
            <a:pPr>
              <a:buClr>
                <a:schemeClr val="tx2"/>
              </a:buClr>
              <a:buFont typeface="Arial" panose="020B0604020202020204" pitchFamily="34" charset="0"/>
              <a:buChar char="•"/>
            </a:pPr>
            <a:endParaRPr lang="en-US" sz="28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Living more consciously helps us become more aware of ourselves/others</a:t>
            </a:r>
          </a:p>
          <a:p>
            <a:pPr>
              <a:buClr>
                <a:schemeClr val="tx2"/>
              </a:buClr>
              <a:buFont typeface="Arial" panose="020B0604020202020204" pitchFamily="34" charset="0"/>
              <a:buChar char="•"/>
            </a:pPr>
            <a:endParaRPr lang="en-US" sz="28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Our attention is immersed in the present</a:t>
            </a:r>
          </a:p>
          <a:p>
            <a:pPr>
              <a:buFont typeface="Arial" panose="020B0604020202020204" pitchFamily="34" charset="0"/>
              <a:buChar char="•"/>
            </a:pPr>
            <a:endParaRPr lang="en-US" cap="none" dirty="0">
              <a:ln/>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14</a:t>
            </a:fld>
            <a:endParaRPr lang="en-US" sz="1000" b="1" dirty="0">
              <a:solidFill>
                <a:schemeClr val="tx1"/>
              </a:solidFill>
            </a:endParaRPr>
          </a:p>
        </p:txBody>
      </p:sp>
      <p:sp>
        <p:nvSpPr>
          <p:cNvPr id="5" name="Title 4"/>
          <p:cNvSpPr>
            <a:spLocks noGrp="1"/>
          </p:cNvSpPr>
          <p:nvPr>
            <p:ph type="title"/>
          </p:nvPr>
        </p:nvSpPr>
        <p:spPr/>
        <p:txBody>
          <a:bodyPr/>
          <a:lstStyle/>
          <a:p>
            <a:r>
              <a:rPr lang="en-US" dirty="0"/>
              <a:t>On Purpose</a:t>
            </a:r>
          </a:p>
        </p:txBody>
      </p:sp>
    </p:spTree>
    <p:extLst>
      <p:ext uri="{BB962C8B-B14F-4D97-AF65-F5344CB8AC3E}">
        <p14:creationId xmlns:p14="http://schemas.microsoft.com/office/powerpoint/2010/main" val="376626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D79EC-A78D-4C83-A30C-6E89BCA83433}"/>
              </a:ext>
            </a:extLst>
          </p:cNvPr>
          <p:cNvSpPr>
            <a:spLocks noGrp="1"/>
          </p:cNvSpPr>
          <p:nvPr>
            <p:ph idx="1"/>
          </p:nvPr>
        </p:nvSpPr>
        <p:spPr>
          <a:xfrm>
            <a:off x="304800" y="2506662"/>
            <a:ext cx="7039155" cy="4351338"/>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Our mind habitually wanders, rarely present in the moment</a:t>
            </a:r>
          </a:p>
          <a:p>
            <a:pPr>
              <a:buClr>
                <a:schemeClr val="tx2"/>
              </a:buClr>
              <a:buFont typeface="Arial" panose="020B0604020202020204" pitchFamily="34" charset="0"/>
              <a:buChar char="•"/>
            </a:pPr>
            <a:endParaRPr lang="en-US" sz="26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Mindful awareness is experienced when we let go of distractions</a:t>
            </a:r>
          </a:p>
          <a:p>
            <a:pPr>
              <a:buClr>
                <a:schemeClr val="tx2"/>
              </a:buClr>
              <a:buFont typeface="Arial" panose="020B0604020202020204" pitchFamily="34" charset="0"/>
              <a:buChar char="•"/>
            </a:pPr>
            <a:endParaRPr lang="en-US" sz="26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Our attention is held when we stop and accept what is here and now</a:t>
            </a:r>
          </a:p>
          <a:p>
            <a:pPr marL="0" indent="0">
              <a:buNone/>
            </a:pPr>
            <a:endParaRPr lang="en-US" sz="2400" cap="none" dirty="0">
              <a:ln/>
            </a:endParaRPr>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15</a:t>
            </a:fld>
            <a:endParaRPr lang="en-US" sz="1000" b="1" dirty="0">
              <a:solidFill>
                <a:schemeClr val="tx1"/>
              </a:solidFill>
            </a:endParaRPr>
          </a:p>
        </p:txBody>
      </p:sp>
      <p:sp>
        <p:nvSpPr>
          <p:cNvPr id="5" name="Title 4"/>
          <p:cNvSpPr>
            <a:spLocks noGrp="1"/>
          </p:cNvSpPr>
          <p:nvPr>
            <p:ph type="title"/>
          </p:nvPr>
        </p:nvSpPr>
        <p:spPr/>
        <p:txBody>
          <a:bodyPr/>
          <a:lstStyle/>
          <a:p>
            <a:r>
              <a:rPr lang="en-US" dirty="0"/>
              <a:t>In the Present Moment</a:t>
            </a:r>
          </a:p>
        </p:txBody>
      </p:sp>
    </p:spTree>
    <p:extLst>
      <p:ext uri="{BB962C8B-B14F-4D97-AF65-F5344CB8AC3E}">
        <p14:creationId xmlns:p14="http://schemas.microsoft.com/office/powerpoint/2010/main" val="211414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54133-3C56-4F27-8CEA-B36D0863BD02}"/>
              </a:ext>
            </a:extLst>
          </p:cNvPr>
          <p:cNvSpPr>
            <a:spLocks noGrp="1"/>
          </p:cNvSpPr>
          <p:nvPr>
            <p:ph idx="1"/>
          </p:nvPr>
        </p:nvSpPr>
        <p:spPr>
          <a:xfrm>
            <a:off x="304800" y="2362200"/>
            <a:ext cx="6903287" cy="4351338"/>
          </a:xfrm>
        </p:spPr>
        <p:txBody>
          <a:bodyPr>
            <a:normAutofit fontScale="92500" lnSpcReduction="10000"/>
            <a:scene3d>
              <a:camera prst="orthographicFront"/>
              <a:lightRig rig="harsh" dir="t"/>
            </a:scene3d>
            <a:sp3d extrusionH="57150" prstMaterial="matte">
              <a:bevelT w="63500" h="12700" prst="angle"/>
              <a:contourClr>
                <a:schemeClr val="bg1">
                  <a:lumMod val="65000"/>
                </a:schemeClr>
              </a:contourClr>
            </a:sp3d>
          </a:bodyPr>
          <a:lstStyle/>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Increase awareness of mind chatter</a:t>
            </a:r>
          </a:p>
          <a:p>
            <a:pPr>
              <a:buClr>
                <a:schemeClr val="tx2"/>
              </a:buClr>
              <a:buFont typeface="Arial" panose="020B0604020202020204" pitchFamily="34" charset="0"/>
              <a:buChar char="•"/>
            </a:pPr>
            <a:endParaRPr lang="en-US" sz="17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Attend to experiences without judging or labelling them as +/-</a:t>
            </a:r>
          </a:p>
          <a:p>
            <a:pPr>
              <a:buClr>
                <a:schemeClr val="tx2"/>
              </a:buClr>
              <a:buFont typeface="Arial" panose="020B0604020202020204" pitchFamily="34" charset="0"/>
              <a:buChar char="•"/>
            </a:pPr>
            <a:endParaRPr lang="en-US" sz="17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Become a watcher of  perceptions, thoughts and emotions without getting caught up in them</a:t>
            </a:r>
          </a:p>
          <a:p>
            <a:pPr>
              <a:buClr>
                <a:schemeClr val="tx2"/>
              </a:buClr>
              <a:buFont typeface="Arial" panose="020B0604020202020204" pitchFamily="34" charset="0"/>
              <a:buChar char="•"/>
            </a:pPr>
            <a:endParaRPr lang="en-US" sz="1700" cap="none" dirty="0">
              <a:ln/>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800" cap="none" dirty="0">
                <a:ln/>
                <a:latin typeface="Arial" panose="020B0604020202020204" pitchFamily="34" charset="0"/>
                <a:cs typeface="Arial" panose="020B0604020202020204" pitchFamily="34" charset="0"/>
              </a:rPr>
              <a:t>Watching in this way offers choice and freedom</a:t>
            </a:r>
          </a:p>
          <a:p>
            <a:endParaRPr lang="en-US" b="1" cap="none" dirty="0">
              <a:ln/>
              <a:solidFill>
                <a:schemeClr val="accent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16</a:t>
            </a:fld>
            <a:endParaRPr lang="en-US" sz="1000" b="1" dirty="0">
              <a:solidFill>
                <a:schemeClr val="tx1"/>
              </a:solidFill>
            </a:endParaRPr>
          </a:p>
        </p:txBody>
      </p:sp>
      <p:sp>
        <p:nvSpPr>
          <p:cNvPr id="5" name="Title 4"/>
          <p:cNvSpPr>
            <a:spLocks noGrp="1"/>
          </p:cNvSpPr>
          <p:nvPr>
            <p:ph type="title"/>
          </p:nvPr>
        </p:nvSpPr>
        <p:spPr/>
        <p:txBody>
          <a:bodyPr/>
          <a:lstStyle/>
          <a:p>
            <a:r>
              <a:rPr lang="en-US" dirty="0"/>
              <a:t>Non-Judgmentally</a:t>
            </a:r>
          </a:p>
        </p:txBody>
      </p:sp>
    </p:spTree>
    <p:extLst>
      <p:ext uri="{BB962C8B-B14F-4D97-AF65-F5344CB8AC3E}">
        <p14:creationId xmlns:p14="http://schemas.microsoft.com/office/powerpoint/2010/main" val="400725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54133-3C56-4F27-8CEA-B36D0863BD02}"/>
              </a:ext>
            </a:extLst>
          </p:cNvPr>
          <p:cNvSpPr>
            <a:spLocks noGrp="1"/>
          </p:cNvSpPr>
          <p:nvPr>
            <p:ph idx="1"/>
          </p:nvPr>
        </p:nvSpPr>
        <p:spPr>
          <a:xfrm>
            <a:off x="457200" y="1905000"/>
            <a:ext cx="8101282" cy="4351338"/>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Non-Judging</a:t>
            </a:r>
          </a:p>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Patience</a:t>
            </a:r>
          </a:p>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Beginner’s Mind</a:t>
            </a:r>
          </a:p>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Trust</a:t>
            </a:r>
          </a:p>
          <a:p>
            <a:pPr>
              <a:buClr>
                <a:schemeClr val="tx2"/>
              </a:buClr>
              <a:buFont typeface="Arial" panose="020B0604020202020204" pitchFamily="34" charset="0"/>
              <a:buChar char="•"/>
            </a:pPr>
            <a:r>
              <a:rPr lang="en-US" sz="2600" dirty="0">
                <a:ln/>
                <a:latin typeface="Arial" panose="020B0604020202020204" pitchFamily="34" charset="0"/>
                <a:cs typeface="Arial" panose="020B0604020202020204" pitchFamily="34" charset="0"/>
              </a:rPr>
              <a:t>Non-Striving</a:t>
            </a:r>
          </a:p>
          <a:p>
            <a:pPr>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Acceptance</a:t>
            </a:r>
          </a:p>
          <a:p>
            <a:pPr>
              <a:buClr>
                <a:schemeClr val="tx2"/>
              </a:buClr>
              <a:buFont typeface="Arial" panose="020B0604020202020204" pitchFamily="34" charset="0"/>
              <a:buChar char="•"/>
            </a:pPr>
            <a:r>
              <a:rPr lang="en-US" sz="2600" dirty="0">
                <a:ln/>
                <a:latin typeface="Arial" panose="020B0604020202020204" pitchFamily="34" charset="0"/>
                <a:cs typeface="Arial" panose="020B0604020202020204" pitchFamily="34" charset="0"/>
              </a:rPr>
              <a:t>Letting Go</a:t>
            </a:r>
            <a:r>
              <a:rPr lang="en-US" sz="2400" dirty="0">
                <a:ln/>
                <a:latin typeface="Arial" panose="020B0604020202020204" pitchFamily="34" charset="0"/>
                <a:cs typeface="Arial" panose="020B0604020202020204" pitchFamily="34" charset="0"/>
              </a:rPr>
              <a:t> </a:t>
            </a:r>
            <a:r>
              <a:rPr lang="en-US" sz="1000" dirty="0">
                <a:ln/>
                <a:latin typeface="Arial" panose="020B0604020202020204" pitchFamily="34" charset="0"/>
                <a:cs typeface="Arial" panose="020B0604020202020204" pitchFamily="34" charset="0"/>
              </a:rPr>
              <a:t>(Kabat-Zinn, 1990)</a:t>
            </a:r>
            <a:endParaRPr lang="en-US" sz="1000" cap="none" dirty="0">
              <a:ln/>
              <a:latin typeface="Arial" panose="020B0604020202020204" pitchFamily="34" charset="0"/>
              <a:cs typeface="Arial" panose="020B0604020202020204" pitchFamily="34" charset="0"/>
            </a:endParaRPr>
          </a:p>
          <a:p>
            <a:endParaRPr lang="en-US" sz="2400" cap="none" dirty="0">
              <a:ln/>
            </a:endParaRPr>
          </a:p>
          <a:p>
            <a:endParaRPr lang="en-US" b="1" cap="none" dirty="0">
              <a:ln/>
              <a:solidFill>
                <a:schemeClr val="accent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17</a:t>
            </a:fld>
            <a:endParaRPr lang="en-US" sz="1000" b="1" dirty="0">
              <a:solidFill>
                <a:schemeClr val="tx1"/>
              </a:solidFill>
            </a:endParaRPr>
          </a:p>
        </p:txBody>
      </p:sp>
      <p:sp>
        <p:nvSpPr>
          <p:cNvPr id="5" name="Title 4"/>
          <p:cNvSpPr>
            <a:spLocks noGrp="1"/>
          </p:cNvSpPr>
          <p:nvPr>
            <p:ph type="title"/>
          </p:nvPr>
        </p:nvSpPr>
        <p:spPr/>
        <p:txBody>
          <a:bodyPr/>
          <a:lstStyle/>
          <a:p>
            <a:r>
              <a:rPr lang="en-US" dirty="0"/>
              <a:t>7 Attitudes of Mindfulness</a:t>
            </a:r>
          </a:p>
        </p:txBody>
      </p:sp>
    </p:spTree>
    <p:extLst>
      <p:ext uri="{BB962C8B-B14F-4D97-AF65-F5344CB8AC3E}">
        <p14:creationId xmlns:p14="http://schemas.microsoft.com/office/powerpoint/2010/main" val="393534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AE37F9-0439-40CD-8884-A2D0C964FCD2}"/>
              </a:ext>
            </a:extLst>
          </p:cNvPr>
          <p:cNvSpPr>
            <a:spLocks noGrp="1"/>
          </p:cNvSpPr>
          <p:nvPr>
            <p:ph idx="1"/>
          </p:nvPr>
        </p:nvSpPr>
        <p:spPr>
          <a:xfrm>
            <a:off x="457200" y="2057400"/>
            <a:ext cx="6629400" cy="4871103"/>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nSpc>
                <a:spcPct val="100000"/>
              </a:lnSpc>
              <a:spcBef>
                <a:spcPts val="0"/>
              </a:spcBef>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Reduced stress, anxiety and other destructive emotions </a:t>
            </a:r>
            <a:r>
              <a:rPr lang="en-US" sz="1000" cap="none" dirty="0">
                <a:ln/>
                <a:latin typeface="Arial" panose="020B0604020202020204" pitchFamily="34" charset="0"/>
                <a:cs typeface="Arial" panose="020B0604020202020204" pitchFamily="34" charset="0"/>
              </a:rPr>
              <a:t>(</a:t>
            </a:r>
            <a:r>
              <a:rPr lang="en-US" sz="1000" cap="none" dirty="0" err="1">
                <a:ln/>
                <a:latin typeface="Arial" panose="020B0604020202020204" pitchFamily="34" charset="0"/>
                <a:cs typeface="Arial" panose="020B0604020202020204" pitchFamily="34" charset="0"/>
              </a:rPr>
              <a:t>Wongtongkam</a:t>
            </a:r>
            <a:r>
              <a:rPr lang="en-US" sz="1000" cap="none" dirty="0">
                <a:ln/>
                <a:latin typeface="Arial" panose="020B0604020202020204" pitchFamily="34" charset="0"/>
                <a:cs typeface="Arial" panose="020B0604020202020204" pitchFamily="34" charset="0"/>
              </a:rPr>
              <a:t>, et. al, 2017)</a:t>
            </a:r>
            <a:r>
              <a:rPr lang="en-US" sz="2200" cap="none" dirty="0">
                <a:ln/>
                <a:latin typeface="Arial" panose="020B0604020202020204" pitchFamily="34" charset="0"/>
                <a:cs typeface="Arial" panose="020B0604020202020204" pitchFamily="34" charset="0"/>
              </a:rPr>
              <a:t> </a:t>
            </a:r>
          </a:p>
          <a:p>
            <a:pPr marL="0" indent="0">
              <a:lnSpc>
                <a:spcPct val="100000"/>
              </a:lnSpc>
              <a:spcBef>
                <a:spcPts val="0"/>
              </a:spcBef>
              <a:buClr>
                <a:schemeClr val="tx2"/>
              </a:buClr>
              <a:buNone/>
            </a:pPr>
            <a:endParaRPr lang="en-US" sz="10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Reduced depression and insomnia </a:t>
            </a:r>
            <a:r>
              <a:rPr lang="en-US" sz="1000" cap="none" dirty="0">
                <a:ln/>
                <a:latin typeface="Arial" panose="020B0604020202020204" pitchFamily="34" charset="0"/>
                <a:cs typeface="Arial" panose="020B0604020202020204" pitchFamily="34" charset="0"/>
              </a:rPr>
              <a:t>(Goyal, et. al, 2014)</a:t>
            </a:r>
            <a:endParaRPr lang="en-US" sz="22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endParaRPr lang="en-US" sz="10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Improved focus and memory</a:t>
            </a:r>
            <a:r>
              <a:rPr lang="en-US" sz="2400" cap="none" dirty="0">
                <a:ln/>
                <a:latin typeface="Arial" panose="020B0604020202020204" pitchFamily="34" charset="0"/>
                <a:cs typeface="Arial" panose="020B0604020202020204" pitchFamily="34" charset="0"/>
              </a:rPr>
              <a:t> </a:t>
            </a:r>
            <a:r>
              <a:rPr lang="en-US" sz="1000" cap="none" dirty="0">
                <a:ln/>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Moore, Gruber, </a:t>
            </a:r>
            <a:r>
              <a:rPr lang="en-US" sz="1000" dirty="0" err="1">
                <a:latin typeface="Arial" panose="020B0604020202020204" pitchFamily="34" charset="0"/>
                <a:cs typeface="Arial" panose="020B0604020202020204" pitchFamily="34" charset="0"/>
              </a:rPr>
              <a:t>Derose</a:t>
            </a:r>
            <a:r>
              <a:rPr lang="en-US" sz="1000" dirty="0">
                <a:latin typeface="Arial" panose="020B0604020202020204" pitchFamily="34" charset="0"/>
                <a:cs typeface="Arial" panose="020B0604020202020204" pitchFamily="34" charset="0"/>
              </a:rPr>
              <a:t>, &amp; Malinowski, 2012) </a:t>
            </a:r>
            <a:endParaRPr lang="en-US" sz="10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endParaRPr lang="en-US" sz="10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r>
              <a:rPr lang="en-US" sz="2600" dirty="0">
                <a:ln/>
                <a:latin typeface="Arial" panose="020B0604020202020204" pitchFamily="34" charset="0"/>
                <a:cs typeface="Arial" panose="020B0604020202020204" pitchFamily="34" charset="0"/>
              </a:rPr>
              <a:t>Increased compassion </a:t>
            </a:r>
            <a:r>
              <a:rPr lang="en-US" sz="2600" cap="none" dirty="0">
                <a:ln/>
                <a:latin typeface="Arial" panose="020B0604020202020204" pitchFamily="34" charset="0"/>
                <a:cs typeface="Arial" panose="020B0604020202020204" pitchFamily="34" charset="0"/>
              </a:rPr>
              <a:t>and emotional resilience </a:t>
            </a:r>
            <a:r>
              <a:rPr lang="en-US" sz="1000" cap="none" dirty="0">
                <a:ln/>
                <a:latin typeface="Arial" panose="020B0604020202020204" pitchFamily="34" charset="0"/>
                <a:cs typeface="Arial" panose="020B0604020202020204" pitchFamily="34" charset="0"/>
              </a:rPr>
              <a:t>(Marsh, 2014)</a:t>
            </a:r>
          </a:p>
          <a:p>
            <a:pPr>
              <a:lnSpc>
                <a:spcPct val="100000"/>
              </a:lnSpc>
              <a:spcBef>
                <a:spcPts val="0"/>
              </a:spcBef>
              <a:buClr>
                <a:schemeClr val="tx2"/>
              </a:buClr>
              <a:buFont typeface="Arial" panose="020B0604020202020204" pitchFamily="34" charset="0"/>
              <a:buChar char="•"/>
            </a:pPr>
            <a:endParaRPr lang="en-US" sz="1000" cap="none" dirty="0">
              <a:ln/>
              <a:latin typeface="Arial" panose="020B0604020202020204" pitchFamily="34" charset="0"/>
              <a:cs typeface="Arial" panose="020B0604020202020204" pitchFamily="34" charset="0"/>
            </a:endParaRPr>
          </a:p>
          <a:p>
            <a:pPr>
              <a:lnSpc>
                <a:spcPct val="100000"/>
              </a:lnSpc>
              <a:spcBef>
                <a:spcPts val="0"/>
              </a:spcBef>
              <a:buClr>
                <a:schemeClr val="tx2"/>
              </a:buClr>
              <a:buFont typeface="Arial" panose="020B0604020202020204" pitchFamily="34" charset="0"/>
              <a:buChar char="•"/>
            </a:pPr>
            <a:r>
              <a:rPr lang="en-US" sz="2600" cap="none" dirty="0">
                <a:ln/>
                <a:latin typeface="Arial" panose="020B0604020202020204" pitchFamily="34" charset="0"/>
                <a:cs typeface="Arial" panose="020B0604020202020204" pitchFamily="34" charset="0"/>
              </a:rPr>
              <a:t>Creates clearer thinking, decreased emotionally reactive responses </a:t>
            </a:r>
            <a:r>
              <a:rPr lang="en-US" sz="1000" cap="none" dirty="0">
                <a:ln/>
                <a:latin typeface="Arial" panose="020B0604020202020204" pitchFamily="34" charset="0"/>
                <a:cs typeface="Arial" panose="020B0604020202020204" pitchFamily="34" charset="0"/>
              </a:rPr>
              <a:t>(Goleman &amp; Davidson, 2017)</a:t>
            </a:r>
          </a:p>
          <a:p>
            <a:pPr marL="0" indent="0">
              <a:lnSpc>
                <a:spcPct val="100000"/>
              </a:lnSpc>
              <a:spcBef>
                <a:spcPts val="0"/>
              </a:spcBef>
              <a:buNone/>
            </a:pPr>
            <a:endParaRPr lang="en-US" sz="2200" cap="none" dirty="0">
              <a:ln/>
            </a:endParaRPr>
          </a:p>
          <a:p>
            <a:pPr>
              <a:lnSpc>
                <a:spcPct val="100000"/>
              </a:lnSpc>
              <a:spcBef>
                <a:spcPts val="0"/>
              </a:spcBef>
            </a:pPr>
            <a:endParaRPr lang="en-US" sz="2200" cap="none" dirty="0">
              <a:ln/>
            </a:endParaRPr>
          </a:p>
          <a:p>
            <a:endParaRPr lang="en-US" cap="none" dirty="0">
              <a:ln/>
            </a:endParaRPr>
          </a:p>
          <a:p>
            <a:endParaRPr lang="en-US" b="1" cap="none" dirty="0">
              <a:ln/>
              <a:solidFill>
                <a:schemeClr val="accent3"/>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z="1000" b="1" smtClean="0">
                <a:solidFill>
                  <a:schemeClr val="tx1"/>
                </a:solidFill>
              </a:rPr>
              <a:pPr/>
              <a:t>18</a:t>
            </a:fld>
            <a:endParaRPr lang="en-US" sz="1000" b="1" dirty="0">
              <a:solidFill>
                <a:schemeClr val="tx1"/>
              </a:solidFill>
            </a:endParaRPr>
          </a:p>
        </p:txBody>
      </p:sp>
      <p:sp>
        <p:nvSpPr>
          <p:cNvPr id="4" name="Title 3"/>
          <p:cNvSpPr>
            <a:spLocks noGrp="1"/>
          </p:cNvSpPr>
          <p:nvPr>
            <p:ph type="title"/>
          </p:nvPr>
        </p:nvSpPr>
        <p:spPr/>
        <p:txBody>
          <a:bodyPr>
            <a:noAutofit/>
          </a:bodyPr>
          <a:lstStyle/>
          <a:p>
            <a:r>
              <a:rPr lang="en-US" b="1" dirty="0">
                <a:ln/>
                <a:solidFill>
                  <a:schemeClr val="bg1"/>
                </a:solidFill>
                <a:latin typeface="Arial" panose="020B0604020202020204" pitchFamily="34" charset="0"/>
                <a:cs typeface="Arial" panose="020B0604020202020204" pitchFamily="34" charset="0"/>
              </a:rPr>
              <a:t>Benefits of Practicing Mindfulness</a:t>
            </a:r>
            <a:endParaRPr lang="en-US" dirty="0"/>
          </a:p>
        </p:txBody>
      </p:sp>
    </p:spTree>
    <p:extLst>
      <p:ext uri="{BB962C8B-B14F-4D97-AF65-F5344CB8AC3E}">
        <p14:creationId xmlns:p14="http://schemas.microsoft.com/office/powerpoint/2010/main" val="303026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AE37F9-0439-40CD-8884-A2D0C964FCD2}"/>
              </a:ext>
            </a:extLst>
          </p:cNvPr>
          <p:cNvSpPr>
            <a:spLocks noGrp="1"/>
          </p:cNvSpPr>
          <p:nvPr>
            <p:ph idx="1"/>
          </p:nvPr>
        </p:nvSpPr>
        <p:spPr>
          <a:xfrm>
            <a:off x="457200" y="1986897"/>
            <a:ext cx="6826120" cy="4871103"/>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nSpc>
                <a:spcPct val="100000"/>
              </a:lnSpc>
              <a:spcBef>
                <a:spcPts val="0"/>
              </a:spcBef>
              <a:buNone/>
            </a:pPr>
            <a:endParaRPr lang="en-US" sz="2200" cap="none" dirty="0">
              <a:ln/>
            </a:endParaRPr>
          </a:p>
          <a:p>
            <a:pPr>
              <a:lnSpc>
                <a:spcPct val="100000"/>
              </a:lnSpc>
              <a:spcBef>
                <a:spcPts val="0"/>
              </a:spcBef>
              <a:buClr>
                <a:schemeClr val="tx2"/>
              </a:buClr>
              <a:buFont typeface="Arial" panose="020B0604020202020204" pitchFamily="34" charset="0"/>
              <a:buChar char="•"/>
            </a:pPr>
            <a:r>
              <a:rPr lang="en-US" sz="2600" cap="none" dirty="0">
                <a:ln/>
              </a:rPr>
              <a:t>Increased connection with others </a:t>
            </a:r>
            <a:r>
              <a:rPr lang="en-US" sz="1000" cap="none" dirty="0">
                <a:ln/>
              </a:rPr>
              <a:t>(Marsh,2013)</a:t>
            </a:r>
          </a:p>
          <a:p>
            <a:pPr>
              <a:lnSpc>
                <a:spcPct val="100000"/>
              </a:lnSpc>
              <a:spcBef>
                <a:spcPts val="0"/>
              </a:spcBef>
              <a:buClr>
                <a:schemeClr val="tx2"/>
              </a:buClr>
              <a:buFont typeface="Arial" panose="020B0604020202020204" pitchFamily="34" charset="0"/>
              <a:buChar char="•"/>
            </a:pPr>
            <a:endParaRPr lang="en-US" sz="1000" cap="none" dirty="0">
              <a:ln/>
            </a:endParaRPr>
          </a:p>
          <a:p>
            <a:pPr>
              <a:lnSpc>
                <a:spcPct val="100000"/>
              </a:lnSpc>
              <a:spcBef>
                <a:spcPts val="0"/>
              </a:spcBef>
              <a:buClr>
                <a:schemeClr val="tx2"/>
              </a:buClr>
              <a:buFont typeface="Arial" panose="020B0604020202020204" pitchFamily="34" charset="0"/>
              <a:buChar char="•"/>
            </a:pPr>
            <a:r>
              <a:rPr lang="en-US" sz="2600" dirty="0">
                <a:ln/>
              </a:rPr>
              <a:t>Reduced loneliness and increased social contact</a:t>
            </a:r>
            <a:r>
              <a:rPr lang="en-US" sz="2400" dirty="0">
                <a:ln/>
              </a:rPr>
              <a:t> </a:t>
            </a:r>
            <a:r>
              <a:rPr lang="en-US" sz="1000" dirty="0">
                <a:ln/>
              </a:rPr>
              <a:t>(Lindsay, et al, 2019)</a:t>
            </a:r>
          </a:p>
          <a:p>
            <a:pPr>
              <a:lnSpc>
                <a:spcPct val="100000"/>
              </a:lnSpc>
              <a:spcBef>
                <a:spcPts val="0"/>
              </a:spcBef>
              <a:buClr>
                <a:schemeClr val="tx2"/>
              </a:buClr>
              <a:buFont typeface="Arial" panose="020B0604020202020204" pitchFamily="34" charset="0"/>
              <a:buChar char="•"/>
            </a:pPr>
            <a:endParaRPr lang="en-US" sz="1000" dirty="0">
              <a:ln/>
            </a:endParaRPr>
          </a:p>
          <a:p>
            <a:pPr>
              <a:lnSpc>
                <a:spcPct val="100000"/>
              </a:lnSpc>
              <a:spcBef>
                <a:spcPts val="0"/>
              </a:spcBef>
              <a:buClr>
                <a:schemeClr val="tx2"/>
              </a:buClr>
              <a:buFont typeface="Arial" panose="020B0604020202020204" pitchFamily="34" charset="0"/>
              <a:buChar char="•"/>
            </a:pPr>
            <a:r>
              <a:rPr lang="en-US" sz="2600" dirty="0">
                <a:ln/>
              </a:rPr>
              <a:t>Decreased pro-inflammatory cytokines, increased telomerase </a:t>
            </a:r>
            <a:r>
              <a:rPr lang="en-US" sz="1000" dirty="0">
                <a:ln/>
              </a:rPr>
              <a:t>(Goleman &amp; Davidson, 2017)</a:t>
            </a:r>
          </a:p>
          <a:p>
            <a:pPr>
              <a:lnSpc>
                <a:spcPct val="100000"/>
              </a:lnSpc>
              <a:spcBef>
                <a:spcPts val="0"/>
              </a:spcBef>
              <a:buClr>
                <a:schemeClr val="tx2"/>
              </a:buClr>
              <a:buFont typeface="Arial" panose="020B0604020202020204" pitchFamily="34" charset="0"/>
              <a:buChar char="•"/>
            </a:pPr>
            <a:endParaRPr lang="en-US" sz="1000" dirty="0">
              <a:ln/>
            </a:endParaRPr>
          </a:p>
          <a:p>
            <a:pPr>
              <a:lnSpc>
                <a:spcPct val="100000"/>
              </a:lnSpc>
              <a:spcBef>
                <a:spcPts val="0"/>
              </a:spcBef>
              <a:buClr>
                <a:schemeClr val="tx2"/>
              </a:buClr>
              <a:buFont typeface="Arial" panose="020B0604020202020204" pitchFamily="34" charset="0"/>
              <a:buChar char="•"/>
            </a:pPr>
            <a:r>
              <a:rPr lang="en-US" sz="2600" dirty="0">
                <a:ln/>
              </a:rPr>
              <a:t>Increased neural plasticity, decreased brain atrophy </a:t>
            </a:r>
            <a:r>
              <a:rPr lang="en-US" sz="1000" dirty="0">
                <a:ln/>
              </a:rPr>
              <a:t>(Siegel, 2007)</a:t>
            </a:r>
          </a:p>
          <a:p>
            <a:pPr>
              <a:lnSpc>
                <a:spcPct val="100000"/>
              </a:lnSpc>
              <a:spcBef>
                <a:spcPts val="0"/>
              </a:spcBef>
            </a:pPr>
            <a:endParaRPr lang="en-US" sz="2200" cap="none" dirty="0">
              <a:ln/>
            </a:endParaRPr>
          </a:p>
          <a:p>
            <a:endParaRPr lang="en-US" cap="none" dirty="0">
              <a:ln/>
            </a:endParaRPr>
          </a:p>
          <a:p>
            <a:endParaRPr lang="en-US" b="1" cap="none" dirty="0">
              <a:ln/>
              <a:solidFill>
                <a:schemeClr val="accent3"/>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z="1000" b="1" smtClean="0">
                <a:solidFill>
                  <a:schemeClr val="tx1"/>
                </a:solidFill>
              </a:rPr>
              <a:pPr/>
              <a:t>19</a:t>
            </a:fld>
            <a:endParaRPr lang="en-US" sz="1000" b="1" dirty="0">
              <a:solidFill>
                <a:schemeClr val="tx1"/>
              </a:solidFill>
            </a:endParaRPr>
          </a:p>
        </p:txBody>
      </p:sp>
      <p:sp>
        <p:nvSpPr>
          <p:cNvPr id="4" name="Title 3"/>
          <p:cNvSpPr>
            <a:spLocks noGrp="1"/>
          </p:cNvSpPr>
          <p:nvPr>
            <p:ph type="title"/>
          </p:nvPr>
        </p:nvSpPr>
        <p:spPr/>
        <p:txBody>
          <a:bodyPr>
            <a:noAutofit/>
          </a:bodyPr>
          <a:lstStyle/>
          <a:p>
            <a:r>
              <a:rPr lang="en-US" b="1" dirty="0">
                <a:ln/>
                <a:solidFill>
                  <a:schemeClr val="bg1"/>
                </a:solidFill>
                <a:latin typeface="Arial" panose="020B0604020202020204" pitchFamily="34" charset="0"/>
                <a:cs typeface="Arial" panose="020B0604020202020204" pitchFamily="34" charset="0"/>
              </a:rPr>
              <a:t>Benefits of Practicing Mindfulness</a:t>
            </a:r>
            <a:endParaRPr lang="en-US" dirty="0"/>
          </a:p>
        </p:txBody>
      </p:sp>
    </p:spTree>
    <p:extLst>
      <p:ext uri="{BB962C8B-B14F-4D97-AF65-F5344CB8AC3E}">
        <p14:creationId xmlns:p14="http://schemas.microsoft.com/office/powerpoint/2010/main" val="299112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Clr>
                <a:schemeClr val="tx2"/>
              </a:buClr>
              <a:buFont typeface="Arial" panose="020B0604020202020204" pitchFamily="34" charset="0"/>
              <a:buChar char="•"/>
            </a:pPr>
            <a:r>
              <a:rPr lang="en-US" dirty="0"/>
              <a:t>Brainstorm sources of stress in your workplace</a:t>
            </a:r>
          </a:p>
          <a:p>
            <a:pPr>
              <a:buClr>
                <a:schemeClr val="tx2"/>
              </a:buClr>
              <a:buFont typeface="Arial" panose="020B0604020202020204" pitchFamily="34" charset="0"/>
              <a:buChar char="•"/>
            </a:pPr>
            <a:r>
              <a:rPr lang="en-US" dirty="0"/>
              <a:t>Identify symptoms of workplace stress</a:t>
            </a:r>
          </a:p>
          <a:p>
            <a:pPr>
              <a:buClr>
                <a:schemeClr val="tx2"/>
              </a:buClr>
              <a:buFont typeface="Arial" panose="020B0604020202020204" pitchFamily="34" charset="0"/>
              <a:buChar char="•"/>
            </a:pPr>
            <a:r>
              <a:rPr lang="en-US" dirty="0"/>
              <a:t>Define burnout related to workplace stress</a:t>
            </a:r>
          </a:p>
          <a:p>
            <a:pPr>
              <a:buClr>
                <a:schemeClr val="tx2"/>
              </a:buClr>
              <a:buFont typeface="Arial" panose="020B0604020202020204" pitchFamily="34" charset="0"/>
              <a:buChar char="•"/>
            </a:pPr>
            <a:r>
              <a:rPr lang="en-US" dirty="0"/>
              <a:t>List symptoms experienced by those suffering from burnout</a:t>
            </a:r>
          </a:p>
          <a:p>
            <a:pPr>
              <a:buClr>
                <a:schemeClr val="tx2"/>
              </a:buClr>
              <a:buFont typeface="Arial" panose="020B0604020202020204" pitchFamily="34" charset="0"/>
              <a:buChar char="•"/>
            </a:pPr>
            <a:r>
              <a:rPr lang="en-US" dirty="0"/>
              <a:t>Describe three components of mindfulness</a:t>
            </a:r>
          </a:p>
          <a:p>
            <a:pPr>
              <a:buClr>
                <a:schemeClr val="tx2"/>
              </a:buClr>
              <a:buFont typeface="Arial" panose="020B0604020202020204" pitchFamily="34" charset="0"/>
              <a:buChar char="•"/>
            </a:pPr>
            <a:r>
              <a:rPr lang="en-US" dirty="0"/>
              <a:t>Explore outcomes associated with mindfulness</a:t>
            </a:r>
          </a:p>
          <a:p>
            <a:pPr>
              <a:buClr>
                <a:schemeClr val="tx2"/>
              </a:buClr>
              <a:buFont typeface="Arial" panose="020B0604020202020204" pitchFamily="34" charset="0"/>
              <a:buChar char="•"/>
            </a:pPr>
            <a:r>
              <a:rPr lang="en-US" dirty="0"/>
              <a:t>Participate in mindfulness exercises</a:t>
            </a:r>
          </a:p>
          <a:p>
            <a:endParaRPr lang="en-US" dirty="0"/>
          </a:p>
        </p:txBody>
      </p:sp>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233865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252728"/>
          </a:xfrm>
        </p:spPr>
        <p:txBody>
          <a:bodyPr>
            <a:noAutofit/>
          </a:bodyPr>
          <a:lstStyle/>
          <a:p>
            <a:r>
              <a:rPr lang="en-US" b="1" dirty="0">
                <a:solidFill>
                  <a:schemeClr val="bg1"/>
                </a:solidFill>
                <a:latin typeface="Arial" panose="020B0604020202020204" pitchFamily="34" charset="0"/>
                <a:cs typeface="Arial" panose="020B0604020202020204" pitchFamily="34" charset="0"/>
              </a:rPr>
              <a:t>What does research show?</a:t>
            </a:r>
          </a:p>
        </p:txBody>
      </p:sp>
      <p:sp>
        <p:nvSpPr>
          <p:cNvPr id="3" name="Text Placeholder 2"/>
          <p:cNvSpPr>
            <a:spLocks noGrp="1"/>
          </p:cNvSpPr>
          <p:nvPr>
            <p:ph type="body" idx="1"/>
          </p:nvPr>
        </p:nvSpPr>
        <p:spPr>
          <a:xfrm>
            <a:off x="526219" y="1772794"/>
            <a:ext cx="3139217" cy="576262"/>
          </a:xfrm>
        </p:spPr>
        <p:txBody>
          <a:bodyPr/>
          <a:lstStyle/>
          <a:p>
            <a:pPr algn="ctr"/>
            <a:r>
              <a:rPr lang="en-US" sz="2600" b="1" dirty="0">
                <a:latin typeface="Arial" panose="020B0604020202020204" pitchFamily="34" charset="0"/>
                <a:cs typeface="Arial" panose="020B0604020202020204" pitchFamily="34" charset="0"/>
              </a:rPr>
              <a:t>Pro’s</a:t>
            </a:r>
          </a:p>
        </p:txBody>
      </p:sp>
      <p:sp>
        <p:nvSpPr>
          <p:cNvPr id="4" name="Content Placeholder 3"/>
          <p:cNvSpPr>
            <a:spLocks noGrp="1"/>
          </p:cNvSpPr>
          <p:nvPr>
            <p:ph sz="half" idx="2"/>
          </p:nvPr>
        </p:nvSpPr>
        <p:spPr>
          <a:xfrm>
            <a:off x="500339" y="2400815"/>
            <a:ext cx="3139217" cy="4138008"/>
          </a:xfrm>
        </p:spPr>
        <p:txBody>
          <a:bodyPr>
            <a:normAutofit fontScale="92500" lnSpcReduction="10000"/>
          </a:bodyPr>
          <a:lstStyle/>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Mindfulness Research Methodology Improving</a:t>
            </a:r>
            <a:r>
              <a:rPr lang="en-US"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(Goldberg et al., 2017)</a:t>
            </a: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MBCT improved depression, anxiety, emotional regulation in those with BPD </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Bojic</a:t>
            </a:r>
            <a:r>
              <a:rPr lang="en-US" sz="1000" dirty="0">
                <a:latin typeface="Arial" panose="020B0604020202020204" pitchFamily="34" charset="0"/>
                <a:cs typeface="Arial" panose="020B0604020202020204" pitchFamily="34" charset="0"/>
              </a:rPr>
              <a:t> &amp; Becerra, 2017)</a:t>
            </a: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MBSR helpful in treating BED </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Kristeller</a:t>
            </a:r>
            <a:r>
              <a:rPr lang="en-US" sz="1000" dirty="0">
                <a:latin typeface="Arial" panose="020B0604020202020204" pitchFamily="34" charset="0"/>
                <a:cs typeface="Arial" panose="020B0604020202020204" pitchFamily="34" charset="0"/>
              </a:rPr>
              <a:t>, Sheets, &amp; </a:t>
            </a:r>
            <a:r>
              <a:rPr lang="en-US" sz="1000" dirty="0" err="1">
                <a:latin typeface="Arial" panose="020B0604020202020204" pitchFamily="34" charset="0"/>
                <a:cs typeface="Arial" panose="020B0604020202020204" pitchFamily="34" charset="0"/>
              </a:rPr>
              <a:t>Wolever</a:t>
            </a:r>
            <a:r>
              <a:rPr lang="en-US" sz="1000" dirty="0">
                <a:latin typeface="Arial" panose="020B0604020202020204" pitchFamily="34" charset="0"/>
                <a:cs typeface="Arial" panose="020B0604020202020204" pitchFamily="34" charset="0"/>
              </a:rPr>
              <a:t>, 2013)</a:t>
            </a: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Caregiver’s helped by MBSR</a:t>
            </a:r>
            <a:r>
              <a:rPr lang="en-US"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(see ref. list)</a:t>
            </a: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Help for those with Diabetes and CAD </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Keyworth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Knopp</a:t>
            </a:r>
            <a:r>
              <a:rPr lang="en-US" sz="1000" dirty="0">
                <a:latin typeface="Arial" panose="020B0604020202020204" pitchFamily="34" charset="0"/>
                <a:cs typeface="Arial" panose="020B0604020202020204" pitchFamily="34" charset="0"/>
              </a:rPr>
              <a:t>, &amp; </a:t>
            </a:r>
            <a:r>
              <a:rPr lang="en-US" sz="1000" dirty="0" err="1">
                <a:latin typeface="Arial" panose="020B0604020202020204" pitchFamily="34" charset="0"/>
                <a:cs typeface="Arial" panose="020B0604020202020204" pitchFamily="34" charset="0"/>
              </a:rPr>
              <a:t>Roughley</a:t>
            </a:r>
            <a:r>
              <a:rPr lang="en-US" sz="1000" dirty="0">
                <a:latin typeface="Arial" panose="020B0604020202020204" pitchFamily="34" charset="0"/>
                <a:cs typeface="Arial" panose="020B0604020202020204" pitchFamily="34" charset="0"/>
              </a:rPr>
              <a:t>, 2014)</a:t>
            </a:r>
            <a:endParaRPr lang="en-US" dirty="0">
              <a:latin typeface="Arial" panose="020B0604020202020204" pitchFamily="34" charset="0"/>
              <a:cs typeface="Arial" panose="020B0604020202020204" pitchFamily="34" charset="0"/>
            </a:endParaRPr>
          </a:p>
          <a:p>
            <a:pPr>
              <a:buClr>
                <a:schemeClr val="tx2"/>
              </a:buClr>
            </a:pPr>
            <a:endParaRPr lang="en-US" dirty="0"/>
          </a:p>
        </p:txBody>
      </p:sp>
      <p:sp>
        <p:nvSpPr>
          <p:cNvPr id="5" name="Text Placeholder 4"/>
          <p:cNvSpPr>
            <a:spLocks noGrp="1"/>
          </p:cNvSpPr>
          <p:nvPr>
            <p:ph type="body" sz="quarter" idx="3"/>
          </p:nvPr>
        </p:nvSpPr>
        <p:spPr>
          <a:xfrm>
            <a:off x="4953000" y="1828800"/>
            <a:ext cx="3139214" cy="576262"/>
          </a:xfrm>
        </p:spPr>
        <p:txBody>
          <a:bodyPr/>
          <a:lstStyle/>
          <a:p>
            <a:pPr algn="ctr"/>
            <a:r>
              <a:rPr lang="en-US" sz="2600" b="1" dirty="0">
                <a:latin typeface="Arial" panose="020B0604020202020204" pitchFamily="34" charset="0"/>
                <a:cs typeface="Arial" panose="020B0604020202020204" pitchFamily="34" charset="0"/>
              </a:rPr>
              <a:t>Con’s</a:t>
            </a:r>
          </a:p>
        </p:txBody>
      </p:sp>
      <p:sp>
        <p:nvSpPr>
          <p:cNvPr id="6" name="Content Placeholder 5"/>
          <p:cNvSpPr>
            <a:spLocks noGrp="1"/>
          </p:cNvSpPr>
          <p:nvPr>
            <p:ph sz="quarter" idx="4"/>
          </p:nvPr>
        </p:nvSpPr>
        <p:spPr>
          <a:xfrm>
            <a:off x="4953000" y="2438400"/>
            <a:ext cx="3139213" cy="3962400"/>
          </a:xfrm>
        </p:spPr>
        <p:txBody>
          <a:bodyPr>
            <a:normAutofit lnSpcReduction="10000"/>
          </a:bodyPr>
          <a:lstStyle/>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Possible reporting bias in RCTs using MBSR </a:t>
            </a:r>
            <a:r>
              <a:rPr lang="en-US" sz="1000" dirty="0">
                <a:latin typeface="Arial" panose="020B0604020202020204" pitchFamily="34" charset="0"/>
                <a:cs typeface="Arial" panose="020B0604020202020204" pitchFamily="34" charset="0"/>
              </a:rPr>
              <a:t>(Coronado-Montoya et al., 2016)</a:t>
            </a: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Drop out rates </a:t>
            </a:r>
            <a:r>
              <a:rPr lang="en-US" sz="1000" dirty="0">
                <a:latin typeface="Arial" panose="020B0604020202020204" pitchFamily="34" charset="0"/>
                <a:cs typeface="Arial" panose="020B0604020202020204" pitchFamily="34" charset="0"/>
              </a:rPr>
              <a:t>(Grossman et al., 2003)</a:t>
            </a:r>
            <a:endParaRPr lang="en-US"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Homework required for full benefits </a:t>
            </a:r>
            <a:r>
              <a:rPr lang="en-US" sz="1000" dirty="0">
                <a:latin typeface="Arial" panose="020B0604020202020204" pitchFamily="34" charset="0"/>
                <a:cs typeface="Arial" panose="020B0604020202020204" pitchFamily="34" charset="0"/>
              </a:rPr>
              <a:t>(Pipe, et al., 2009)</a:t>
            </a:r>
            <a:endParaRPr lang="en-US"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“Practice makes perfect”</a:t>
            </a: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Modifications of MBSR make it hard to quantify </a:t>
            </a:r>
            <a:r>
              <a:rPr lang="en-US" sz="1000" dirty="0">
                <a:latin typeface="Arial" panose="020B0604020202020204" pitchFamily="34" charset="0"/>
                <a:cs typeface="Arial" panose="020B0604020202020204" pitchFamily="34" charset="0"/>
              </a:rPr>
              <a:t>(Grossman, 2004)- </a:t>
            </a:r>
          </a:p>
          <a:p>
            <a:pPr>
              <a:buClr>
                <a:schemeClr val="tx2"/>
              </a:buClr>
              <a:buFont typeface="Arial" panose="020B0604020202020204" pitchFamily="34" charset="0"/>
              <a:buChar char="•"/>
            </a:pPr>
            <a:r>
              <a:rPr lang="en-US" sz="1000" dirty="0">
                <a:latin typeface="Arial" panose="020B0604020202020204" pitchFamily="34" charset="0"/>
                <a:cs typeface="Arial" panose="020B0604020202020204" pitchFamily="34" charset="0"/>
              </a:rPr>
              <a:t>Glossary-MBCT-mindfulness-based cognitive therapy, BPD –bipolar disorder, MBSR-Mindfulness-Based Stress Reduction, BED-binge eating disorder, CAD-coronary artery disease, RCT-randomly </a:t>
            </a:r>
            <a:r>
              <a:rPr lang="en-US" sz="1000">
                <a:latin typeface="Arial" panose="020B0604020202020204" pitchFamily="34" charset="0"/>
                <a:cs typeface="Arial" panose="020B0604020202020204" pitchFamily="34" charset="0"/>
              </a:rPr>
              <a:t>controlled trials</a:t>
            </a:r>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65996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81000" y="1447800"/>
            <a:ext cx="7446753" cy="115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dirty="0">
                <a:solidFill>
                  <a:schemeClr val="tx1">
                    <a:lumMod val="75000"/>
                    <a:lumOff val="25000"/>
                  </a:schemeClr>
                </a:solidFill>
              </a:rPr>
              <a:t>     </a:t>
            </a:r>
          </a:p>
          <a:p>
            <a:pPr marL="285750" indent="-285750">
              <a:spcBef>
                <a:spcPct val="0"/>
              </a:spcBef>
              <a:buClr>
                <a:srgbClr val="92D050"/>
              </a:buClr>
              <a:buFont typeface="Wingdings" panose="05000000000000000000" pitchFamily="2" charset="2"/>
              <a:buChar char="Ø"/>
            </a:pPr>
            <a:endParaRPr lang="en-US" sz="1800" dirty="0">
              <a:solidFill>
                <a:schemeClr val="tx1">
                  <a:lumMod val="75000"/>
                  <a:lumOff val="25000"/>
                </a:schemeClr>
              </a:solidFill>
            </a:endParaRPr>
          </a:p>
          <a:p>
            <a:pPr marL="342900" indent="-342900">
              <a:spcBef>
                <a:spcPct val="0"/>
              </a:spcBef>
              <a:buClr>
                <a:schemeClr val="tx2"/>
              </a:buClr>
              <a:buFont typeface="Arial" panose="020B0604020202020204" pitchFamily="34" charset="0"/>
              <a:buChar char="•"/>
            </a:pPr>
            <a:r>
              <a:rPr lang="en-US" sz="2000" dirty="0">
                <a:solidFill>
                  <a:schemeClr val="tx2"/>
                </a:solidFill>
              </a:rPr>
              <a:t>Stop and take at least 3 deep breaths when you feel stressed.</a:t>
            </a:r>
          </a:p>
          <a:p>
            <a:pPr marL="342900" indent="-342900">
              <a:spcBef>
                <a:spcPct val="0"/>
              </a:spcBef>
              <a:buClr>
                <a:schemeClr val="tx2"/>
              </a:buClr>
              <a:buFont typeface="Arial" panose="020B0604020202020204" pitchFamily="34" charset="0"/>
              <a:buChar char="•"/>
            </a:pPr>
            <a:endParaRPr lang="en-US" sz="1000" dirty="0">
              <a:solidFill>
                <a:schemeClr val="tx2"/>
              </a:solidFill>
            </a:endParaRPr>
          </a:p>
          <a:p>
            <a:pPr marL="342900" indent="-342900">
              <a:spcBef>
                <a:spcPct val="0"/>
              </a:spcBef>
              <a:buClr>
                <a:schemeClr val="tx2"/>
              </a:buClr>
              <a:buFont typeface="Arial" panose="020B0604020202020204" pitchFamily="34" charset="0"/>
              <a:buChar char="•"/>
            </a:pPr>
            <a:r>
              <a:rPr lang="en-US" sz="2000" dirty="0">
                <a:solidFill>
                  <a:schemeClr val="tx2"/>
                </a:solidFill>
              </a:rPr>
              <a:t>Try to take uninterrupted breaks to refocus and or stretch.</a:t>
            </a:r>
          </a:p>
          <a:p>
            <a:pPr marL="342900" indent="-342900">
              <a:spcBef>
                <a:spcPct val="0"/>
              </a:spcBef>
              <a:buClr>
                <a:schemeClr val="tx2"/>
              </a:buClr>
              <a:buFont typeface="Arial" panose="020B0604020202020204" pitchFamily="34" charset="0"/>
              <a:buChar char="•"/>
            </a:pPr>
            <a:endParaRPr lang="en-US" sz="1000" dirty="0">
              <a:solidFill>
                <a:schemeClr val="tx2"/>
              </a:solidFill>
            </a:endParaRPr>
          </a:p>
          <a:p>
            <a:pPr marL="342900" indent="-342900">
              <a:spcBef>
                <a:spcPct val="0"/>
              </a:spcBef>
              <a:buClr>
                <a:schemeClr val="tx2"/>
              </a:buClr>
              <a:buFont typeface="Arial" panose="020B0604020202020204" pitchFamily="34" charset="0"/>
              <a:buChar char="•"/>
            </a:pPr>
            <a:r>
              <a:rPr lang="en-US" sz="2000" dirty="0">
                <a:solidFill>
                  <a:schemeClr val="tx2"/>
                </a:solidFill>
              </a:rPr>
              <a:t>Practice a walking meditation, simply slow down your pace &amp; notice the ground against your feet.</a:t>
            </a:r>
          </a:p>
          <a:p>
            <a:pPr marL="342900" indent="-342900">
              <a:spcBef>
                <a:spcPct val="0"/>
              </a:spcBef>
              <a:buClr>
                <a:schemeClr val="tx2"/>
              </a:buClr>
              <a:buFont typeface="Arial" panose="020B0604020202020204" pitchFamily="34" charset="0"/>
              <a:buChar char="•"/>
            </a:pPr>
            <a:endParaRPr lang="en-US" sz="1000" dirty="0">
              <a:solidFill>
                <a:schemeClr val="tx2"/>
              </a:solidFill>
            </a:endParaRPr>
          </a:p>
          <a:p>
            <a:pPr marL="342900" indent="-342900">
              <a:spcBef>
                <a:spcPct val="0"/>
              </a:spcBef>
              <a:buClr>
                <a:schemeClr val="tx2"/>
              </a:buClr>
              <a:buFont typeface="Arial" panose="020B0604020202020204" pitchFamily="34" charset="0"/>
              <a:buChar char="•"/>
            </a:pPr>
            <a:r>
              <a:rPr lang="en-US" sz="2000" dirty="0">
                <a:solidFill>
                  <a:schemeClr val="tx2"/>
                </a:solidFill>
              </a:rPr>
              <a:t>Participate in mindfulness offerings such as yoga, stress reduction or meditation classes.</a:t>
            </a:r>
          </a:p>
          <a:p>
            <a:pPr marL="342900" indent="-342900">
              <a:spcBef>
                <a:spcPct val="0"/>
              </a:spcBef>
              <a:buClr>
                <a:schemeClr val="tx2"/>
              </a:buClr>
              <a:buFont typeface="Arial" panose="020B0604020202020204" pitchFamily="34" charset="0"/>
              <a:buChar char="•"/>
            </a:pPr>
            <a:endParaRPr lang="en-US" sz="1000" dirty="0">
              <a:solidFill>
                <a:schemeClr val="tx2"/>
              </a:solidFill>
            </a:endParaRPr>
          </a:p>
          <a:p>
            <a:pPr marL="342900" indent="-342900">
              <a:spcBef>
                <a:spcPct val="0"/>
              </a:spcBef>
              <a:buClr>
                <a:schemeClr val="tx2"/>
              </a:buClr>
              <a:buFont typeface="Arial" panose="020B0604020202020204" pitchFamily="34" charset="0"/>
              <a:buChar char="•"/>
            </a:pPr>
            <a:r>
              <a:rPr lang="en-US" sz="2000" dirty="0">
                <a:solidFill>
                  <a:schemeClr val="tx2"/>
                </a:solidFill>
              </a:rPr>
              <a:t>Utilize resources such as Mindfulness Based Stress Reduction program developed by John Kabat-Zinn PhD.</a:t>
            </a:r>
          </a:p>
          <a:p>
            <a:pPr marL="342900" indent="-342900">
              <a:spcBef>
                <a:spcPct val="0"/>
              </a:spcBef>
              <a:buClr>
                <a:schemeClr val="tx2"/>
              </a:buClr>
              <a:buFont typeface="Arial" panose="020B0604020202020204" pitchFamily="34" charset="0"/>
              <a:buChar char="•"/>
            </a:pPr>
            <a:endParaRPr lang="en-US" sz="1000" dirty="0">
              <a:solidFill>
                <a:schemeClr val="tx2"/>
              </a:solidFill>
            </a:endParaRPr>
          </a:p>
          <a:p>
            <a:pPr marL="342900" indent="-342900">
              <a:spcBef>
                <a:spcPct val="0"/>
              </a:spcBef>
              <a:buClr>
                <a:schemeClr val="tx2"/>
              </a:buClr>
              <a:buFont typeface="Arial" panose="020B0604020202020204" pitchFamily="34" charset="0"/>
              <a:buChar char="•"/>
            </a:pPr>
            <a:r>
              <a:rPr lang="en-US" sz="2000" dirty="0">
                <a:solidFill>
                  <a:schemeClr val="tx2"/>
                </a:solidFill>
              </a:rPr>
              <a:t>Utilize meditation apps such as: The Mindfulness App, Get Some Headspace, Breathe2Relax, Calm, or MINDBODY Connect. </a:t>
            </a:r>
          </a:p>
          <a:p>
            <a:pPr>
              <a:spcBef>
                <a:spcPct val="0"/>
              </a:spcBef>
              <a:buNone/>
            </a:pPr>
            <a:endParaRPr lang="en-US" sz="2000" b="1" dirty="0">
              <a:solidFill>
                <a:schemeClr val="tx1">
                  <a:lumMod val="75000"/>
                  <a:lumOff val="25000"/>
                </a:schemeClr>
              </a:solidFill>
            </a:endParaRPr>
          </a:p>
          <a:p>
            <a:pPr marL="285750" indent="-285750">
              <a:spcBef>
                <a:spcPct val="0"/>
              </a:spcBef>
            </a:pPr>
            <a:endParaRPr lang="en-US" sz="2000" b="1" dirty="0">
              <a:solidFill>
                <a:schemeClr val="tx1">
                  <a:lumMod val="75000"/>
                  <a:lumOff val="25000"/>
                </a:schemeClr>
              </a:solidFill>
            </a:endParaRPr>
          </a:p>
          <a:p>
            <a:pPr>
              <a:spcBef>
                <a:spcPct val="0"/>
              </a:spcBef>
              <a:buNone/>
            </a:pPr>
            <a:endParaRPr lang="en-US" sz="2000" b="1" dirty="0">
              <a:solidFill>
                <a:schemeClr val="tx1">
                  <a:lumMod val="75000"/>
                  <a:lumOff val="25000"/>
                </a:schemeClr>
              </a:solidFill>
            </a:endParaRPr>
          </a:p>
          <a:p>
            <a:pPr marL="285750" indent="-285750">
              <a:spcBef>
                <a:spcPct val="0"/>
              </a:spcBef>
            </a:pPr>
            <a:endParaRPr lang="en-US" sz="2000" b="1" dirty="0">
              <a:solidFill>
                <a:schemeClr val="tx1">
                  <a:lumMod val="75000"/>
                  <a:lumOff val="25000"/>
                </a:schemeClr>
              </a:solidFill>
            </a:endParaRPr>
          </a:p>
          <a:p>
            <a:pPr marL="285750" indent="-285750">
              <a:spcBef>
                <a:spcPct val="0"/>
              </a:spcBef>
            </a:pPr>
            <a:endParaRPr lang="en-US" sz="2000" b="1" dirty="0">
              <a:solidFill>
                <a:schemeClr val="tx1">
                  <a:lumMod val="75000"/>
                  <a:lumOff val="25000"/>
                </a:schemeClr>
              </a:solidFill>
            </a:endParaRPr>
          </a:p>
          <a:p>
            <a:pPr marL="285750" indent="-285750">
              <a:spcBef>
                <a:spcPct val="0"/>
              </a:spcBef>
            </a:pPr>
            <a:endParaRPr lang="en-US" sz="2000" b="1" dirty="0">
              <a:solidFill>
                <a:schemeClr val="tx1">
                  <a:lumMod val="75000"/>
                  <a:lumOff val="25000"/>
                </a:schemeClr>
              </a:solidFill>
            </a:endParaRPr>
          </a:p>
          <a:p>
            <a:pPr>
              <a:spcBef>
                <a:spcPct val="0"/>
              </a:spcBef>
              <a:buNone/>
            </a:pPr>
            <a:endParaRPr lang="en-US" sz="1800" b="1" dirty="0">
              <a:solidFill>
                <a:schemeClr val="tx1">
                  <a:lumMod val="75000"/>
                  <a:lumOff val="25000"/>
                </a:schemeClr>
              </a:solidFill>
            </a:endParaRPr>
          </a:p>
          <a:p>
            <a:pPr>
              <a:spcBef>
                <a:spcPct val="0"/>
              </a:spcBef>
              <a:buNone/>
            </a:pPr>
            <a:endParaRPr lang="en-US" sz="1800" b="1" dirty="0">
              <a:solidFill>
                <a:schemeClr val="tx1">
                  <a:lumMod val="75000"/>
                  <a:lumOff val="25000"/>
                </a:schemeClr>
              </a:solidFill>
            </a:endParaRPr>
          </a:p>
          <a:p>
            <a:pPr marL="285750" indent="-285750">
              <a:spcBef>
                <a:spcPct val="0"/>
              </a:spcBef>
            </a:pPr>
            <a:endParaRPr lang="en-US" sz="1800" b="1" dirty="0">
              <a:solidFill>
                <a:schemeClr val="tx1">
                  <a:lumMod val="75000"/>
                  <a:lumOff val="25000"/>
                </a:schemeClr>
              </a:solidFill>
            </a:endParaRPr>
          </a:p>
          <a:p>
            <a:pPr algn="ctr" eaLnBrk="1" hangingPunct="1">
              <a:spcBef>
                <a:spcPct val="0"/>
              </a:spcBef>
              <a:buFontTx/>
              <a:buNone/>
            </a:pPr>
            <a:endParaRPr lang="en-US" sz="2400" b="1" dirty="0">
              <a:solidFill>
                <a:schemeClr val="tx1">
                  <a:lumMod val="75000"/>
                  <a:lumOff val="25000"/>
                </a:schemeClr>
              </a:solidFill>
            </a:endParaRPr>
          </a:p>
          <a:p>
            <a:pPr eaLnBrk="1" hangingPunct="1">
              <a:spcBef>
                <a:spcPct val="0"/>
              </a:spcBef>
              <a:buFontTx/>
              <a:buNone/>
            </a:pPr>
            <a:endParaRPr lang="en-US" sz="2400" b="1" dirty="0">
              <a:solidFill>
                <a:schemeClr val="tx1">
                  <a:lumMod val="75000"/>
                  <a:lumOff val="25000"/>
                </a:schemeClr>
              </a:solidFill>
            </a:endParaRPr>
          </a:p>
          <a:p>
            <a:pPr eaLnBrk="1" hangingPunct="1">
              <a:spcBef>
                <a:spcPct val="0"/>
              </a:spcBef>
              <a:buFontTx/>
              <a:buNone/>
            </a:pPr>
            <a:endParaRPr lang="en-US" sz="2400" b="1" dirty="0">
              <a:solidFill>
                <a:schemeClr val="tx1">
                  <a:lumMod val="75000"/>
                  <a:lumOff val="25000"/>
                </a:schemeClr>
              </a:solidFill>
            </a:endParaRPr>
          </a:p>
          <a:p>
            <a:pPr eaLnBrk="1" hangingPunct="1">
              <a:spcBef>
                <a:spcPct val="0"/>
              </a:spcBef>
              <a:buFontTx/>
              <a:buNone/>
            </a:pPr>
            <a:endParaRPr lang="en-US" sz="2400" b="1" dirty="0">
              <a:solidFill>
                <a:schemeClr val="tx1">
                  <a:lumMod val="75000"/>
                  <a:lumOff val="25000"/>
                </a:schemeClr>
              </a:solidFill>
            </a:endParaRPr>
          </a:p>
          <a:p>
            <a:pPr marL="342900" indent="-342900" eaLnBrk="1" hangingPunct="1">
              <a:spcBef>
                <a:spcPct val="0"/>
              </a:spcBef>
              <a:buFont typeface="Arial" panose="020B0604020202020204" pitchFamily="34" charset="0"/>
              <a:buChar char="•"/>
            </a:pPr>
            <a:endParaRPr lang="en-US" sz="2400" b="1" dirty="0">
              <a:solidFill>
                <a:schemeClr val="tx1">
                  <a:lumMod val="75000"/>
                  <a:lumOff val="25000"/>
                </a:schemeClr>
              </a:solidFill>
            </a:endParaRPr>
          </a:p>
          <a:p>
            <a:pPr marL="342900" indent="-342900" eaLnBrk="1" hangingPunct="1">
              <a:spcBef>
                <a:spcPct val="0"/>
              </a:spcBef>
              <a:buFont typeface="Arial" panose="020B0604020202020204" pitchFamily="34" charset="0"/>
              <a:buChar char="•"/>
            </a:pPr>
            <a:endParaRPr lang="en-US" sz="2400" b="1" dirty="0">
              <a:solidFill>
                <a:schemeClr val="tx1">
                  <a:lumMod val="75000"/>
                  <a:lumOff val="25000"/>
                </a:schemeClr>
              </a:solidFill>
            </a:endParaRPr>
          </a:p>
          <a:p>
            <a:pPr algn="ctr" eaLnBrk="1" hangingPunct="1">
              <a:spcBef>
                <a:spcPct val="0"/>
              </a:spcBef>
              <a:buFontTx/>
              <a:buNone/>
            </a:pPr>
            <a:endParaRPr lang="en-US" sz="2400" b="1" dirty="0">
              <a:solidFill>
                <a:schemeClr val="tx1">
                  <a:lumMod val="75000"/>
                  <a:lumOff val="25000"/>
                </a:schemeClr>
              </a:solidFill>
            </a:endParaRPr>
          </a:p>
          <a:p>
            <a:pPr algn="ctr" eaLnBrk="1" hangingPunct="1">
              <a:spcBef>
                <a:spcPct val="0"/>
              </a:spcBef>
              <a:buFontTx/>
              <a:buNone/>
            </a:pPr>
            <a:endParaRPr lang="en-US" sz="2400" b="1" dirty="0">
              <a:solidFill>
                <a:schemeClr val="tx1">
                  <a:lumMod val="75000"/>
                  <a:lumOff val="25000"/>
                </a:schemeClr>
              </a:solidFill>
            </a:endParaRPr>
          </a:p>
          <a:p>
            <a:pPr algn="ctr" eaLnBrk="1" hangingPunct="1">
              <a:spcBef>
                <a:spcPct val="0"/>
              </a:spcBef>
              <a:buFontTx/>
              <a:buNone/>
            </a:pPr>
            <a:endParaRPr lang="en-US" sz="2400" b="1" dirty="0"/>
          </a:p>
        </p:txBody>
      </p:sp>
      <p:sp>
        <p:nvSpPr>
          <p:cNvPr id="3" name="Title 2"/>
          <p:cNvSpPr>
            <a:spLocks noGrp="1"/>
          </p:cNvSpPr>
          <p:nvPr>
            <p:ph type="title"/>
          </p:nvPr>
        </p:nvSpPr>
        <p:spPr>
          <a:xfrm>
            <a:off x="228600" y="304800"/>
            <a:ext cx="8610600" cy="1252728"/>
          </a:xfrm>
        </p:spPr>
        <p:txBody>
          <a:bodyPr anchor="t">
            <a:noAutofit/>
          </a:bodyPr>
          <a:lstStyle/>
          <a:p>
            <a:r>
              <a:rPr lang="en-US" b="1" dirty="0">
                <a:solidFill>
                  <a:schemeClr val="bg1"/>
                </a:solidFill>
                <a:latin typeface="Arial" panose="020B0604020202020204" pitchFamily="34" charset="0"/>
                <a:cs typeface="Arial" panose="020B0604020202020204" pitchFamily="34" charset="0"/>
              </a:rPr>
              <a:t>Practicing Mindfulness at Work</a:t>
            </a:r>
            <a:r>
              <a:rPr lang="en-US" b="1" dirty="0">
                <a:solidFill>
                  <a:schemeClr val="tx1">
                    <a:lumMod val="75000"/>
                    <a:lumOff val="25000"/>
                  </a:schemeClr>
                </a:solidFill>
                <a:latin typeface="Arial" panose="020B0604020202020204" pitchFamily="34" charset="0"/>
                <a:cs typeface="Arial" panose="020B0604020202020204" pitchFamily="34" charset="0"/>
              </a:rPr>
              <a:t/>
            </a:r>
            <a:br>
              <a:rPr lang="en-US" b="1" dirty="0">
                <a:solidFill>
                  <a:schemeClr val="tx1">
                    <a:lumMod val="75000"/>
                    <a:lumOff val="25000"/>
                  </a:schemeClr>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18936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Let’s Practice </a:t>
            </a:r>
          </a:p>
        </p:txBody>
      </p:sp>
    </p:spTree>
    <p:extLst>
      <p:ext uri="{BB962C8B-B14F-4D97-AF65-F5344CB8AC3E}">
        <p14:creationId xmlns:p14="http://schemas.microsoft.com/office/powerpoint/2010/main" val="915662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0250" cy="1320800"/>
          </a:xfrm>
        </p:spPr>
        <p:txBody>
          <a:bodyPr>
            <a:noAutofit/>
          </a:bodyPr>
          <a:lstStyle/>
          <a:p>
            <a:r>
              <a:rPr lang="en-US" dirty="0">
                <a:solidFill>
                  <a:schemeClr val="bg1"/>
                </a:solidFill>
                <a:latin typeface="Arial" panose="020B0604020202020204" pitchFamily="34" charset="0"/>
                <a:cs typeface="Arial" panose="020B0604020202020204" pitchFamily="34" charset="0"/>
              </a:rPr>
              <a:t>Breathing Changes Brain Chemistry</a:t>
            </a:r>
          </a:p>
        </p:txBody>
      </p:sp>
      <p:sp>
        <p:nvSpPr>
          <p:cNvPr id="3" name="Text Placeholder 2"/>
          <p:cNvSpPr>
            <a:spLocks noGrp="1"/>
          </p:cNvSpPr>
          <p:nvPr>
            <p:ph type="body" idx="1"/>
          </p:nvPr>
        </p:nvSpPr>
        <p:spPr>
          <a:xfrm>
            <a:off x="196258" y="2229995"/>
            <a:ext cx="3840905" cy="576262"/>
          </a:xfrm>
        </p:spPr>
        <p:txBody>
          <a:bodyPr>
            <a:noAutofit/>
          </a:bodyPr>
          <a:lstStyle/>
          <a:p>
            <a:pPr algn="ctr"/>
            <a:r>
              <a:rPr lang="en-US" sz="2200" dirty="0">
                <a:latin typeface="Arial" panose="020B0604020202020204" pitchFamily="34" charset="0"/>
                <a:cs typeface="Arial" panose="020B0604020202020204" pitchFamily="34" charset="0"/>
              </a:rPr>
              <a:t>Progressive Muscle Relaxation</a:t>
            </a:r>
          </a:p>
        </p:txBody>
      </p:sp>
      <p:sp>
        <p:nvSpPr>
          <p:cNvPr id="5" name="Text Placeholder 4"/>
          <p:cNvSpPr>
            <a:spLocks noGrp="1"/>
          </p:cNvSpPr>
          <p:nvPr>
            <p:ph type="body" sz="quarter" idx="3"/>
          </p:nvPr>
        </p:nvSpPr>
        <p:spPr>
          <a:xfrm>
            <a:off x="5181600" y="2209800"/>
            <a:ext cx="3139214" cy="576262"/>
          </a:xfrm>
        </p:spPr>
        <p:txBody>
          <a:bodyPr>
            <a:normAutofit fontScale="92500"/>
          </a:bodyPr>
          <a:lstStyle/>
          <a:p>
            <a:pPr algn="ctr"/>
            <a:r>
              <a:rPr lang="en-US" dirty="0">
                <a:latin typeface="Arial" panose="020B0604020202020204" pitchFamily="34" charset="0"/>
                <a:cs typeface="Arial" panose="020B0604020202020204" pitchFamily="34" charset="0"/>
              </a:rPr>
              <a:t>Four Square Breathing</a:t>
            </a:r>
          </a:p>
        </p:txBody>
      </p:sp>
      <p:sp>
        <p:nvSpPr>
          <p:cNvPr id="7" name="Slide Number Placeholder 6"/>
          <p:cNvSpPr>
            <a:spLocks noGrp="1"/>
          </p:cNvSpPr>
          <p:nvPr>
            <p:ph type="sldNum" sz="quarter" idx="12"/>
          </p:nvPr>
        </p:nvSpPr>
        <p:spPr>
          <a:xfrm>
            <a:off x="4038600" y="6248400"/>
            <a:ext cx="1161826" cy="365125"/>
          </a:xfrm>
        </p:spPr>
        <p:txBody>
          <a:bodyPr/>
          <a:lstStyle/>
          <a:p>
            <a:fld id="{D57F1E4F-1CFF-5643-939E-217C01CDF565}" type="slidenum">
              <a:rPr lang="en-US" smtClean="0"/>
              <a:pPr/>
              <a:t>23</a:t>
            </a:fld>
            <a:endParaRPr lang="en-US" dirty="0"/>
          </a:p>
        </p:txBody>
      </p:sp>
      <p:pic>
        <p:nvPicPr>
          <p:cNvPr id="3074" name="Picture 2" descr="C:\Users\Karin\AppData\Local\Microsoft\Windows\INetCache\IE\1FNVVFS1\grimac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086" y="2895600"/>
            <a:ext cx="1754605" cy="2667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p:cNvGraphicFramePr>
            <a:graphicFrameLocks noGrp="1"/>
          </p:cNvGraphicFramePr>
          <p:nvPr>
            <p:ph sz="quarter" idx="4"/>
            <p:extLst>
              <p:ext uri="{D42A27DB-BD31-4B8C-83A1-F6EECF244321}">
                <p14:modId xmlns:p14="http://schemas.microsoft.com/office/powerpoint/2010/main" val="818666585"/>
              </p:ext>
            </p:extLst>
          </p:nvPr>
        </p:nvGraphicFramePr>
        <p:xfrm>
          <a:off x="5257800" y="2819400"/>
          <a:ext cx="3139678" cy="3305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984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320800"/>
          </a:xfrm>
        </p:spPr>
        <p:txBody>
          <a:bodyPr>
            <a:noAutofit/>
          </a:bodyPr>
          <a:lstStyle/>
          <a:p>
            <a:r>
              <a:rPr lang="en-US" dirty="0">
                <a:solidFill>
                  <a:schemeClr val="bg1"/>
                </a:solidFill>
                <a:latin typeface="Arial" panose="020B0604020202020204" pitchFamily="34" charset="0"/>
                <a:cs typeface="Arial" panose="020B0604020202020204" pitchFamily="34" charset="0"/>
              </a:rPr>
              <a:t>Grounding Exercises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84518"/>
              </p:ext>
            </p:extLst>
          </p:nvPr>
        </p:nvGraphicFramePr>
        <p:xfrm>
          <a:off x="1371600" y="2209800"/>
          <a:ext cx="6447234"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79313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7384743" cy="4601260"/>
          </a:xfrm>
          <a:prstGeom prst="rect">
            <a:avLst/>
          </a:prstGeom>
        </p:spPr>
        <p:txBody>
          <a:bodyPr wrap="square">
            <a:spAutoFit/>
          </a:bodyPr>
          <a:lstStyle/>
          <a:p>
            <a:endParaRPr lang="en-US" sz="2400" b="1" dirty="0">
              <a:solidFill>
                <a:srgbClr val="FF0000"/>
              </a:solidFill>
              <a:latin typeface="Arial" panose="020B0604020202020204" pitchFamily="34" charset="0"/>
            </a:endParaRPr>
          </a:p>
          <a:p>
            <a:pPr marL="342900" indent="-342900">
              <a:buFont typeface="Arial" panose="020B0604020202020204" pitchFamily="34" charset="0"/>
              <a:buChar char="•"/>
            </a:pPr>
            <a:r>
              <a:rPr lang="en-US" sz="2600" b="1" dirty="0">
                <a:solidFill>
                  <a:srgbClr val="FF0000"/>
                </a:solidFill>
                <a:latin typeface="PalatinoLinotype,Bold"/>
              </a:rPr>
              <a:t>S</a:t>
            </a:r>
            <a:r>
              <a:rPr lang="en-US" sz="2600" dirty="0">
                <a:solidFill>
                  <a:srgbClr val="000000"/>
                </a:solidFill>
                <a:latin typeface="PalatinoLinotype"/>
              </a:rPr>
              <a:t>: </a:t>
            </a:r>
            <a:r>
              <a:rPr lang="en-US" sz="2600" dirty="0">
                <a:solidFill>
                  <a:schemeClr val="tx2"/>
                </a:solidFill>
                <a:latin typeface="Arial" panose="020B0604020202020204" pitchFamily="34" charset="0"/>
                <a:cs typeface="Arial" panose="020B0604020202020204" pitchFamily="34" charset="0"/>
              </a:rPr>
              <a:t>STOP</a:t>
            </a:r>
          </a:p>
          <a:p>
            <a:pPr marL="342900" indent="-342900">
              <a:buFont typeface="Arial" panose="020B0604020202020204" pitchFamily="34" charset="0"/>
              <a:buChar char="•"/>
            </a:pPr>
            <a:r>
              <a:rPr lang="en-US" sz="2600" b="1" dirty="0">
                <a:solidFill>
                  <a:srgbClr val="FF0000"/>
                </a:solidFill>
                <a:latin typeface="Arial" panose="020B0604020202020204" pitchFamily="34" charset="0"/>
                <a:cs typeface="Arial" panose="020B0604020202020204" pitchFamily="34" charset="0"/>
              </a:rPr>
              <a:t>T</a:t>
            </a:r>
            <a:r>
              <a:rPr lang="en-US" sz="2600" dirty="0">
                <a:solidFill>
                  <a:srgbClr val="000000"/>
                </a:solidFill>
                <a:latin typeface="Arial" panose="020B0604020202020204" pitchFamily="34" charset="0"/>
                <a:cs typeface="Arial" panose="020B0604020202020204" pitchFamily="34" charset="0"/>
              </a:rPr>
              <a:t>: </a:t>
            </a:r>
            <a:r>
              <a:rPr lang="en-US" sz="2600" dirty="0">
                <a:solidFill>
                  <a:schemeClr val="tx2"/>
                </a:solidFill>
                <a:latin typeface="Arial" panose="020B0604020202020204" pitchFamily="34" charset="0"/>
                <a:cs typeface="Arial" panose="020B0604020202020204" pitchFamily="34" charset="0"/>
              </a:rPr>
              <a:t>Take 3 breaths</a:t>
            </a:r>
          </a:p>
          <a:p>
            <a:pPr marL="342900" indent="-342900">
              <a:buFont typeface="Arial" panose="020B0604020202020204" pitchFamily="34" charset="0"/>
              <a:buChar char="•"/>
            </a:pPr>
            <a:r>
              <a:rPr lang="en-US" sz="2600" b="1" dirty="0">
                <a:solidFill>
                  <a:srgbClr val="FF0000"/>
                </a:solidFill>
                <a:latin typeface="Arial" panose="020B0604020202020204" pitchFamily="34" charset="0"/>
                <a:cs typeface="Arial" panose="020B0604020202020204" pitchFamily="34" charset="0"/>
              </a:rPr>
              <a:t>O</a:t>
            </a:r>
            <a:r>
              <a:rPr lang="en-US" sz="2600" dirty="0">
                <a:solidFill>
                  <a:srgbClr val="000000"/>
                </a:solidFill>
                <a:latin typeface="Arial" panose="020B0604020202020204" pitchFamily="34" charset="0"/>
                <a:cs typeface="Arial" panose="020B0604020202020204" pitchFamily="34" charset="0"/>
              </a:rPr>
              <a:t>: </a:t>
            </a:r>
            <a:r>
              <a:rPr lang="en-US" sz="2600" dirty="0">
                <a:solidFill>
                  <a:schemeClr val="tx2"/>
                </a:solidFill>
                <a:latin typeface="Arial" panose="020B0604020202020204" pitchFamily="34" charset="0"/>
                <a:cs typeface="Arial" panose="020B0604020202020204" pitchFamily="34" charset="0"/>
              </a:rPr>
              <a:t>Observe Sensations, Emotions, Thoughts</a:t>
            </a:r>
          </a:p>
          <a:p>
            <a:pPr marL="342900" indent="-342900">
              <a:buFont typeface="Arial" panose="020B0604020202020204" pitchFamily="34" charset="0"/>
              <a:buChar char="•"/>
            </a:pPr>
            <a:r>
              <a:rPr lang="en-US" sz="2600" b="1" dirty="0">
                <a:solidFill>
                  <a:srgbClr val="FF0000"/>
                </a:solidFill>
                <a:latin typeface="Arial" panose="020B0604020202020204" pitchFamily="34" charset="0"/>
                <a:cs typeface="Arial" panose="020B0604020202020204" pitchFamily="34" charset="0"/>
              </a:rPr>
              <a:t>P</a:t>
            </a:r>
            <a:r>
              <a:rPr lang="en-US" sz="2600" dirty="0">
                <a:solidFill>
                  <a:srgbClr val="000000"/>
                </a:solidFill>
                <a:latin typeface="Arial" panose="020B0604020202020204" pitchFamily="34" charset="0"/>
                <a:cs typeface="Arial" panose="020B0604020202020204" pitchFamily="34" charset="0"/>
              </a:rPr>
              <a:t>: </a:t>
            </a:r>
            <a:r>
              <a:rPr lang="en-US" sz="2600" dirty="0">
                <a:solidFill>
                  <a:schemeClr val="tx2"/>
                </a:solidFill>
                <a:latin typeface="Arial" panose="020B0604020202020204" pitchFamily="34" charset="0"/>
                <a:cs typeface="Arial" panose="020B0604020202020204" pitchFamily="34" charset="0"/>
              </a:rPr>
              <a:t>Proceed in a more modulated, less reactive, more responsive way</a:t>
            </a:r>
          </a:p>
          <a:p>
            <a:endParaRPr lang="en-US" sz="2400" dirty="0">
              <a:solidFill>
                <a:srgbClr val="000000"/>
              </a:solidFill>
              <a:latin typeface="Arial" panose="020B0604020202020204" pitchFamily="34" charset="0"/>
              <a:cs typeface="Arial" panose="020B0604020202020204" pitchFamily="34" charset="0"/>
            </a:endParaRPr>
          </a:p>
          <a:p>
            <a:r>
              <a:rPr lang="en-US" sz="2400" dirty="0"/>
              <a:t> </a:t>
            </a:r>
          </a:p>
          <a:p>
            <a:endParaRPr lang="en-US" sz="2400" dirty="0"/>
          </a:p>
          <a:p>
            <a:endParaRPr lang="en-US" sz="2400" dirty="0"/>
          </a:p>
          <a:p>
            <a:endParaRPr lang="en-US" sz="2400" dirty="0"/>
          </a:p>
          <a:p>
            <a:pPr algn="r"/>
            <a:r>
              <a:rPr lang="en-US" sz="1000" dirty="0"/>
              <a:t>(National Wellness Institute, 2015)</a:t>
            </a:r>
            <a:endParaRPr lang="en-US" sz="1000" dirty="0">
              <a:solidFill>
                <a:srgbClr val="000000"/>
              </a:solidFill>
              <a:latin typeface="PalatinoLinotype"/>
            </a:endParaRPr>
          </a:p>
          <a:p>
            <a:endParaRPr lang="en-US" sz="900" dirty="0"/>
          </a:p>
        </p:txBody>
      </p:sp>
      <p:pic>
        <p:nvPicPr>
          <p:cNvPr id="3" name="Picture 2"/>
          <p:cNvPicPr>
            <a:picLocks noChangeAspect="1"/>
          </p:cNvPicPr>
          <p:nvPr/>
        </p:nvPicPr>
        <p:blipFill>
          <a:blip r:embed="rId3"/>
          <a:stretch>
            <a:fillRect/>
          </a:stretch>
        </p:blipFill>
        <p:spPr>
          <a:xfrm>
            <a:off x="3810000" y="4267200"/>
            <a:ext cx="1518599" cy="1447800"/>
          </a:xfrm>
          <a:prstGeom prst="rect">
            <a:avLst/>
          </a:prstGeom>
        </p:spPr>
      </p:pic>
      <p:sp>
        <p:nvSpPr>
          <p:cNvPr id="5" name="Title 4"/>
          <p:cNvSpPr>
            <a:spLocks noGrp="1"/>
          </p:cNvSpPr>
          <p:nvPr>
            <p:ph type="title"/>
          </p:nvPr>
        </p:nvSpPr>
        <p:spPr>
          <a:xfrm>
            <a:off x="489737" y="499872"/>
            <a:ext cx="8229600" cy="1252728"/>
          </a:xfrm>
        </p:spPr>
        <p:txBody>
          <a:bodyPr>
            <a:normAutofit fontScale="90000"/>
          </a:bodyPr>
          <a:lstStyle/>
          <a:p>
            <a:r>
              <a:rPr lang="en-US" b="1" dirty="0">
                <a:solidFill>
                  <a:schemeClr val="bg1"/>
                </a:solidFill>
                <a:latin typeface="Arial" panose="020B0604020202020204" pitchFamily="34" charset="0"/>
                <a:cs typeface="Arial" panose="020B0604020202020204" pitchFamily="34" charset="0"/>
              </a:rPr>
              <a:t>Increase Awareness: Remember</a:t>
            </a:r>
            <a:br>
              <a:rPr lang="en-US" b="1" dirty="0">
                <a:solidFill>
                  <a:schemeClr val="bg1"/>
                </a:solidFill>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25</a:t>
            </a:fld>
            <a:endParaRPr lang="en-US" sz="1000" b="1" dirty="0">
              <a:solidFill>
                <a:schemeClr val="tx1"/>
              </a:solidFill>
            </a:endParaRPr>
          </a:p>
        </p:txBody>
      </p:sp>
    </p:spTree>
    <p:extLst>
      <p:ext uri="{BB962C8B-B14F-4D97-AF65-F5344CB8AC3E}">
        <p14:creationId xmlns:p14="http://schemas.microsoft.com/office/powerpoint/2010/main" val="205063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5510F-64BD-4BCE-AEA5-CEE4208D038E}"/>
              </a:ext>
            </a:extLst>
          </p:cNvPr>
          <p:cNvSpPr>
            <a:spLocks noGrp="1"/>
          </p:cNvSpPr>
          <p:nvPr>
            <p:ph idx="1"/>
          </p:nvPr>
        </p:nvSpPr>
        <p:spPr>
          <a:xfrm>
            <a:off x="503684" y="1600200"/>
            <a:ext cx="8030716" cy="5046144"/>
          </a:xfrm>
        </p:spPr>
        <p:txBody>
          <a:bodyPr>
            <a:normAutofit fontScale="25000" lnSpcReduction="20000"/>
            <a:scene3d>
              <a:camera prst="orthographicFront"/>
              <a:lightRig rig="harsh" dir="t"/>
            </a:scene3d>
            <a:sp3d extrusionH="57150" prstMaterial="matte">
              <a:bevelT w="63500" h="12700" prst="angle"/>
              <a:contourClr>
                <a:schemeClr val="bg1">
                  <a:lumMod val="65000"/>
                </a:schemeClr>
              </a:contourClr>
            </a:sp3d>
          </a:bodyPr>
          <a:lstStyle/>
          <a:p>
            <a:pPr marL="0" indent="0">
              <a:buNone/>
            </a:pPr>
            <a:endParaRPr lang="en-US" sz="5000" b="1" u="sng" cap="none" dirty="0">
              <a:ln/>
            </a:endParaRPr>
          </a:p>
          <a:p>
            <a:pPr>
              <a:lnSpc>
                <a:spcPct val="120000"/>
              </a:lnSpc>
              <a:spcBef>
                <a:spcPts val="0"/>
              </a:spcBef>
              <a:buClr>
                <a:schemeClr val="tx2"/>
              </a:buClr>
              <a:buFont typeface="Arial" panose="020B0604020202020204" pitchFamily="34" charset="0"/>
              <a:buChar char="•"/>
            </a:pPr>
            <a:r>
              <a:rPr lang="en-US" sz="9600" cap="none" dirty="0">
                <a:ln/>
                <a:latin typeface="Arial" panose="020B0604020202020204" pitchFamily="34" charset="0"/>
                <a:cs typeface="Arial" panose="020B0604020202020204" pitchFamily="34" charset="0"/>
              </a:rPr>
              <a:t>Sit or lie comfortably. </a:t>
            </a:r>
          </a:p>
          <a:p>
            <a:pPr>
              <a:lnSpc>
                <a:spcPct val="120000"/>
              </a:lnSpc>
              <a:spcBef>
                <a:spcPts val="0"/>
              </a:spcBef>
              <a:buClr>
                <a:schemeClr val="tx2"/>
              </a:buClr>
              <a:buFont typeface="Arial" panose="020B0604020202020204" pitchFamily="34" charset="0"/>
              <a:buChar char="•"/>
            </a:pPr>
            <a:endParaRPr lang="en-US" sz="4000" cap="none" dirty="0">
              <a:ln/>
              <a:latin typeface="Arial" panose="020B0604020202020204" pitchFamily="34" charset="0"/>
              <a:cs typeface="Arial" panose="020B0604020202020204" pitchFamily="34" charset="0"/>
            </a:endParaRPr>
          </a:p>
          <a:p>
            <a:pPr>
              <a:lnSpc>
                <a:spcPct val="120000"/>
              </a:lnSpc>
              <a:spcBef>
                <a:spcPts val="0"/>
              </a:spcBef>
              <a:buClr>
                <a:schemeClr val="tx2"/>
              </a:buClr>
              <a:buFont typeface="Arial" panose="020B0604020202020204" pitchFamily="34" charset="0"/>
              <a:buChar char="•"/>
            </a:pPr>
            <a:r>
              <a:rPr lang="en-US" sz="9600" cap="none" dirty="0">
                <a:ln/>
                <a:latin typeface="Arial" panose="020B0604020202020204" pitchFamily="34" charset="0"/>
                <a:cs typeface="Arial" panose="020B0604020202020204" pitchFamily="34" charset="0"/>
              </a:rPr>
              <a:t>Close your eyes…If you feel safe doing so</a:t>
            </a:r>
          </a:p>
          <a:p>
            <a:pPr>
              <a:lnSpc>
                <a:spcPct val="120000"/>
              </a:lnSpc>
              <a:spcBef>
                <a:spcPts val="0"/>
              </a:spcBef>
              <a:buClr>
                <a:schemeClr val="tx2"/>
              </a:buClr>
              <a:buFont typeface="Arial" panose="020B0604020202020204" pitchFamily="34" charset="0"/>
              <a:buChar char="•"/>
            </a:pPr>
            <a:endParaRPr lang="en-US" sz="4000" cap="none" dirty="0">
              <a:ln/>
              <a:latin typeface="Arial" panose="020B0604020202020204" pitchFamily="34" charset="0"/>
              <a:cs typeface="Arial" panose="020B0604020202020204" pitchFamily="34" charset="0"/>
            </a:endParaRPr>
          </a:p>
          <a:p>
            <a:pPr>
              <a:lnSpc>
                <a:spcPct val="120000"/>
              </a:lnSpc>
              <a:spcBef>
                <a:spcPts val="0"/>
              </a:spcBef>
              <a:buClr>
                <a:schemeClr val="tx2"/>
              </a:buClr>
              <a:buFont typeface="Arial" panose="020B0604020202020204" pitchFamily="34" charset="0"/>
              <a:buChar char="•"/>
            </a:pPr>
            <a:r>
              <a:rPr lang="en-US" sz="9600" cap="none" dirty="0">
                <a:ln/>
                <a:latin typeface="Arial" panose="020B0604020202020204" pitchFamily="34" charset="0"/>
                <a:cs typeface="Arial" panose="020B0604020202020204" pitchFamily="34" charset="0"/>
              </a:rPr>
              <a:t>Make no effort to control the breath; simply breathe naturally.	</a:t>
            </a:r>
          </a:p>
          <a:p>
            <a:pPr marL="0" indent="0">
              <a:lnSpc>
                <a:spcPct val="120000"/>
              </a:lnSpc>
              <a:spcBef>
                <a:spcPts val="0"/>
              </a:spcBef>
              <a:buClr>
                <a:schemeClr val="tx2"/>
              </a:buClr>
              <a:buNone/>
            </a:pPr>
            <a:r>
              <a:rPr lang="en-US" sz="4000" cap="none" dirty="0">
                <a:ln/>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a:lnSpc>
                <a:spcPct val="120000"/>
              </a:lnSpc>
              <a:spcBef>
                <a:spcPts val="0"/>
              </a:spcBef>
              <a:buClr>
                <a:schemeClr val="tx2"/>
              </a:buClr>
              <a:buFont typeface="Arial" panose="020B0604020202020204" pitchFamily="34" charset="0"/>
              <a:buChar char="•"/>
            </a:pPr>
            <a:r>
              <a:rPr lang="en-US" sz="9600" cap="none" dirty="0">
                <a:ln/>
                <a:latin typeface="Arial" panose="020B0604020202020204" pitchFamily="34" charset="0"/>
                <a:cs typeface="Arial" panose="020B0604020202020204" pitchFamily="34" charset="0"/>
              </a:rPr>
              <a:t>Focus your attention on the breath and on how the body moves with inhalation and exhalation. </a:t>
            </a:r>
          </a:p>
          <a:p>
            <a:pPr marL="0" indent="0">
              <a:lnSpc>
                <a:spcPct val="120000"/>
              </a:lnSpc>
              <a:spcBef>
                <a:spcPts val="0"/>
              </a:spcBef>
              <a:buClr>
                <a:schemeClr val="tx2"/>
              </a:buClr>
              <a:buNone/>
            </a:pPr>
            <a:r>
              <a:rPr lang="en-US" sz="4000" cap="none" dirty="0">
                <a:ln/>
                <a:latin typeface="Arial" panose="020B0604020202020204" pitchFamily="34" charset="0"/>
                <a:cs typeface="Arial" panose="020B0604020202020204" pitchFamily="34" charset="0"/>
              </a:rPr>
              <a:t>       </a:t>
            </a:r>
          </a:p>
          <a:p>
            <a:pPr>
              <a:lnSpc>
                <a:spcPct val="120000"/>
              </a:lnSpc>
              <a:spcBef>
                <a:spcPts val="0"/>
              </a:spcBef>
              <a:buClr>
                <a:schemeClr val="tx2"/>
              </a:buClr>
              <a:buFont typeface="Arial" panose="020B0604020202020204" pitchFamily="34" charset="0"/>
              <a:buChar char="•"/>
            </a:pPr>
            <a:r>
              <a:rPr lang="en-US" sz="9600" dirty="0">
                <a:ln/>
                <a:latin typeface="Arial" panose="020B0604020202020204" pitchFamily="34" charset="0"/>
                <a:cs typeface="Arial" panose="020B0604020202020204" pitchFamily="34" charset="0"/>
              </a:rPr>
              <a:t>Try Freeman 21 day meditation challenge </a:t>
            </a:r>
            <a:r>
              <a:rPr lang="en-US" sz="9600" dirty="0">
                <a:ln/>
                <a:latin typeface="Arial" panose="020B0604020202020204" pitchFamily="34" charset="0"/>
                <a:cs typeface="Arial" panose="020B0604020202020204" pitchFamily="34" charset="0"/>
                <a:hlinkClick r:id="rId3"/>
              </a:rPr>
              <a:t>https://www.freemanhealth.com/mind-your-wellbeing</a:t>
            </a:r>
            <a:endParaRPr lang="en-US" sz="4900" dirty="0">
              <a:ln/>
              <a:latin typeface="Arial" panose="020B0604020202020204" pitchFamily="34" charset="0"/>
              <a:cs typeface="Arial" panose="020B0604020202020204" pitchFamily="34" charset="0"/>
            </a:endParaRPr>
          </a:p>
          <a:p>
            <a:pPr>
              <a:lnSpc>
                <a:spcPct val="120000"/>
              </a:lnSpc>
              <a:spcBef>
                <a:spcPts val="0"/>
              </a:spcBef>
              <a:buClr>
                <a:schemeClr val="tx2"/>
              </a:buClr>
              <a:buFont typeface="Arial" panose="020B0604020202020204" pitchFamily="34" charset="0"/>
              <a:buChar char="•"/>
            </a:pPr>
            <a:endParaRPr lang="en-US" sz="4000" dirty="0">
              <a:ln/>
              <a:latin typeface="Arial" panose="020B0604020202020204" pitchFamily="34" charset="0"/>
              <a:cs typeface="Arial" panose="020B0604020202020204" pitchFamily="34" charset="0"/>
            </a:endParaRPr>
          </a:p>
          <a:p>
            <a:pPr>
              <a:lnSpc>
                <a:spcPct val="120000"/>
              </a:lnSpc>
              <a:spcBef>
                <a:spcPts val="0"/>
              </a:spcBef>
              <a:buClr>
                <a:schemeClr val="tx2"/>
              </a:buClr>
              <a:buFont typeface="Arial" panose="020B0604020202020204" pitchFamily="34" charset="0"/>
              <a:buChar char="•"/>
            </a:pPr>
            <a:r>
              <a:rPr lang="en-US" sz="9600" dirty="0">
                <a:ln/>
                <a:latin typeface="Arial" panose="020B0604020202020204" pitchFamily="34" charset="0"/>
                <a:cs typeface="Arial" panose="020B0604020202020204" pitchFamily="34" charset="0"/>
              </a:rPr>
              <a:t>Use CALM – 1 minute breather</a:t>
            </a:r>
            <a:endParaRPr lang="en-US" sz="9600" cap="none" dirty="0">
              <a:ln/>
              <a:latin typeface="Arial" panose="020B0604020202020204" pitchFamily="34" charset="0"/>
              <a:cs typeface="Arial" panose="020B0604020202020204" pitchFamily="34" charset="0"/>
            </a:endParaRPr>
          </a:p>
          <a:p>
            <a:pPr marL="0" indent="0">
              <a:lnSpc>
                <a:spcPct val="120000"/>
              </a:lnSpc>
              <a:spcBef>
                <a:spcPts val="0"/>
              </a:spcBef>
              <a:buNone/>
            </a:pPr>
            <a:r>
              <a:rPr lang="en-US" cap="none" dirty="0">
                <a:ln/>
              </a:rPr>
              <a:t> </a:t>
            </a:r>
          </a:p>
          <a:p>
            <a:pPr marL="0" indent="0">
              <a:buNone/>
            </a:pPr>
            <a:endParaRPr lang="en-US" b="1" cap="none" dirty="0">
              <a:ln/>
              <a:solidFill>
                <a:schemeClr val="accent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26</a:t>
            </a:fld>
            <a:endParaRPr lang="en-US" sz="1000" b="1" dirty="0">
              <a:solidFill>
                <a:schemeClr val="tx1"/>
              </a:solidFill>
            </a:endParaRPr>
          </a:p>
        </p:txBody>
      </p:sp>
      <p:sp>
        <p:nvSpPr>
          <p:cNvPr id="5" name="Rectangle 4"/>
          <p:cNvSpPr/>
          <p:nvPr/>
        </p:nvSpPr>
        <p:spPr>
          <a:xfrm>
            <a:off x="381000" y="609600"/>
            <a:ext cx="8763000" cy="769441"/>
          </a:xfrm>
          <a:prstGeom prst="rect">
            <a:avLst/>
          </a:prstGeom>
        </p:spPr>
        <p:txBody>
          <a:bodyPr wrap="square">
            <a:spAutoFit/>
          </a:bodyPr>
          <a:lstStyle/>
          <a:p>
            <a:pPr algn="ctr"/>
            <a:r>
              <a:rPr lang="en-US" sz="4400" b="1" dirty="0">
                <a:ln/>
                <a:solidFill>
                  <a:schemeClr val="bg1"/>
                </a:solidFill>
                <a:latin typeface="Arial" panose="020B0604020202020204" pitchFamily="34" charset="0"/>
                <a:cs typeface="Arial" panose="020B0604020202020204" pitchFamily="34" charset="0"/>
              </a:rPr>
              <a:t>Mindful Meditation</a:t>
            </a:r>
            <a:endParaRPr lang="en-US" sz="4400" dirty="0"/>
          </a:p>
        </p:txBody>
      </p:sp>
    </p:spTree>
    <p:extLst>
      <p:ext uri="{BB962C8B-B14F-4D97-AF65-F5344CB8AC3E}">
        <p14:creationId xmlns:p14="http://schemas.microsoft.com/office/powerpoint/2010/main" val="64056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85031" y="458816"/>
            <a:ext cx="1764318" cy="3398808"/>
          </a:xfrm>
          <a:prstGeom prst="rect">
            <a:avLst/>
          </a:prstGeom>
        </p:spPr>
      </p:pic>
      <p:sp>
        <p:nvSpPr>
          <p:cNvPr id="4" name="Rectangle 3"/>
          <p:cNvSpPr/>
          <p:nvPr/>
        </p:nvSpPr>
        <p:spPr>
          <a:xfrm>
            <a:off x="381000" y="152401"/>
            <a:ext cx="5715000" cy="6553199"/>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r>
              <a:rPr lang="en-US" sz="2647" dirty="0">
                <a:solidFill>
                  <a:schemeClr val="bg1"/>
                </a:solidFill>
                <a:latin typeface="Century Gothic" panose="020B0502020202020204" pitchFamily="34" charset="0"/>
              </a:rPr>
              <a:t>1-minute </a:t>
            </a:r>
            <a:r>
              <a:rPr lang="en-US" sz="2647" i="1" dirty="0">
                <a:solidFill>
                  <a:schemeClr val="tx2"/>
                </a:solidFill>
                <a:latin typeface="Century Gothic" panose="020B0502020202020204" pitchFamily="34" charset="0"/>
              </a:rPr>
              <a:t>Take a breather</a:t>
            </a:r>
          </a:p>
          <a:p>
            <a:endParaRPr lang="en-US" sz="1100" dirty="0">
              <a:solidFill>
                <a:schemeClr val="tx2"/>
              </a:solidFill>
              <a:latin typeface="Century Gothic" panose="020B0502020202020204" pitchFamily="34" charset="0"/>
            </a:endParaRPr>
          </a:p>
          <a:p>
            <a:r>
              <a:rPr lang="en-US" sz="1400" b="1" dirty="0">
                <a:solidFill>
                  <a:schemeClr val="tx2"/>
                </a:solidFill>
                <a:latin typeface="Century Gothic" panose="020B0502020202020204" pitchFamily="34" charset="0"/>
              </a:rPr>
              <a:t>C</a:t>
            </a:r>
            <a:r>
              <a:rPr lang="en-US" sz="1400" dirty="0">
                <a:solidFill>
                  <a:schemeClr val="bg1"/>
                </a:solidFill>
                <a:latin typeface="Century Gothic" panose="020B0502020202020204" pitchFamily="34" charset="0"/>
              </a:rPr>
              <a:t>ount your breath</a:t>
            </a:r>
          </a:p>
          <a:p>
            <a:pPr marL="529506" lvl="1" indent="-226931">
              <a:buFont typeface="Arial" panose="020B0604020202020204" pitchFamily="34" charset="0"/>
              <a:buChar char="•"/>
            </a:pPr>
            <a:r>
              <a:rPr lang="en-US" sz="1400" b="1" dirty="0">
                <a:solidFill>
                  <a:schemeClr val="bg1"/>
                </a:solidFill>
                <a:latin typeface="Century Gothic" panose="020B0502020202020204" pitchFamily="34" charset="0"/>
              </a:rPr>
              <a:t> </a:t>
            </a:r>
            <a:r>
              <a:rPr lang="en-US" sz="1400" b="1" dirty="0">
                <a:solidFill>
                  <a:schemeClr val="tx2"/>
                </a:solidFill>
                <a:latin typeface="Century Gothic" panose="020B0502020202020204" pitchFamily="34" charset="0"/>
              </a:rPr>
              <a:t>Inhale</a:t>
            </a:r>
            <a:r>
              <a:rPr lang="en-US" sz="1400" dirty="0">
                <a:latin typeface="Century Gothic" panose="020B0502020202020204" pitchFamily="34" charset="0"/>
              </a:rPr>
              <a:t> 1-2-3</a:t>
            </a:r>
          </a:p>
          <a:p>
            <a:pPr marL="529506" lvl="1" indent="-226931">
              <a:buClr>
                <a:schemeClr val="bg1"/>
              </a:buClr>
              <a:buFont typeface="Arial" panose="020B0604020202020204" pitchFamily="34" charset="0"/>
              <a:buChar char="•"/>
            </a:pPr>
            <a:r>
              <a:rPr lang="en-US" sz="1400" dirty="0">
                <a:solidFill>
                  <a:schemeClr val="tx2"/>
                </a:solidFill>
                <a:latin typeface="Century Gothic" panose="020B0502020202020204" pitchFamily="34" charset="0"/>
              </a:rPr>
              <a:t> </a:t>
            </a:r>
            <a:r>
              <a:rPr lang="en-US" sz="1400" b="1" dirty="0">
                <a:solidFill>
                  <a:schemeClr val="tx2"/>
                </a:solidFill>
                <a:latin typeface="Century Gothic" panose="020B0502020202020204" pitchFamily="34" charset="0"/>
              </a:rPr>
              <a:t>Pause</a:t>
            </a:r>
            <a:r>
              <a:rPr lang="en-US" sz="1400" dirty="0">
                <a:solidFill>
                  <a:schemeClr val="tx2"/>
                </a:solidFill>
                <a:latin typeface="Century Gothic" panose="020B0502020202020204" pitchFamily="34" charset="0"/>
              </a:rPr>
              <a:t> </a:t>
            </a:r>
          </a:p>
          <a:p>
            <a:pPr marL="529506" lvl="1" indent="-226931">
              <a:buFont typeface="Arial" panose="020B0604020202020204" pitchFamily="34" charset="0"/>
              <a:buChar char="•"/>
            </a:pPr>
            <a:r>
              <a:rPr lang="en-US" sz="1400" b="1" dirty="0">
                <a:solidFill>
                  <a:schemeClr val="bg1"/>
                </a:solidFill>
                <a:latin typeface="Century Gothic" panose="020B0502020202020204" pitchFamily="34" charset="0"/>
              </a:rPr>
              <a:t> </a:t>
            </a:r>
            <a:r>
              <a:rPr lang="en-US" sz="1400" b="1" dirty="0">
                <a:solidFill>
                  <a:schemeClr val="tx2"/>
                </a:solidFill>
                <a:latin typeface="Century Gothic" panose="020B0502020202020204" pitchFamily="34" charset="0"/>
              </a:rPr>
              <a:t>Exhale</a:t>
            </a:r>
            <a:r>
              <a:rPr lang="en-US" sz="1400" b="1" dirty="0">
                <a:solidFill>
                  <a:srgbClr val="006600"/>
                </a:solidFill>
                <a:latin typeface="Century Gothic" panose="020B0502020202020204" pitchFamily="34" charset="0"/>
              </a:rPr>
              <a:t> </a:t>
            </a:r>
            <a:r>
              <a:rPr lang="en-US" sz="1400" dirty="0">
                <a:solidFill>
                  <a:schemeClr val="bg1"/>
                </a:solidFill>
                <a:latin typeface="Century Gothic" panose="020B0502020202020204" pitchFamily="34" charset="0"/>
              </a:rPr>
              <a:t>longer</a:t>
            </a:r>
            <a:r>
              <a:rPr lang="en-US" sz="1400" dirty="0">
                <a:latin typeface="Century Gothic" panose="020B0502020202020204" pitchFamily="34" charset="0"/>
              </a:rPr>
              <a:t> 1-2-3-4-5</a:t>
            </a:r>
          </a:p>
          <a:p>
            <a:r>
              <a:rPr lang="en-US" sz="1400" b="1" dirty="0">
                <a:solidFill>
                  <a:schemeClr val="tx2"/>
                </a:solidFill>
                <a:latin typeface="Century Gothic" panose="020B0502020202020204" pitchFamily="34" charset="0"/>
              </a:rPr>
              <a:t>A</a:t>
            </a:r>
            <a:r>
              <a:rPr lang="en-US" sz="1400" dirty="0">
                <a:latin typeface="Century Gothic" panose="020B0502020202020204" pitchFamily="34" charset="0"/>
              </a:rPr>
              <a:t>ware of this moment</a:t>
            </a:r>
          </a:p>
          <a:p>
            <a:pPr marL="491685" lvl="1" indent="-189110">
              <a:buFont typeface="Arial" panose="020B0604020202020204" pitchFamily="34" charset="0"/>
              <a:buChar char="•"/>
            </a:pPr>
            <a:r>
              <a:rPr lang="en-US" sz="1400" dirty="0">
                <a:latin typeface="Century Gothic" panose="020B0502020202020204" pitchFamily="34" charset="0"/>
              </a:rPr>
              <a:t>What do you notice from all </a:t>
            </a:r>
            <a:r>
              <a:rPr lang="en-US" sz="1400" b="1" dirty="0">
                <a:solidFill>
                  <a:schemeClr val="tx2"/>
                </a:solidFill>
                <a:latin typeface="Century Gothic" panose="020B0502020202020204" pitchFamily="34" charset="0"/>
              </a:rPr>
              <a:t>5 senses</a:t>
            </a:r>
            <a:r>
              <a:rPr lang="en-US" sz="1400" dirty="0">
                <a:latin typeface="Century Gothic" panose="020B0502020202020204" pitchFamily="34" charset="0"/>
              </a:rPr>
              <a:t>?</a:t>
            </a:r>
          </a:p>
          <a:p>
            <a:pPr marL="491685" lvl="1" indent="-189110">
              <a:buFont typeface="Arial" panose="020B0604020202020204" pitchFamily="34" charset="0"/>
              <a:buChar char="•"/>
            </a:pPr>
            <a:r>
              <a:rPr lang="en-US" sz="1400" dirty="0">
                <a:latin typeface="Century Gothic" panose="020B0502020202020204" pitchFamily="34" charset="0"/>
              </a:rPr>
              <a:t>What do you notice in your </a:t>
            </a:r>
            <a:r>
              <a:rPr lang="en-US" sz="1400" b="1" dirty="0">
                <a:solidFill>
                  <a:schemeClr val="tx2"/>
                </a:solidFill>
                <a:latin typeface="Century Gothic" panose="020B0502020202020204" pitchFamily="34" charset="0"/>
              </a:rPr>
              <a:t>body</a:t>
            </a:r>
            <a:r>
              <a:rPr lang="en-US" sz="1400" dirty="0">
                <a:latin typeface="Century Gothic" panose="020B0502020202020204" pitchFamily="34" charset="0"/>
              </a:rPr>
              <a:t>? Tension? Holding a certain posture? Something else?</a:t>
            </a:r>
          </a:p>
          <a:p>
            <a:pPr marL="491685" lvl="1" indent="-189110">
              <a:buFont typeface="Arial" panose="020B0604020202020204" pitchFamily="34" charset="0"/>
              <a:buChar char="•"/>
            </a:pPr>
            <a:r>
              <a:rPr lang="en-US" sz="1400" dirty="0">
                <a:latin typeface="Century Gothic" panose="020B0502020202020204" pitchFamily="34" charset="0"/>
              </a:rPr>
              <a:t>Where are your </a:t>
            </a:r>
            <a:r>
              <a:rPr lang="en-US" sz="1400" b="1" dirty="0">
                <a:solidFill>
                  <a:schemeClr val="tx2"/>
                </a:solidFill>
                <a:latin typeface="Century Gothic" panose="020B0502020202020204" pitchFamily="34" charset="0"/>
              </a:rPr>
              <a:t>thoughts</a:t>
            </a:r>
            <a:r>
              <a:rPr lang="en-US" sz="1400" dirty="0">
                <a:latin typeface="Century Gothic" panose="020B0502020202020204" pitchFamily="34" charset="0"/>
              </a:rPr>
              <a:t>? Past events? Future tasks?</a:t>
            </a:r>
          </a:p>
          <a:p>
            <a:pPr marL="491685" lvl="1" indent="-189110">
              <a:buFont typeface="Arial" panose="020B0604020202020204" pitchFamily="34" charset="0"/>
              <a:buChar char="•"/>
            </a:pPr>
            <a:r>
              <a:rPr lang="en-US" sz="1400" dirty="0">
                <a:latin typeface="Century Gothic" panose="020B0502020202020204" pitchFamily="34" charset="0"/>
              </a:rPr>
              <a:t>What are your </a:t>
            </a:r>
            <a:r>
              <a:rPr lang="en-US" sz="1400" b="1" dirty="0">
                <a:solidFill>
                  <a:schemeClr val="tx2"/>
                </a:solidFill>
                <a:latin typeface="Century Gothic" panose="020B0502020202020204" pitchFamily="34" charset="0"/>
              </a:rPr>
              <a:t>emotions</a:t>
            </a:r>
            <a:r>
              <a:rPr lang="en-US" sz="1400" b="1" dirty="0">
                <a:solidFill>
                  <a:srgbClr val="006600"/>
                </a:solidFill>
                <a:latin typeface="Century Gothic" panose="020B0502020202020204" pitchFamily="34" charset="0"/>
              </a:rPr>
              <a:t> </a:t>
            </a:r>
            <a:r>
              <a:rPr lang="en-US" sz="1400" dirty="0">
                <a:solidFill>
                  <a:schemeClr val="bg1"/>
                </a:solidFill>
                <a:latin typeface="Century Gothic" panose="020B0502020202020204" pitchFamily="34" charset="0"/>
              </a:rPr>
              <a:t>right now</a:t>
            </a:r>
            <a:r>
              <a:rPr lang="en-US" sz="1400" dirty="0">
                <a:latin typeface="Century Gothic" panose="020B0502020202020204" pitchFamily="34" charset="0"/>
              </a:rPr>
              <a:t>? </a:t>
            </a:r>
          </a:p>
          <a:p>
            <a:pPr marL="491685" lvl="1" indent="-189110">
              <a:buClr>
                <a:schemeClr val="bg1"/>
              </a:buClr>
              <a:buFont typeface="Arial" panose="020B0604020202020204" pitchFamily="34" charset="0"/>
              <a:buChar char="•"/>
            </a:pPr>
            <a:r>
              <a:rPr lang="en-US" sz="1400" b="1" dirty="0">
                <a:solidFill>
                  <a:schemeClr val="tx2"/>
                </a:solidFill>
                <a:latin typeface="Century Gothic" panose="020B0502020202020204" pitchFamily="34" charset="0"/>
              </a:rPr>
              <a:t>Name what you notice</a:t>
            </a:r>
            <a:r>
              <a:rPr lang="en-US" sz="1400" dirty="0">
                <a:latin typeface="Century Gothic" panose="020B0502020202020204" pitchFamily="34" charset="0"/>
              </a:rPr>
              <a:t>. E.g. “This is fear.” “This is sound.”</a:t>
            </a:r>
          </a:p>
          <a:p>
            <a:r>
              <a:rPr lang="en-US" sz="1400" b="1" dirty="0">
                <a:solidFill>
                  <a:schemeClr val="tx2"/>
                </a:solidFill>
                <a:latin typeface="Century Gothic" panose="020B0502020202020204" pitchFamily="34" charset="0"/>
              </a:rPr>
              <a:t>L</a:t>
            </a:r>
            <a:r>
              <a:rPr lang="en-US" sz="1400" dirty="0">
                <a:latin typeface="Century Gothic" panose="020B0502020202020204" pitchFamily="34" charset="0"/>
              </a:rPr>
              <a:t>et it be, let it go</a:t>
            </a:r>
          </a:p>
          <a:p>
            <a:pPr marL="491685" lvl="1" indent="-189110">
              <a:buClr>
                <a:schemeClr val="bg1"/>
              </a:buClr>
              <a:buFont typeface="Arial" panose="020B0604020202020204" pitchFamily="34" charset="0"/>
              <a:buChar char="•"/>
            </a:pPr>
            <a:r>
              <a:rPr lang="en-US" sz="1400" b="1" dirty="0">
                <a:solidFill>
                  <a:schemeClr val="tx2"/>
                </a:solidFill>
                <a:latin typeface="Century Gothic" panose="020B0502020202020204" pitchFamily="34" charset="0"/>
              </a:rPr>
              <a:t>Simply observe </a:t>
            </a:r>
            <a:r>
              <a:rPr lang="en-US" sz="1400" dirty="0">
                <a:latin typeface="Century Gothic" panose="020B0502020202020204" pitchFamily="34" charset="0"/>
              </a:rPr>
              <a:t>whatever you notice, without trying to change it.</a:t>
            </a:r>
          </a:p>
          <a:p>
            <a:pPr marL="491685" lvl="1" indent="-189110">
              <a:buFont typeface="Arial" panose="020B0604020202020204" pitchFamily="34" charset="0"/>
              <a:buChar char="•"/>
            </a:pPr>
            <a:r>
              <a:rPr lang="en-US" sz="1400" dirty="0">
                <a:latin typeface="Century Gothic" panose="020B0502020202020204" pitchFamily="34" charset="0"/>
              </a:rPr>
              <a:t>Send yourself some kind and non-judgmental </a:t>
            </a:r>
            <a:r>
              <a:rPr lang="en-US" sz="1400" b="1" dirty="0">
                <a:solidFill>
                  <a:schemeClr val="tx2"/>
                </a:solidFill>
                <a:latin typeface="Century Gothic" panose="020B0502020202020204" pitchFamily="34" charset="0"/>
              </a:rPr>
              <a:t>self compassion</a:t>
            </a:r>
            <a:r>
              <a:rPr lang="en-US" sz="1400" b="1" dirty="0">
                <a:solidFill>
                  <a:srgbClr val="006600"/>
                </a:solidFill>
                <a:latin typeface="Century Gothic" panose="020B0502020202020204" pitchFamily="34" charset="0"/>
              </a:rPr>
              <a:t> </a:t>
            </a:r>
            <a:r>
              <a:rPr lang="en-US" sz="1400" dirty="0">
                <a:latin typeface="Century Gothic" panose="020B0502020202020204" pitchFamily="34" charset="0"/>
              </a:rPr>
              <a:t>if this moment is a difficult one. </a:t>
            </a:r>
          </a:p>
          <a:p>
            <a:pPr marL="794260" lvl="2" indent="-189110">
              <a:buFont typeface="Arial" panose="020B0604020202020204" pitchFamily="34" charset="0"/>
              <a:buChar char="•"/>
            </a:pPr>
            <a:r>
              <a:rPr lang="en-US" sz="1400" dirty="0">
                <a:latin typeface="Century Gothic" panose="020B0502020202020204" pitchFamily="34" charset="0"/>
              </a:rPr>
              <a:t>See if you can make space for whatever you are feeling to be there without making yourself wrong. </a:t>
            </a:r>
          </a:p>
          <a:p>
            <a:pPr marL="794260" lvl="2" indent="-189110">
              <a:buFont typeface="Arial" panose="020B0604020202020204" pitchFamily="34" charset="0"/>
              <a:buChar char="•"/>
            </a:pPr>
            <a:r>
              <a:rPr lang="en-US" sz="1400" dirty="0">
                <a:latin typeface="Century Gothic" panose="020B0502020202020204" pitchFamily="34" charset="0"/>
              </a:rPr>
              <a:t>Remember that we all face difficulties in life sometimes; you are not alone. What would you say to a friend in the same situation?</a:t>
            </a:r>
          </a:p>
          <a:p>
            <a:pPr marL="491685" lvl="1" indent="-189110">
              <a:buFont typeface="Arial" panose="020B0604020202020204" pitchFamily="34" charset="0"/>
              <a:buChar char="•"/>
            </a:pPr>
            <a:r>
              <a:rPr lang="en-US" sz="1400" b="1" dirty="0">
                <a:solidFill>
                  <a:schemeClr val="bg1"/>
                </a:solidFill>
                <a:latin typeface="Century Gothic" panose="020B0502020202020204" pitchFamily="34" charset="0"/>
              </a:rPr>
              <a:t> </a:t>
            </a:r>
            <a:r>
              <a:rPr lang="en-US" sz="1400" dirty="0">
                <a:solidFill>
                  <a:schemeClr val="bg1"/>
                </a:solidFill>
                <a:latin typeface="Century Gothic" panose="020B0502020202020204" pitchFamily="34" charset="0"/>
              </a:rPr>
              <a:t>Think of something you are </a:t>
            </a:r>
            <a:r>
              <a:rPr lang="en-US" sz="1400" b="1" dirty="0">
                <a:solidFill>
                  <a:schemeClr val="tx2"/>
                </a:solidFill>
                <a:latin typeface="Century Gothic" panose="020B0502020202020204" pitchFamily="34" charset="0"/>
              </a:rPr>
              <a:t>grateful</a:t>
            </a:r>
            <a:r>
              <a:rPr lang="en-US" sz="1400" b="1" dirty="0">
                <a:solidFill>
                  <a:srgbClr val="006600"/>
                </a:solidFill>
                <a:latin typeface="Century Gothic" panose="020B0502020202020204" pitchFamily="34" charset="0"/>
              </a:rPr>
              <a:t> </a:t>
            </a:r>
            <a:r>
              <a:rPr lang="en-US" sz="1400" dirty="0">
                <a:solidFill>
                  <a:schemeClr val="bg1"/>
                </a:solidFill>
                <a:latin typeface="Century Gothic" panose="020B0502020202020204" pitchFamily="34" charset="0"/>
              </a:rPr>
              <a:t>for right now.</a:t>
            </a:r>
            <a:endParaRPr lang="en-US" sz="1400" dirty="0">
              <a:latin typeface="Century Gothic" panose="020B0502020202020204" pitchFamily="34" charset="0"/>
            </a:endParaRPr>
          </a:p>
          <a:p>
            <a:r>
              <a:rPr lang="en-US" sz="1400" b="1" dirty="0">
                <a:solidFill>
                  <a:schemeClr val="tx2"/>
                </a:solidFill>
                <a:latin typeface="Century Gothic" panose="020B0502020202020204" pitchFamily="34" charset="0"/>
              </a:rPr>
              <a:t>M</a:t>
            </a:r>
            <a:r>
              <a:rPr lang="en-US" sz="1400" dirty="0">
                <a:latin typeface="Century Gothic" panose="020B0502020202020204" pitchFamily="34" charset="0"/>
              </a:rPr>
              <a:t>ove mindfully</a:t>
            </a:r>
          </a:p>
          <a:p>
            <a:pPr marL="491685" lvl="1" indent="-189110">
              <a:buFont typeface="Arial" panose="020B0604020202020204" pitchFamily="34" charset="0"/>
              <a:buChar char="•"/>
            </a:pPr>
            <a:r>
              <a:rPr lang="en-US" sz="1400" dirty="0">
                <a:latin typeface="Century Gothic" panose="020B0502020202020204" pitchFamily="34" charset="0"/>
              </a:rPr>
              <a:t>Take a moment to </a:t>
            </a:r>
            <a:r>
              <a:rPr lang="en-US" sz="1400" b="1" dirty="0">
                <a:solidFill>
                  <a:schemeClr val="tx2"/>
                </a:solidFill>
                <a:latin typeface="Century Gothic" panose="020B0502020202020204" pitchFamily="34" charset="0"/>
              </a:rPr>
              <a:t>stretch your body </a:t>
            </a:r>
            <a:r>
              <a:rPr lang="en-US" sz="1400" dirty="0">
                <a:latin typeface="Century Gothic" panose="020B0502020202020204" pitchFamily="34" charset="0"/>
              </a:rPr>
              <a:t>or stand up from your desk.</a:t>
            </a:r>
          </a:p>
          <a:p>
            <a:pPr marL="491685" lvl="1" indent="-189110">
              <a:buClr>
                <a:schemeClr val="bg1"/>
              </a:buClr>
              <a:buFont typeface="Arial" panose="020B0604020202020204" pitchFamily="34" charset="0"/>
              <a:buChar char="•"/>
            </a:pPr>
            <a:r>
              <a:rPr lang="en-US" sz="1400" b="1" dirty="0">
                <a:solidFill>
                  <a:schemeClr val="tx2"/>
                </a:solidFill>
                <a:latin typeface="Century Gothic" panose="020B0502020202020204" pitchFamily="34" charset="0"/>
              </a:rPr>
              <a:t>Move mindfully into your next task</a:t>
            </a:r>
            <a:r>
              <a:rPr lang="en-US" sz="1400" dirty="0">
                <a:latin typeface="Century Gothic" panose="020B0502020202020204" pitchFamily="34" charset="0"/>
              </a:rPr>
              <a:t>, being truly present.</a:t>
            </a:r>
          </a:p>
        </p:txBody>
      </p:sp>
      <p:pic>
        <p:nvPicPr>
          <p:cNvPr id="6" name="Picture 5"/>
          <p:cNvPicPr>
            <a:picLocks noChangeAspect="1"/>
          </p:cNvPicPr>
          <p:nvPr/>
        </p:nvPicPr>
        <p:blipFill>
          <a:blip r:embed="rId4"/>
          <a:stretch>
            <a:fillRect/>
          </a:stretch>
        </p:blipFill>
        <p:spPr>
          <a:xfrm>
            <a:off x="6781799" y="4038600"/>
            <a:ext cx="1767549" cy="962484"/>
          </a:xfrm>
          <a:prstGeom prst="rect">
            <a:avLst/>
          </a:prstGeom>
        </p:spPr>
      </p:pic>
      <p:pic>
        <p:nvPicPr>
          <p:cNvPr id="5" name="Picture 4"/>
          <p:cNvPicPr>
            <a:picLocks noChangeAspect="1"/>
          </p:cNvPicPr>
          <p:nvPr/>
        </p:nvPicPr>
        <p:blipFill>
          <a:blip r:embed="rId5"/>
          <a:stretch>
            <a:fillRect/>
          </a:stretch>
        </p:blipFill>
        <p:spPr>
          <a:xfrm>
            <a:off x="6781799" y="5235434"/>
            <a:ext cx="1767549" cy="819491"/>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sz="1000" b="1" smtClean="0">
                <a:solidFill>
                  <a:schemeClr val="tx1"/>
                </a:solidFill>
              </a:rPr>
              <a:pPr/>
              <a:t>27</a:t>
            </a:fld>
            <a:endParaRPr lang="en-US" sz="1000" b="1" dirty="0">
              <a:solidFill>
                <a:schemeClr val="tx1"/>
              </a:solidFill>
            </a:endParaRPr>
          </a:p>
        </p:txBody>
      </p:sp>
    </p:spTree>
    <p:extLst>
      <p:ext uri="{BB962C8B-B14F-4D97-AF65-F5344CB8AC3E}">
        <p14:creationId xmlns:p14="http://schemas.microsoft.com/office/powerpoint/2010/main" val="37095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Mindful Eating</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1028" name="Picture 4" descr="C:\Users\Karin\AppData\Local\Microsoft\Windows\INetCache\IE\BNMT954P\Raisi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514600"/>
            <a:ext cx="4374378" cy="3701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86600" y="5969480"/>
            <a:ext cx="1397479" cy="246221"/>
          </a:xfrm>
          <a:prstGeom prst="rect">
            <a:avLst/>
          </a:prstGeom>
          <a:noFill/>
        </p:spPr>
        <p:txBody>
          <a:bodyPr wrap="square" rtlCol="0">
            <a:spAutoFit/>
          </a:bodyPr>
          <a:lstStyle/>
          <a:p>
            <a:pPr algn="r"/>
            <a:r>
              <a:rPr lang="en-US" sz="1000" dirty="0"/>
              <a:t>(Pratt, 2019)</a:t>
            </a:r>
          </a:p>
        </p:txBody>
      </p:sp>
    </p:spTree>
    <p:extLst>
      <p:ext uri="{BB962C8B-B14F-4D97-AF65-F5344CB8AC3E}">
        <p14:creationId xmlns:p14="http://schemas.microsoft.com/office/powerpoint/2010/main" val="109481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Loving Kindness Meditation: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“Just Like Me” </a:t>
            </a:r>
            <a:r>
              <a:rPr lang="en-US" sz="1000" dirty="0"/>
              <a:t>(</a:t>
            </a:r>
            <a:r>
              <a:rPr lang="en-US" sz="1000" dirty="0" err="1"/>
              <a:t>Salzberg</a:t>
            </a:r>
            <a:r>
              <a:rPr lang="en-US" sz="1000" dirty="0"/>
              <a:t>, 2014)</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2050" name="Picture 2" descr="C:\Users\Karin\AppData\Local\Microsoft\Windows\INetCache\IE\8F7F7P52\meditating-buddhist-woman[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0287" y="2472336"/>
            <a:ext cx="2445589" cy="326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04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Close your eyes and picture yesterday at your workplace…</a:t>
            </a:r>
          </a:p>
        </p:txBody>
      </p:sp>
      <p:pic>
        <p:nvPicPr>
          <p:cNvPr id="1026" name="Picture 2" descr="C:\Users\Karin\AppData\Local\Microsoft\Windows\INetCache\IE\8F7F7P52\1200px-Time_Management_Cartoon.svg[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00303" y="2674938"/>
            <a:ext cx="375133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4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14400"/>
          </a:xfrm>
        </p:spPr>
        <p:txBody>
          <a:bodyPr/>
          <a:lstStyle/>
          <a:p>
            <a:r>
              <a:rPr lang="en-US" dirty="0">
                <a:latin typeface="Arial" panose="020B0604020202020204" pitchFamily="34" charset="0"/>
                <a:cs typeface="Arial" panose="020B0604020202020204" pitchFamily="34" charset="0"/>
              </a:rPr>
              <a:t>Summary</a:t>
            </a:r>
          </a:p>
        </p:txBody>
      </p:sp>
      <p:sp>
        <p:nvSpPr>
          <p:cNvPr id="3" name="Subtitle 2"/>
          <p:cNvSpPr>
            <a:spLocks noGrp="1"/>
          </p:cNvSpPr>
          <p:nvPr>
            <p:ph type="subTitle" idx="1"/>
          </p:nvPr>
        </p:nvSpPr>
        <p:spPr>
          <a:xfrm>
            <a:off x="1447800" y="1295400"/>
            <a:ext cx="6400800" cy="3352800"/>
          </a:xfrm>
        </p:spPr>
        <p:txBody>
          <a:bodyPr>
            <a:noAutofit/>
          </a:bodyPr>
          <a:lstStyle/>
          <a:p>
            <a:pPr algn="l">
              <a:lnSpc>
                <a:spcPct val="150000"/>
              </a:lnSpc>
              <a:buClr>
                <a:schemeClr val="tx2"/>
              </a:buClr>
            </a:pPr>
            <a:r>
              <a:rPr lang="en-US" dirty="0">
                <a:solidFill>
                  <a:schemeClr val="bg1"/>
                </a:solidFill>
                <a:latin typeface="Arial" panose="020B0604020202020204" pitchFamily="34" charset="0"/>
                <a:cs typeface="Arial" panose="020B0604020202020204" pitchFamily="34" charset="0"/>
              </a:rPr>
              <a:t>Interventions to address the unmitigated effects of workplace stress are necessary. Cascading effects of unaddressed stress include burnout and compassion fatigue. Turnover , illness, injury, and quality/safety issues are also associated outcomes. Mindfulness is an inexpensive, easy to learn, readily available intervention with strong evidence of success in many settings.</a:t>
            </a:r>
          </a:p>
        </p:txBody>
      </p:sp>
    </p:spTree>
    <p:extLst>
      <p:ext uri="{BB962C8B-B14F-4D97-AF65-F5344CB8AC3E}">
        <p14:creationId xmlns:p14="http://schemas.microsoft.com/office/powerpoint/2010/main" val="59255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latin typeface="Arial" panose="020B0604020202020204" pitchFamily="34" charset="0"/>
                <a:cs typeface="Arial" panose="020B0604020202020204" pitchFamily="34" charset="0"/>
              </a:rPr>
              <a:t>Mindful Discussion….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1026" name="Picture 2" descr="C:\Users\Karin\AppData\Local\Microsoft\Windows\INetCache\IE\1FNVVFS1\Sacred_lotus_Nelumbo_nucifer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514600"/>
            <a:ext cx="4432054" cy="361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44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4942"/>
            <a:ext cx="6447501" cy="744953"/>
          </a:xfrm>
        </p:spPr>
        <p:txBody>
          <a:bodyPr>
            <a:normAutofit/>
          </a:bodyPr>
          <a:lstStyle/>
          <a:p>
            <a:pPr algn="ctr"/>
            <a:r>
              <a:rPr lang="en-US" sz="1200" b="1" dirty="0">
                <a:solidFill>
                  <a:schemeClr val="tx1"/>
                </a:solidFill>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308213" y="439947"/>
            <a:ext cx="6557033" cy="6418053"/>
          </a:xfrm>
        </p:spPr>
        <p:txBody>
          <a:bodyPr>
            <a:normAutofit fontScale="92500"/>
          </a:bodyPr>
          <a:lstStyle/>
          <a:p>
            <a:pPr indent="0">
              <a:lnSpc>
                <a:spcPct val="120000"/>
              </a:lnSpc>
              <a:buNone/>
            </a:pPr>
            <a:endParaRPr lang="en-US" sz="1000" dirty="0"/>
          </a:p>
          <a:p>
            <a:pPr indent="0">
              <a:lnSpc>
                <a:spcPct val="120000"/>
              </a:lnSpc>
              <a:buNone/>
            </a:pPr>
            <a:r>
              <a:rPr lang="en-US" sz="1000" dirty="0"/>
              <a:t>Adler, C. Harris, D., &amp; Warren, J. (2017). </a:t>
            </a:r>
            <a:r>
              <a:rPr lang="en-US" sz="1000" i="1" dirty="0"/>
              <a:t>Meditation for fidgety skeptics. </a:t>
            </a:r>
            <a:r>
              <a:rPr lang="en-US" sz="1000" dirty="0"/>
              <a:t>New York:</a:t>
            </a:r>
            <a:r>
              <a:rPr lang="en-US" sz="1000" i="1" dirty="0"/>
              <a:t> </a:t>
            </a:r>
            <a:r>
              <a:rPr lang="en-US" sz="1000" dirty="0"/>
              <a:t>Spiegel &amp; </a:t>
            </a:r>
            <a:r>
              <a:rPr lang="en-US" sz="1000" dirty="0" err="1"/>
              <a:t>Grau</a:t>
            </a:r>
            <a:endParaRPr lang="en-US" sz="1000" i="1" dirty="0"/>
          </a:p>
          <a:p>
            <a:pPr indent="0">
              <a:lnSpc>
                <a:spcPct val="120000"/>
              </a:lnSpc>
              <a:buNone/>
            </a:pPr>
            <a:r>
              <a:rPr lang="en-US" sz="1000" dirty="0"/>
              <a:t>American Psychological Association. (2011). Stress in the workplace survey summary. Retrieved  05/21/2018 from https://www.apa.org/news/press/releases/phwa-survey-summary.pdf </a:t>
            </a:r>
          </a:p>
          <a:p>
            <a:pPr indent="0">
              <a:lnSpc>
                <a:spcPct val="120000"/>
              </a:lnSpc>
              <a:buNone/>
            </a:pPr>
            <a:r>
              <a:rPr lang="en-US" sz="1000" dirty="0"/>
              <a:t>Beach, M. et al. (2013). A multicenter study of physician mindfulness and healthcare quality. Retrieved 05/28/2018 from https://www.ncbi.nlm.nih.gov/pubmed/24019273</a:t>
            </a:r>
          </a:p>
          <a:p>
            <a:pPr indent="0">
              <a:lnSpc>
                <a:spcPct val="120000"/>
              </a:lnSpc>
              <a:buNone/>
            </a:pPr>
            <a:r>
              <a:rPr lang="en-US" sz="1000" dirty="0" err="1"/>
              <a:t>Bradt</a:t>
            </a:r>
            <a:r>
              <a:rPr lang="en-US" sz="1000" dirty="0"/>
              <a:t>, S. (2010). Wandering mind not a happy mind. Retrieved 05/28/2018 from https://news.harvard.edu/gazette/story/2010/11/wandering-mind-not-a-happy-mind/</a:t>
            </a:r>
          </a:p>
          <a:p>
            <a:pPr indent="0">
              <a:lnSpc>
                <a:spcPct val="120000"/>
              </a:lnSpc>
              <a:buNone/>
            </a:pPr>
            <a:r>
              <a:rPr lang="en-US" sz="1000" dirty="0" err="1"/>
              <a:t>Chaskalson</a:t>
            </a:r>
            <a:r>
              <a:rPr lang="en-US" sz="1000" dirty="0"/>
              <a:t>, M. (2011). </a:t>
            </a:r>
            <a:r>
              <a:rPr lang="en-US" sz="1000" i="1" dirty="0"/>
              <a:t>The mindful workplace</a:t>
            </a:r>
            <a:r>
              <a:rPr lang="en-US" sz="1000" dirty="0"/>
              <a:t>. </a:t>
            </a:r>
            <a:r>
              <a:rPr lang="en-US" sz="1000" i="1" dirty="0"/>
              <a:t>Developing resilient individuals and resonant organizations with MBSR.</a:t>
            </a:r>
            <a:r>
              <a:rPr lang="en-US" sz="1000" dirty="0"/>
              <a:t> West Sussex, UK: Wiley</a:t>
            </a:r>
          </a:p>
          <a:p>
            <a:pPr indent="0">
              <a:lnSpc>
                <a:spcPct val="120000"/>
              </a:lnSpc>
              <a:buNone/>
            </a:pPr>
            <a:r>
              <a:rPr lang="en-US" sz="1000" dirty="0"/>
              <a:t>Dane, E., Brummel, B. (2014). Examining workplace mindfulness and its relations to job performance and turnover intention. Retrieved 05/28/2018 from http://journals.sagepub.com/doi/10.1177/0018726713487753</a:t>
            </a:r>
          </a:p>
          <a:p>
            <a:pPr indent="0">
              <a:lnSpc>
                <a:spcPct val="120000"/>
              </a:lnSpc>
              <a:buNone/>
            </a:pPr>
            <a:r>
              <a:rPr lang="en-US" sz="1000" dirty="0" err="1"/>
              <a:t>Goyal,M</a:t>
            </a:r>
            <a:r>
              <a:rPr lang="en-US" sz="1000" dirty="0"/>
              <a:t>. et al. (2014). Meditation programs for psychological stress and well-being. Comparative Effectiveness Review No. 124. (Prepared by Johns Hopkins University Evidence-based Practice Center under Contract No. 290-2007-10061–I.) AHRQ Publication No. 13(14)-EHC116-EF. Rockville, MD: www.effectivehealthcare.ahrq.gov/reports/final.cfm.</a:t>
            </a:r>
          </a:p>
          <a:p>
            <a:pPr indent="0">
              <a:lnSpc>
                <a:spcPct val="120000"/>
              </a:lnSpc>
              <a:buNone/>
            </a:pPr>
            <a:r>
              <a:rPr lang="en-US" sz="1000" dirty="0" err="1"/>
              <a:t>Goleman,D</a:t>
            </a:r>
            <a:r>
              <a:rPr lang="en-US" sz="1000" dirty="0"/>
              <a:t>. &amp; Davidson, R. (2017). Altered traits: Science reveals how mediation changes your mind, brain, and body. New York: Avery.</a:t>
            </a:r>
          </a:p>
          <a:p>
            <a:pPr indent="0">
              <a:lnSpc>
                <a:spcPct val="120000"/>
              </a:lnSpc>
              <a:buNone/>
            </a:pPr>
            <a:r>
              <a:rPr lang="en-US" sz="1000" dirty="0" err="1"/>
              <a:t>Grepmair</a:t>
            </a:r>
            <a:r>
              <a:rPr lang="en-US" sz="1000" dirty="0"/>
              <a:t>, L., </a:t>
            </a:r>
            <a:r>
              <a:rPr lang="en-US" sz="1000" dirty="0" err="1"/>
              <a:t>Mitterlehner</a:t>
            </a:r>
            <a:r>
              <a:rPr lang="en-US" sz="1000" dirty="0"/>
              <a:t>, F., Loew, T, Bachler, E. </a:t>
            </a:r>
            <a:r>
              <a:rPr lang="en-US" sz="1000" dirty="0" err="1"/>
              <a:t>Rother</a:t>
            </a:r>
            <a:r>
              <a:rPr lang="en-US" sz="1000" dirty="0"/>
              <a:t>, W. &amp; Nickel, M. (2007). Promoting mindfulness in psychotherapists in training influences the treatment results of their patients: a randomized, double-blind, controlled study. Retrieved 05/28/2018 from https://www.ncbi.nlm.nih.gov/pubmed/17917468</a:t>
            </a:r>
          </a:p>
          <a:p>
            <a:pPr indent="0">
              <a:lnSpc>
                <a:spcPct val="120000"/>
              </a:lnSpc>
              <a:buNone/>
            </a:pPr>
            <a:r>
              <a:rPr lang="en-US" sz="1000" dirty="0"/>
              <a:t>Harris, R. (2007). </a:t>
            </a:r>
            <a:r>
              <a:rPr lang="en-US" sz="1000" i="1" dirty="0"/>
              <a:t>The happiness trap: How to stop struggling and start living</a:t>
            </a:r>
            <a:r>
              <a:rPr lang="en-US" sz="1000" dirty="0"/>
              <a:t>. MA: </a:t>
            </a:r>
            <a:r>
              <a:rPr lang="en-US" sz="1000" dirty="0" err="1"/>
              <a:t>Shambala</a:t>
            </a:r>
            <a:r>
              <a:rPr lang="en-US" sz="1000" dirty="0"/>
              <a:t> Publications.</a:t>
            </a:r>
          </a:p>
          <a:p>
            <a:pPr indent="0">
              <a:lnSpc>
                <a:spcPct val="120000"/>
              </a:lnSpc>
              <a:buNone/>
            </a:pPr>
            <a:r>
              <a:rPr lang="en-US" sz="1000" dirty="0" err="1"/>
              <a:t>Haupt</a:t>
            </a:r>
            <a:r>
              <a:rPr lang="en-US" sz="1000" dirty="0"/>
              <a:t>, A. (2016). Mindfulness in schools: When meditation replaces detention. Retrieved 05/21/2018 from http://health.usnews.com/wellness/mind/articles/2016-12-08/mindfulness-in-schools-when-meditation-replaces-detention </a:t>
            </a:r>
          </a:p>
          <a:p>
            <a:pPr indent="0">
              <a:lnSpc>
                <a:spcPct val="120000"/>
              </a:lnSpc>
              <a:buNone/>
            </a:pPr>
            <a:r>
              <a:rPr lang="en-US" sz="1000" dirty="0"/>
              <a:t>Kabat-Zinn, J. (1990). </a:t>
            </a:r>
            <a:r>
              <a:rPr lang="en-US" sz="1000" i="1" dirty="0"/>
              <a:t>Full catastrophe living: Using the wisdom of your body and mind to face stress, pain and illness. </a:t>
            </a:r>
            <a:r>
              <a:rPr lang="en-US" sz="1000" dirty="0"/>
              <a:t>New York, NY: Dell</a:t>
            </a:r>
          </a:p>
          <a:p>
            <a:pPr indent="0">
              <a:lnSpc>
                <a:spcPct val="120000"/>
              </a:lnSpc>
              <a:buNone/>
            </a:pPr>
            <a:r>
              <a:rPr lang="en-US" sz="1000" dirty="0"/>
              <a:t>Kabat-Zinn, J. (2010). Retrieved 01/27/2018 from </a:t>
            </a:r>
            <a:r>
              <a:rPr lang="en-US" sz="1000" dirty="0">
                <a:hlinkClick r:id="rId3"/>
              </a:rPr>
              <a:t>https://youtu.be/xoLQ3qkh0w0</a:t>
            </a:r>
            <a:endParaRPr lang="en-US" sz="1000" dirty="0"/>
          </a:p>
          <a:p>
            <a:pPr indent="0">
              <a:lnSpc>
                <a:spcPct val="120000"/>
              </a:lnSpc>
              <a:buNone/>
            </a:pPr>
            <a:r>
              <a:rPr lang="en-US" sz="1000" dirty="0" err="1"/>
              <a:t>Kravits</a:t>
            </a:r>
            <a:r>
              <a:rPr lang="en-US" sz="1000" dirty="0"/>
              <a:t>, K., McAllister-Black, R., Grant, M., &amp; Kirk, C. (2010). Self-care strategies for nurses: A psycho-educational intervention for stress reduction and the prevention of burnout. </a:t>
            </a:r>
            <a:r>
              <a:rPr lang="en-US" sz="1000" i="1" dirty="0"/>
              <a:t>Applied Nursing Research, </a:t>
            </a:r>
            <a:r>
              <a:rPr lang="en-US" sz="1000" dirty="0"/>
              <a:t>23</a:t>
            </a:r>
            <a:r>
              <a:rPr lang="en-US" sz="1000" i="1" dirty="0"/>
              <a:t>, 130-138, </a:t>
            </a:r>
            <a:r>
              <a:rPr lang="en-US" sz="1000" dirty="0"/>
              <a:t>DOI:10.1016/j.apnr.2008.08.002</a:t>
            </a:r>
          </a:p>
          <a:p>
            <a:pPr indent="0">
              <a:lnSpc>
                <a:spcPct val="120000"/>
              </a:lnSpc>
              <a:buNone/>
            </a:pPr>
            <a:r>
              <a:rPr lang="en-US" sz="1000" dirty="0"/>
              <a:t>Lindsay, K., Young, S, Warren Brown K., Smyth, J., &amp; Creswell J. (2019). Mindfulness training reduces loneliness and increases social contact in a randomized controlled trial. Retrieved 02/15/2019 from https://wwwpnas.org/content/early/2019/02/05/1813588116</a:t>
            </a:r>
          </a:p>
          <a:p>
            <a:pPr indent="0">
              <a:lnSpc>
                <a:spcPct val="120000"/>
              </a:lnSpc>
              <a:buNone/>
            </a:pPr>
            <a:r>
              <a:rPr lang="en-US" sz="1000" dirty="0"/>
              <a:t>Marsh, J. (2013). How to train the compassionate brain. Retrieved 05/28/2018 https://greatergood.berkeley.edu/article/item/how_to_train_the_compassionate_brain</a:t>
            </a:r>
          </a:p>
          <a:p>
            <a:pPr indent="0">
              <a:lnSpc>
                <a:spcPct val="120000"/>
              </a:lnSpc>
              <a:buNone/>
            </a:pPr>
            <a:r>
              <a:rPr lang="en-US" sz="1000" dirty="0"/>
              <a:t> </a:t>
            </a:r>
          </a:p>
          <a:p>
            <a:pPr indent="0">
              <a:lnSpc>
                <a:spcPct val="120000"/>
              </a:lnSpc>
            </a:pPr>
            <a:endParaRPr lang="en-US" sz="3100" dirty="0"/>
          </a:p>
          <a:p>
            <a:pPr marL="0" indent="0">
              <a:lnSpc>
                <a:spcPct val="120000"/>
              </a:lnSpc>
              <a:spcBef>
                <a:spcPts val="0"/>
              </a:spcBef>
              <a:buNone/>
            </a:pPr>
            <a:endParaRPr lang="en-US" sz="4000" dirty="0"/>
          </a:p>
          <a:p>
            <a:pPr marL="0" indent="0">
              <a:lnSpc>
                <a:spcPct val="120000"/>
              </a:lnSpc>
              <a:spcBef>
                <a:spcPts val="0"/>
              </a:spcBef>
              <a:buNone/>
            </a:pPr>
            <a:endParaRPr lang="en-US" sz="4000" dirty="0"/>
          </a:p>
          <a:p>
            <a:pPr indent="0">
              <a:lnSpc>
                <a:spcPct val="120000"/>
              </a:lnSpc>
              <a:spcBef>
                <a:spcPts val="0"/>
              </a:spcBef>
            </a:pPr>
            <a:endParaRPr lang="en-US" sz="4000" dirty="0"/>
          </a:p>
          <a:p>
            <a:pPr indent="-457200">
              <a:lnSpc>
                <a:spcPct val="120000"/>
              </a:lnSpc>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1000" b="1" smtClean="0">
                <a:solidFill>
                  <a:schemeClr val="tx1"/>
                </a:solidFill>
              </a:rPr>
              <a:pPr/>
              <a:t>32</a:t>
            </a:fld>
            <a:endParaRPr lang="en-US" sz="1000" b="1" dirty="0">
              <a:solidFill>
                <a:schemeClr val="tx1"/>
              </a:solidFill>
            </a:endParaRPr>
          </a:p>
        </p:txBody>
      </p:sp>
    </p:spTree>
    <p:extLst>
      <p:ext uri="{BB962C8B-B14F-4D97-AF65-F5344CB8AC3E}">
        <p14:creationId xmlns:p14="http://schemas.microsoft.com/office/powerpoint/2010/main" val="729551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1"/>
            <a:ext cx="6447501" cy="330679"/>
          </a:xfrm>
        </p:spPr>
        <p:txBody>
          <a:bodyPr>
            <a:normAutofit/>
          </a:bodyPr>
          <a:lstStyle/>
          <a:p>
            <a:pPr algn="ctr"/>
            <a:r>
              <a:rPr lang="en-US" sz="1200" b="1" dirty="0">
                <a:solidFill>
                  <a:schemeClr val="tx1"/>
                </a:solidFill>
              </a:rPr>
              <a:t>References Continued</a:t>
            </a:r>
          </a:p>
        </p:txBody>
      </p:sp>
      <p:sp>
        <p:nvSpPr>
          <p:cNvPr id="3" name="Content Placeholder 2"/>
          <p:cNvSpPr>
            <a:spLocks noGrp="1"/>
          </p:cNvSpPr>
          <p:nvPr>
            <p:ph idx="1"/>
          </p:nvPr>
        </p:nvSpPr>
        <p:spPr>
          <a:xfrm>
            <a:off x="508001" y="854015"/>
            <a:ext cx="6447501" cy="5814204"/>
          </a:xfrm>
        </p:spPr>
        <p:txBody>
          <a:bodyPr>
            <a:normAutofit fontScale="85000" lnSpcReduction="20000"/>
          </a:bodyPr>
          <a:lstStyle/>
          <a:p>
            <a:pPr indent="0">
              <a:lnSpc>
                <a:spcPct val="120000"/>
              </a:lnSpc>
              <a:buNone/>
            </a:pPr>
            <a:r>
              <a:rPr lang="en-US" sz="1200" dirty="0" err="1"/>
              <a:t>May,M</a:t>
            </a:r>
            <a:r>
              <a:rPr lang="en-US" sz="1200" dirty="0"/>
              <a:t>. (2009). </a:t>
            </a:r>
            <a:r>
              <a:rPr lang="en-US" sz="1200" i="1" dirty="0"/>
              <a:t>Eat what you love, love what you eat.</a:t>
            </a:r>
            <a:r>
              <a:rPr lang="en-US" sz="1200" dirty="0"/>
              <a:t> Austin, TX: Greenleaf Book Group Press</a:t>
            </a:r>
          </a:p>
          <a:p>
            <a:pPr indent="0">
              <a:lnSpc>
                <a:spcPct val="120000"/>
              </a:lnSpc>
              <a:buNone/>
            </a:pPr>
            <a:r>
              <a:rPr lang="en-US" sz="1200" dirty="0"/>
              <a:t>Moore, A., Gruber, T., </a:t>
            </a:r>
            <a:r>
              <a:rPr lang="en-US" sz="1200" dirty="0" err="1"/>
              <a:t>Derose</a:t>
            </a:r>
            <a:r>
              <a:rPr lang="en-US" sz="1200" dirty="0"/>
              <a:t>, J. &amp; Malinowski, P. (2012). Regular, brief, mindfulness meditation practice improves electrophysiological markers of attention control. Retrieved 05/28/2018 from https://www.ncbi.nlm.nih.gov/pubmed/22363278/</a:t>
            </a:r>
          </a:p>
          <a:p>
            <a:pPr indent="0">
              <a:lnSpc>
                <a:spcPct val="120000"/>
              </a:lnSpc>
              <a:buNone/>
            </a:pPr>
            <a:r>
              <a:rPr lang="en-US" sz="1200" dirty="0"/>
              <a:t>n.a. (2018) Freeman Health System-21-day mindfulness challenge. Retrieved from https://www.freemanhealth.com/blog/mindful-meditation </a:t>
            </a:r>
          </a:p>
          <a:p>
            <a:pPr indent="0">
              <a:lnSpc>
                <a:spcPct val="120000"/>
              </a:lnSpc>
              <a:buNone/>
            </a:pPr>
            <a:r>
              <a:rPr lang="en-US" sz="1200" dirty="0"/>
              <a:t>n.a. (2016). Mindful health and safety in the workplace research. Retrieved 05/21/2018 from </a:t>
            </a:r>
            <a:r>
              <a:rPr lang="en-US" sz="1200" dirty="0">
                <a:solidFill>
                  <a:srgbClr val="000000"/>
                </a:solidFill>
                <a:latin typeface="PalatinoLinotype"/>
              </a:rPr>
              <a:t>https://www.ehs.uci.edu/gensafe/Mindful_Safety.html</a:t>
            </a:r>
          </a:p>
          <a:p>
            <a:pPr indent="0">
              <a:lnSpc>
                <a:spcPct val="120000"/>
              </a:lnSpc>
              <a:buNone/>
            </a:pPr>
            <a:r>
              <a:rPr lang="en-US" sz="1200" dirty="0">
                <a:solidFill>
                  <a:srgbClr val="000000"/>
                </a:solidFill>
                <a:latin typeface="PalatinoLinotype"/>
              </a:rPr>
              <a:t>n.a. (2019). Mindfulness at work for less than $40. Retrieved 02/16/2019 from  https:// . Entrepreneur.com</a:t>
            </a:r>
          </a:p>
          <a:p>
            <a:pPr indent="0">
              <a:lnSpc>
                <a:spcPct val="120000"/>
              </a:lnSpc>
              <a:buNone/>
            </a:pPr>
            <a:r>
              <a:rPr lang="en-US" sz="1200" dirty="0">
                <a:solidFill>
                  <a:schemeClr val="tx1"/>
                </a:solidFill>
              </a:rPr>
              <a:t>n.a. (n.d.) Retrieved 05/21/2018 from  https://en.oxforddictionaries.com/definition/mindfulness </a:t>
            </a:r>
          </a:p>
          <a:p>
            <a:pPr indent="0">
              <a:lnSpc>
                <a:spcPct val="120000"/>
              </a:lnSpc>
              <a:buNone/>
            </a:pPr>
            <a:r>
              <a:rPr lang="en-US" sz="1200" dirty="0"/>
              <a:t>n.a. (2017). https://www.youtube.com/watch?v=-Ps1zVnvYdw</a:t>
            </a:r>
          </a:p>
          <a:p>
            <a:pPr indent="0">
              <a:lnSpc>
                <a:spcPct val="120000"/>
              </a:lnSpc>
              <a:buNone/>
            </a:pPr>
            <a:r>
              <a:rPr lang="en-US" sz="1200" dirty="0"/>
              <a:t>O’Brien, M. (n.d.). What is mindfulness and what does it mean to you? Retrieved 05/28/2018 from https://mrsmindfulness.com/what-is-mindfulness/</a:t>
            </a:r>
          </a:p>
          <a:p>
            <a:pPr indent="0">
              <a:lnSpc>
                <a:spcPct val="120000"/>
              </a:lnSpc>
              <a:buNone/>
            </a:pPr>
            <a:r>
              <a:rPr lang="en-US" sz="1200" dirty="0"/>
              <a:t>Pratt, K. (n.a.) Mindful eating exercise. Retrieved 03/04/2019 from htts://healthypsych.com/mindful-eating-exercise/</a:t>
            </a:r>
          </a:p>
          <a:p>
            <a:pPr indent="0">
              <a:lnSpc>
                <a:spcPct val="120000"/>
              </a:lnSpc>
              <a:buNone/>
            </a:pPr>
            <a:r>
              <a:rPr lang="en-US" sz="1200" dirty="0" err="1"/>
              <a:t>Purewal</a:t>
            </a:r>
            <a:r>
              <a:rPr lang="en-US" sz="1200" dirty="0"/>
              <a:t>, N. &amp; </a:t>
            </a:r>
            <a:r>
              <a:rPr lang="en-US" sz="1200" dirty="0" err="1"/>
              <a:t>Petriw,K</a:t>
            </a:r>
            <a:r>
              <a:rPr lang="en-US" sz="1200" dirty="0"/>
              <a:t>. (2018). </a:t>
            </a:r>
            <a:r>
              <a:rPr lang="en-US" sz="1200" i="1" dirty="0"/>
              <a:t>Let that </a:t>
            </a:r>
            <a:r>
              <a:rPr lang="en-US" sz="1200" i="1" dirty="0" err="1"/>
              <a:t>sh</a:t>
            </a:r>
            <a:r>
              <a:rPr lang="en-US" sz="1200" i="1" dirty="0"/>
              <a:t>*t go</a:t>
            </a:r>
            <a:r>
              <a:rPr lang="en-US" sz="1200" dirty="0"/>
              <a:t>. Toronto, Ontario: Harper Collins.</a:t>
            </a:r>
          </a:p>
          <a:p>
            <a:pPr indent="0">
              <a:lnSpc>
                <a:spcPct val="120000"/>
              </a:lnSpc>
              <a:buNone/>
            </a:pPr>
            <a:r>
              <a:rPr lang="en-US" sz="1200" dirty="0" err="1"/>
              <a:t>Sabo,B</a:t>
            </a:r>
            <a:r>
              <a:rPr lang="en-US" sz="1200" dirty="0"/>
              <a:t>. (2011). Reflecting on the concept of compassion fatigue. </a:t>
            </a:r>
            <a:r>
              <a:rPr lang="en-US" sz="1200" i="1" dirty="0"/>
              <a:t>Online Journal of Issues in Nursing, 16</a:t>
            </a:r>
            <a:r>
              <a:rPr lang="en-US" sz="1200" dirty="0"/>
              <a:t>(1),1 DOI: 10.3912/OJIN.Vol16No01Man01</a:t>
            </a:r>
          </a:p>
          <a:p>
            <a:pPr indent="0">
              <a:lnSpc>
                <a:spcPct val="120000"/>
              </a:lnSpc>
              <a:buNone/>
            </a:pPr>
            <a:r>
              <a:rPr lang="en-US" sz="1200" dirty="0" err="1"/>
              <a:t>Salzberg</a:t>
            </a:r>
            <a:r>
              <a:rPr lang="en-US" sz="1200" dirty="0"/>
              <a:t>, S. (2014). </a:t>
            </a:r>
            <a:r>
              <a:rPr lang="en-US" sz="1200" i="1" dirty="0"/>
              <a:t>Real happiness at work</a:t>
            </a:r>
            <a:r>
              <a:rPr lang="en-US" sz="1200" dirty="0"/>
              <a:t>. </a:t>
            </a:r>
            <a:r>
              <a:rPr lang="en-US" sz="1200" dirty="0" err="1"/>
              <a:t>NewYork</a:t>
            </a:r>
            <a:r>
              <a:rPr lang="en-US" sz="1200" dirty="0"/>
              <a:t>: Workman.</a:t>
            </a:r>
          </a:p>
          <a:p>
            <a:pPr indent="0">
              <a:lnSpc>
                <a:spcPct val="120000"/>
              </a:lnSpc>
              <a:buNone/>
            </a:pPr>
            <a:r>
              <a:rPr lang="en-US" sz="1200" dirty="0"/>
              <a:t>Schafer, W. (1987). </a:t>
            </a:r>
            <a:r>
              <a:rPr lang="en-US" sz="1200" i="1" dirty="0"/>
              <a:t>Stress management for wellness</a:t>
            </a:r>
            <a:r>
              <a:rPr lang="en-US" sz="1200" dirty="0"/>
              <a:t>. New York: Holt, Rinehart, &amp; Winston.</a:t>
            </a:r>
          </a:p>
          <a:p>
            <a:pPr indent="0">
              <a:lnSpc>
                <a:spcPct val="120000"/>
              </a:lnSpc>
              <a:buNone/>
            </a:pPr>
            <a:r>
              <a:rPr lang="en-US" sz="1200" dirty="0"/>
              <a:t>Siegel, D. (2007). </a:t>
            </a:r>
            <a:r>
              <a:rPr lang="en-US" sz="1200" i="1" dirty="0"/>
              <a:t>The mindful brain: Reflection and attunement in the cultivation of wellbeing. </a:t>
            </a:r>
            <a:r>
              <a:rPr lang="en-US" sz="1200" dirty="0"/>
              <a:t>New York: W. W. Norton</a:t>
            </a:r>
          </a:p>
          <a:p>
            <a:pPr indent="0">
              <a:lnSpc>
                <a:spcPct val="120000"/>
              </a:lnSpc>
              <a:buNone/>
            </a:pPr>
            <a:r>
              <a:rPr lang="en-US" sz="1200" dirty="0"/>
              <a:t>Stahl, B. &amp; Goldstein, E. (2010). </a:t>
            </a:r>
            <a:r>
              <a:rPr lang="en-US" sz="1200" i="1" dirty="0"/>
              <a:t>A mindfulness-based stress reduction workbook. </a:t>
            </a:r>
            <a:r>
              <a:rPr lang="en-US" sz="1200" dirty="0"/>
              <a:t>Oakland, CA: New Harbinger Publications.</a:t>
            </a:r>
          </a:p>
          <a:p>
            <a:pPr indent="0">
              <a:lnSpc>
                <a:spcPct val="120000"/>
              </a:lnSpc>
              <a:buNone/>
            </a:pPr>
            <a:r>
              <a:rPr lang="en-US" sz="1200" dirty="0"/>
              <a:t>Sternberg, L. &amp; </a:t>
            </a:r>
            <a:r>
              <a:rPr lang="en-US" sz="1200" dirty="0" err="1"/>
              <a:t>Reising</a:t>
            </a:r>
            <a:r>
              <a:rPr lang="en-US" sz="1200" dirty="0"/>
              <a:t>, H. (2015). Bringing mindfulness to corporate and community wellness: NWI webinar. Retrieved 05/21/2018</a:t>
            </a:r>
          </a:p>
          <a:p>
            <a:pPr indent="0">
              <a:lnSpc>
                <a:spcPct val="120000"/>
              </a:lnSpc>
              <a:buNone/>
            </a:pPr>
            <a:r>
              <a:rPr lang="en-US" sz="1200" dirty="0" err="1"/>
              <a:t>Stokowski,L</a:t>
            </a:r>
            <a:r>
              <a:rPr lang="en-US" sz="1200" dirty="0"/>
              <a:t>. (2014). When nurses need nursing: The toll of emotional labor. Retrieved May 05/21/2014 from http://www.medscape.com/viewarticle/824689</a:t>
            </a:r>
          </a:p>
          <a:p>
            <a:pPr marL="0" indent="0">
              <a:buNone/>
            </a:pPr>
            <a:r>
              <a:rPr lang="en-US" sz="1200" dirty="0"/>
              <a:t>          </a:t>
            </a:r>
            <a:r>
              <a:rPr lang="en-US" sz="1200" dirty="0" err="1"/>
              <a:t>Wongtongkam</a:t>
            </a:r>
            <a:r>
              <a:rPr lang="en-US" sz="1200" dirty="0"/>
              <a:t>, N. , </a:t>
            </a:r>
            <a:r>
              <a:rPr lang="en-US" sz="1200" dirty="0" err="1"/>
              <a:t>Krivokapic-Skoko</a:t>
            </a:r>
            <a:r>
              <a:rPr lang="en-US" sz="1200" dirty="0"/>
              <a:t>,  B. ,Duncan, R. &amp; </a:t>
            </a:r>
            <a:r>
              <a:rPr lang="en-US" sz="1200" dirty="0" err="1"/>
              <a:t>Bellio</a:t>
            </a:r>
            <a:r>
              <a:rPr lang="en-US" sz="1200" dirty="0"/>
              <a:t>, M. (2017).The influence of a mindfulness-based, 134-143, DOI: 10.1080/14623730.2017.1316760</a:t>
            </a:r>
          </a:p>
          <a:p>
            <a:pPr marL="0" indent="0">
              <a:buNone/>
            </a:pPr>
            <a:r>
              <a:rPr lang="en-US" sz="1200" dirty="0"/>
              <a:t>           Yoder, E. (2010). Compassion fatigue in nurses. </a:t>
            </a:r>
            <a:r>
              <a:rPr lang="en-US" sz="1200" i="1" dirty="0"/>
              <a:t>Applied Nursing Research 23</a:t>
            </a:r>
            <a:r>
              <a:rPr lang="en-US" sz="1200" i="1"/>
              <a:t>, </a:t>
            </a:r>
            <a:r>
              <a:rPr lang="en-US" sz="1200"/>
              <a:t>191-197. DOI </a:t>
            </a:r>
            <a:r>
              <a:rPr lang="en-US" sz="1200" dirty="0"/>
              <a:t>10.1016/j.apnr.2008.09.003 </a:t>
            </a:r>
          </a:p>
          <a:p>
            <a:endParaRPr lang="en-US" sz="1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93219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7772400" cy="1524000"/>
          </a:xfrm>
        </p:spPr>
        <p:txBody>
          <a:bodyPr/>
          <a:lstStyle/>
          <a:p>
            <a:r>
              <a:rPr lang="en-US" dirty="0">
                <a:latin typeface="Arial" panose="020B0604020202020204" pitchFamily="34" charset="0"/>
                <a:cs typeface="Arial" panose="020B0604020202020204" pitchFamily="34" charset="0"/>
              </a:rPr>
              <a:t>What are sources of workplace stress?</a:t>
            </a:r>
          </a:p>
        </p:txBody>
      </p:sp>
    </p:spTree>
    <p:extLst>
      <p:ext uri="{BB962C8B-B14F-4D97-AF65-F5344CB8AC3E}">
        <p14:creationId xmlns:p14="http://schemas.microsoft.com/office/powerpoint/2010/main" val="254922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How did you identify its presence?</a:t>
            </a:r>
          </a:p>
        </p:txBody>
      </p:sp>
      <p:pic>
        <p:nvPicPr>
          <p:cNvPr id="2050" name="Picture 2" descr="C:\Users\Karin\AppData\Local\Microsoft\Windows\INetCache\IE\8F7F7P52\stres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4584" y="2674938"/>
            <a:ext cx="5882769"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8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69% say work is a stressor </a:t>
            </a:r>
            <a:r>
              <a:rPr lang="en-US" sz="900" dirty="0">
                <a:latin typeface="Arial" panose="020B0604020202020204" pitchFamily="34" charset="0"/>
                <a:cs typeface="Arial" panose="020B0604020202020204" pitchFamily="34" charset="0"/>
              </a:rPr>
              <a:t>(APA, 2011)</a:t>
            </a:r>
          </a:p>
          <a:p>
            <a:pPr>
              <a:buClr>
                <a:schemeClr val="tx2"/>
              </a:buClr>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Turnover and staffing issues </a:t>
            </a:r>
            <a:r>
              <a:rPr lang="en-US" sz="900" dirty="0">
                <a:latin typeface="Arial" panose="020B0604020202020204" pitchFamily="34" charset="0"/>
                <a:cs typeface="Arial" panose="020B0604020202020204" pitchFamily="34" charset="0"/>
              </a:rPr>
              <a:t>(Hayes, 2012)</a:t>
            </a:r>
          </a:p>
          <a:p>
            <a:pPr>
              <a:buClr>
                <a:schemeClr val="tx2"/>
              </a:buClr>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Quality and safety issues </a:t>
            </a:r>
            <a:r>
              <a:rPr lang="en-US" sz="900" dirty="0">
                <a:latin typeface="Arial" panose="020B0604020202020204" pitchFamily="34" charset="0"/>
                <a:cs typeface="Arial" panose="020B0604020202020204" pitchFamily="34" charset="0"/>
              </a:rPr>
              <a:t>(Aiken et al., 2012)</a:t>
            </a:r>
          </a:p>
          <a:p>
            <a:pPr>
              <a:buClr>
                <a:schemeClr val="tx2"/>
              </a:buClr>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Higher rates of illness/workplace injury </a:t>
            </a:r>
            <a:r>
              <a:rPr lang="en-US" sz="900" dirty="0">
                <a:latin typeface="Arial" panose="020B0604020202020204" pitchFamily="34" charset="0"/>
                <a:cs typeface="Arial" panose="020B0604020202020204" pitchFamily="34" charset="0"/>
              </a:rPr>
              <a:t>(Ayes et al., 2003)</a:t>
            </a:r>
          </a:p>
          <a:p>
            <a:pPr>
              <a:buClr>
                <a:schemeClr val="tx2"/>
              </a:buClr>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Compassion fatigue and burnout </a:t>
            </a:r>
            <a:r>
              <a:rPr lang="en-US" sz="900" dirty="0">
                <a:latin typeface="Arial" panose="020B0604020202020204" pitchFamily="34" charset="0"/>
                <a:cs typeface="Arial" panose="020B0604020202020204" pitchFamily="34" charset="0"/>
              </a:rPr>
              <a:t>(Sabo, 2011)</a:t>
            </a:r>
          </a:p>
          <a:p>
            <a:pPr>
              <a:buClr>
                <a:schemeClr val="tx2"/>
              </a:buClr>
            </a:pPr>
            <a:endParaRPr lang="en-US" sz="900" dirty="0"/>
          </a:p>
          <a:p>
            <a:pPr>
              <a:buClr>
                <a:schemeClr val="tx2"/>
              </a:buClr>
            </a:pPr>
            <a:endParaRPr lang="en-US" sz="900" dirty="0"/>
          </a:p>
          <a:p>
            <a:pPr marL="0" indent="0">
              <a:buClr>
                <a:schemeClr val="tx2"/>
              </a:buClr>
              <a:buNone/>
            </a:pPr>
            <a:r>
              <a:rPr lang="en-US" dirty="0"/>
              <a:t>     </a:t>
            </a:r>
          </a:p>
          <a:p>
            <a:pPr marL="0" indent="0">
              <a:buNone/>
            </a:pPr>
            <a:endParaRPr lang="en-US" sz="900" dirty="0"/>
          </a:p>
        </p:txBody>
      </p:sp>
      <p:sp>
        <p:nvSpPr>
          <p:cNvPr id="3" name="Title 2"/>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Research supports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what you know</a:t>
            </a:r>
          </a:p>
        </p:txBody>
      </p:sp>
    </p:spTree>
    <p:extLst>
      <p:ext uri="{BB962C8B-B14F-4D97-AF65-F5344CB8AC3E}">
        <p14:creationId xmlns:p14="http://schemas.microsoft.com/office/powerpoint/2010/main" val="129378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5334000" cy="1143000"/>
          </a:xfrm>
        </p:spPr>
        <p:txBody>
          <a:bodyPr>
            <a:noAutofit/>
          </a:bodyPr>
          <a:lstStyle/>
          <a:p>
            <a:pPr algn="ctr"/>
            <a:r>
              <a:rPr lang="en-US" sz="4400" dirty="0">
                <a:latin typeface="Arial" panose="020B0604020202020204" pitchFamily="34" charset="0"/>
                <a:cs typeface="Arial" panose="020B0604020202020204" pitchFamily="34" charset="0"/>
              </a:rPr>
              <a:t>How is burnout different?</a:t>
            </a:r>
          </a:p>
        </p:txBody>
      </p:sp>
      <p:sp>
        <p:nvSpPr>
          <p:cNvPr id="3" name="Text Placeholder 2"/>
          <p:cNvSpPr>
            <a:spLocks noGrp="1"/>
          </p:cNvSpPr>
          <p:nvPr>
            <p:ph type="body" sz="half" idx="2"/>
          </p:nvPr>
        </p:nvSpPr>
        <p:spPr>
          <a:xfrm>
            <a:off x="3657600" y="1524000"/>
            <a:ext cx="5181600" cy="3962400"/>
          </a:xfrm>
        </p:spPr>
        <p:txBody>
          <a:bodyPr>
            <a:normAutofit fontScale="92500"/>
          </a:bodyPr>
          <a:lstStyle/>
          <a:p>
            <a:r>
              <a:rPr lang="en-US" sz="2400" dirty="0">
                <a:latin typeface="Arial" panose="020B0604020202020204" pitchFamily="34" charset="0"/>
                <a:cs typeface="Arial" panose="020B0604020202020204" pitchFamily="34" charset="0"/>
              </a:rPr>
              <a:t>“To be burned out means you were once on fire.” Jesse Wilson, RN, MSN</a:t>
            </a:r>
          </a:p>
          <a:p>
            <a:pPr marL="342900" indent="-342900">
              <a:buClr>
                <a:schemeClr val="bg1"/>
              </a:buClr>
              <a:buFont typeface="Arial" panose="020B0604020202020204" pitchFamily="34" charset="0"/>
              <a:buChar char="•"/>
            </a:pPr>
            <a:r>
              <a:rPr lang="en-US" sz="2400" dirty="0">
                <a:latin typeface="Arial" panose="020B0604020202020204" pitchFamily="34" charset="0"/>
                <a:cs typeface="Arial" panose="020B0604020202020204" pitchFamily="34" charset="0"/>
              </a:rPr>
              <a:t>Emotional exhaustion</a:t>
            </a:r>
          </a:p>
          <a:p>
            <a:pPr marL="342900" indent="-342900">
              <a:buClr>
                <a:schemeClr val="bg1"/>
              </a:buClr>
              <a:buFont typeface="Arial" panose="020B0604020202020204" pitchFamily="34" charset="0"/>
              <a:buChar char="•"/>
            </a:pPr>
            <a:r>
              <a:rPr lang="en-US" sz="2400" dirty="0">
                <a:latin typeface="Arial" panose="020B0604020202020204" pitchFamily="34" charset="0"/>
                <a:cs typeface="Arial" panose="020B0604020202020204" pitchFamily="34" charset="0"/>
              </a:rPr>
              <a:t>Depersonalization</a:t>
            </a:r>
          </a:p>
          <a:p>
            <a:pPr marL="342900" indent="-342900">
              <a:buClr>
                <a:schemeClr val="bg1"/>
              </a:buClr>
              <a:buFont typeface="Arial" panose="020B0604020202020204" pitchFamily="34" charset="0"/>
              <a:buChar char="•"/>
            </a:pPr>
            <a:r>
              <a:rPr lang="en-US" sz="2400" dirty="0">
                <a:latin typeface="Arial" panose="020B0604020202020204" pitchFamily="34" charset="0"/>
                <a:cs typeface="Arial" panose="020B0604020202020204" pitchFamily="34" charset="0"/>
              </a:rPr>
              <a:t>Reduced feelings of accomplishment</a:t>
            </a:r>
          </a:p>
          <a:p>
            <a:pPr marL="342900" indent="-342900">
              <a:buClr>
                <a:schemeClr val="bg1"/>
              </a:buClr>
              <a:buFont typeface="Arial" panose="020B0604020202020204" pitchFamily="34" charset="0"/>
              <a:buChar char="•"/>
            </a:pPr>
            <a:r>
              <a:rPr lang="en-US" sz="2400" dirty="0">
                <a:latin typeface="Arial" panose="020B0604020202020204" pitchFamily="34" charset="0"/>
                <a:cs typeface="Arial" panose="020B0604020202020204" pitchFamily="34" charset="0"/>
              </a:rPr>
              <a:t>Result of chronic exposure to environmental stressors</a:t>
            </a:r>
          </a:p>
          <a:p>
            <a:pPr marL="342900" indent="-342900">
              <a:buClr>
                <a:schemeClr val="bg1"/>
              </a:buClr>
              <a:buFont typeface="Arial" panose="020B0604020202020204" pitchFamily="34" charset="0"/>
              <a:buChar char="•"/>
            </a:pPr>
            <a:r>
              <a:rPr lang="en-US" sz="2400" dirty="0">
                <a:latin typeface="Arial" panose="020B0604020202020204" pitchFamily="34" charset="0"/>
                <a:cs typeface="Arial" panose="020B0604020202020204" pitchFamily="34" charset="0"/>
              </a:rPr>
              <a:t>Person/job mismatch</a:t>
            </a:r>
          </a:p>
          <a:p>
            <a:pPr marL="342900" indent="-342900">
              <a:buClr>
                <a:schemeClr val="bg1"/>
              </a:buClr>
              <a:buFont typeface="Arial" panose="020B0604020202020204" pitchFamily="34" charset="0"/>
              <a:buChar char="•"/>
            </a:pPr>
            <a:r>
              <a:rPr lang="en-US" sz="2400" dirty="0">
                <a:latin typeface="Arial" panose="020B0604020202020204" pitchFamily="34" charset="0"/>
                <a:cs typeface="Arial" panose="020B0604020202020204" pitchFamily="34" charset="0"/>
              </a:rPr>
              <a:t>Common in “people work”</a:t>
            </a:r>
          </a:p>
          <a:p>
            <a:pPr marL="285750" indent="-285750">
              <a:buFont typeface="Arial" panose="020B0604020202020204" pitchFamily="34" charset="0"/>
              <a:buChar char="•"/>
            </a:pP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650" r="9650"/>
          <a:stretch>
            <a:fillRect/>
          </a:stretch>
        </p:blipFill>
        <p:spPr>
          <a:xfrm>
            <a:off x="228600" y="1752600"/>
            <a:ext cx="3566160" cy="2926080"/>
          </a:xfrm>
        </p:spPr>
      </p:pic>
    </p:spTree>
    <p:extLst>
      <p:ext uri="{BB962C8B-B14F-4D97-AF65-F5344CB8AC3E}">
        <p14:creationId xmlns:p14="http://schemas.microsoft.com/office/powerpoint/2010/main" val="342574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What happens when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we quit caring?</a:t>
            </a:r>
          </a:p>
        </p:txBody>
      </p:sp>
    </p:spTree>
    <p:extLst>
      <p:ext uri="{BB962C8B-B14F-4D97-AF65-F5344CB8AC3E}">
        <p14:creationId xmlns:p14="http://schemas.microsoft.com/office/powerpoint/2010/main" val="381501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buClr>
              <a:buFont typeface="Arial" panose="020B0604020202020204" pitchFamily="34" charset="0"/>
              <a:buChar char="•"/>
            </a:pPr>
            <a:r>
              <a:rPr lang="en-US" dirty="0"/>
              <a:t>Suggests a therapeutic relationship exists</a:t>
            </a:r>
          </a:p>
          <a:p>
            <a:pPr>
              <a:buClr>
                <a:schemeClr val="tx2"/>
              </a:buClr>
              <a:buFont typeface="Arial" panose="020B0604020202020204" pitchFamily="34" charset="0"/>
              <a:buChar char="•"/>
            </a:pPr>
            <a:r>
              <a:rPr lang="en-US" dirty="0"/>
              <a:t>Secondary trauma</a:t>
            </a:r>
          </a:p>
          <a:p>
            <a:pPr>
              <a:buClr>
                <a:schemeClr val="tx2"/>
              </a:buClr>
              <a:buFont typeface="Arial" panose="020B0604020202020204" pitchFamily="34" charset="0"/>
              <a:buChar char="•"/>
            </a:pPr>
            <a:r>
              <a:rPr lang="en-US" dirty="0"/>
              <a:t>Stress results</a:t>
            </a:r>
          </a:p>
          <a:p>
            <a:pPr>
              <a:buClr>
                <a:schemeClr val="tx2"/>
              </a:buClr>
              <a:buFont typeface="Arial" panose="020B0604020202020204" pitchFamily="34" charset="0"/>
              <a:buChar char="•"/>
            </a:pPr>
            <a:r>
              <a:rPr lang="en-US" dirty="0"/>
              <a:t>Emotional labor</a:t>
            </a:r>
          </a:p>
          <a:p>
            <a:pPr>
              <a:buClr>
                <a:schemeClr val="tx2"/>
              </a:buClr>
              <a:buFont typeface="Arial" panose="020B0604020202020204" pitchFamily="34" charset="0"/>
              <a:buChar char="•"/>
            </a:pPr>
            <a:r>
              <a:rPr lang="en-US" dirty="0"/>
              <a:t>Burnout is suggested to be a precursor</a:t>
            </a:r>
          </a:p>
          <a:p>
            <a:pPr>
              <a:buClr>
                <a:schemeClr val="tx2"/>
              </a:buClr>
              <a:buFont typeface="Arial" panose="020B0604020202020204" pitchFamily="34" charset="0"/>
              <a:buChar char="•"/>
            </a:pPr>
            <a:r>
              <a:rPr lang="en-US" dirty="0"/>
              <a:t>Amenable to treatment</a:t>
            </a:r>
          </a:p>
          <a:p>
            <a:endParaRPr lang="en-US" dirty="0"/>
          </a:p>
          <a:p>
            <a:endParaRPr lang="en-US" dirty="0"/>
          </a:p>
        </p:txBody>
      </p:sp>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Compassion Fatigue …</a:t>
            </a:r>
          </a:p>
        </p:txBody>
      </p:sp>
    </p:spTree>
    <p:extLst>
      <p:ext uri="{BB962C8B-B14F-4D97-AF65-F5344CB8AC3E}">
        <p14:creationId xmlns:p14="http://schemas.microsoft.com/office/powerpoint/2010/main" val="3222856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619</TotalTime>
  <Words>3758</Words>
  <Application>Microsoft Office PowerPoint</Application>
  <PresentationFormat>On-screen Show (4:3)</PresentationFormat>
  <Paragraphs>362</Paragraphs>
  <Slides>33</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Narrow</vt:lpstr>
      <vt:lpstr>Calibri</vt:lpstr>
      <vt:lpstr>Candara</vt:lpstr>
      <vt:lpstr>Century Gothic</vt:lpstr>
      <vt:lpstr>PalatinoLinotype</vt:lpstr>
      <vt:lpstr>PalatinoLinotype,Bold</vt:lpstr>
      <vt:lpstr>Symbol</vt:lpstr>
      <vt:lpstr>Wingdings</vt:lpstr>
      <vt:lpstr>Waveform</vt:lpstr>
      <vt:lpstr>Workplace Stress &amp; Burnout:</vt:lpstr>
      <vt:lpstr>Objectives</vt:lpstr>
      <vt:lpstr>Close your eyes and picture yesterday at your workplace…</vt:lpstr>
      <vt:lpstr>What are sources of workplace stress?</vt:lpstr>
      <vt:lpstr>How did you identify its presence?</vt:lpstr>
      <vt:lpstr>Research supports  what you know</vt:lpstr>
      <vt:lpstr>How is burnout different?</vt:lpstr>
      <vt:lpstr>What happens when  we quit caring?</vt:lpstr>
      <vt:lpstr>Compassion Fatigue …</vt:lpstr>
      <vt:lpstr>Mindfulness as an Antidote</vt:lpstr>
      <vt:lpstr>What is Mindfulness?  </vt:lpstr>
      <vt:lpstr>PowerPoint Presentation</vt:lpstr>
      <vt:lpstr>Three Components Of Mindfulness</vt:lpstr>
      <vt:lpstr>On Purpose</vt:lpstr>
      <vt:lpstr>In the Present Moment</vt:lpstr>
      <vt:lpstr>Non-Judgmentally</vt:lpstr>
      <vt:lpstr>7 Attitudes of Mindfulness</vt:lpstr>
      <vt:lpstr>Benefits of Practicing Mindfulness</vt:lpstr>
      <vt:lpstr>Benefits of Practicing Mindfulness</vt:lpstr>
      <vt:lpstr>What does research show?</vt:lpstr>
      <vt:lpstr>Practicing Mindfulness at Work </vt:lpstr>
      <vt:lpstr>Let’s Practice </vt:lpstr>
      <vt:lpstr>Breathing Changes Brain Chemistry</vt:lpstr>
      <vt:lpstr>Grounding Exercises</vt:lpstr>
      <vt:lpstr>Increase Awareness: Remember </vt:lpstr>
      <vt:lpstr>PowerPoint Presentation</vt:lpstr>
      <vt:lpstr>PowerPoint Presentation</vt:lpstr>
      <vt:lpstr>Mindful Eating</vt:lpstr>
      <vt:lpstr>Loving Kindness Meditation:  “Just Like Me” (Salzberg, 2014)</vt:lpstr>
      <vt:lpstr>Summary</vt:lpstr>
      <vt:lpstr>Mindful Discussion….</vt:lpstr>
      <vt:lpstr>References</vt:lpstr>
      <vt:lpstr>References Continued</vt:lpstr>
    </vt:vector>
  </TitlesOfParts>
  <Company>Crowder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dc:creator>
  <cp:lastModifiedBy>Jenkins, Maureen E.</cp:lastModifiedBy>
  <cp:revision>39</cp:revision>
  <cp:lastPrinted>2020-01-20T03:46:50Z</cp:lastPrinted>
  <dcterms:created xsi:type="dcterms:W3CDTF">2020-01-12T15:48:52Z</dcterms:created>
  <dcterms:modified xsi:type="dcterms:W3CDTF">2020-11-20T19:32:23Z</dcterms:modified>
</cp:coreProperties>
</file>