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6" r:id="rId2"/>
    <p:sldMasterId id="2147483837" r:id="rId3"/>
    <p:sldMasterId id="2147483854" r:id="rId4"/>
    <p:sldMasterId id="2147483923" r:id="rId5"/>
    <p:sldMasterId id="2147483953" r:id="rId6"/>
    <p:sldMasterId id="2147483970" r:id="rId7"/>
    <p:sldMasterId id="2147483988" r:id="rId8"/>
  </p:sldMasterIdLst>
  <p:notesMasterIdLst>
    <p:notesMasterId r:id="rId45"/>
  </p:notesMasterIdLst>
  <p:handoutMasterIdLst>
    <p:handoutMasterId r:id="rId46"/>
  </p:handoutMasterIdLst>
  <p:sldIdLst>
    <p:sldId id="392" r:id="rId9"/>
    <p:sldId id="780" r:id="rId10"/>
    <p:sldId id="321" r:id="rId11"/>
    <p:sldId id="462" r:id="rId12"/>
    <p:sldId id="428" r:id="rId13"/>
    <p:sldId id="501" r:id="rId14"/>
    <p:sldId id="502" r:id="rId15"/>
    <p:sldId id="447" r:id="rId16"/>
    <p:sldId id="430" r:id="rId17"/>
    <p:sldId id="409" r:id="rId18"/>
    <p:sldId id="408" r:id="rId19"/>
    <p:sldId id="458" r:id="rId20"/>
    <p:sldId id="427" r:id="rId21"/>
    <p:sldId id="455" r:id="rId22"/>
    <p:sldId id="444" r:id="rId23"/>
    <p:sldId id="503" r:id="rId24"/>
    <p:sldId id="268" r:id="rId25"/>
    <p:sldId id="269" r:id="rId26"/>
    <p:sldId id="271" r:id="rId27"/>
    <p:sldId id="263" r:id="rId28"/>
    <p:sldId id="266" r:id="rId29"/>
    <p:sldId id="782" r:id="rId30"/>
    <p:sldId id="275" r:id="rId31"/>
    <p:sldId id="294" r:id="rId32"/>
    <p:sldId id="295" r:id="rId33"/>
    <p:sldId id="296" r:id="rId34"/>
    <p:sldId id="297" r:id="rId35"/>
    <p:sldId id="298" r:id="rId36"/>
    <p:sldId id="299" r:id="rId37"/>
    <p:sldId id="300" r:id="rId38"/>
    <p:sldId id="301" r:id="rId39"/>
    <p:sldId id="303" r:id="rId40"/>
    <p:sldId id="463" r:id="rId41"/>
    <p:sldId id="465" r:id="rId42"/>
    <p:sldId id="499" r:id="rId43"/>
    <p:sldId id="411" r:id="rId44"/>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00" autoAdjust="0"/>
  </p:normalViewPr>
  <p:slideViewPr>
    <p:cSldViewPr>
      <p:cViewPr varScale="1">
        <p:scale>
          <a:sx n="49" d="100"/>
          <a:sy n="49" d="100"/>
        </p:scale>
        <p:origin x="864"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520"/>
          </a:xfrm>
          <a:prstGeom prst="rect">
            <a:avLst/>
          </a:prstGeom>
        </p:spPr>
        <p:txBody>
          <a:bodyPr vert="horz" lIns="93163" tIns="46581" rIns="93163" bIns="46581" rtlCol="0"/>
          <a:lstStyle>
            <a:lvl1pPr algn="l">
              <a:defRPr sz="1200"/>
            </a:lvl1pPr>
          </a:lstStyle>
          <a:p>
            <a:endParaRPr lang="en-US" dirty="0"/>
          </a:p>
        </p:txBody>
      </p:sp>
      <p:sp>
        <p:nvSpPr>
          <p:cNvPr id="3" name="Date Placeholder 2"/>
          <p:cNvSpPr>
            <a:spLocks noGrp="1"/>
          </p:cNvSpPr>
          <p:nvPr>
            <p:ph type="dt" sz="quarter" idx="1"/>
          </p:nvPr>
        </p:nvSpPr>
        <p:spPr>
          <a:xfrm>
            <a:off x="5265811" y="0"/>
            <a:ext cx="4028440" cy="350520"/>
          </a:xfrm>
          <a:prstGeom prst="rect">
            <a:avLst/>
          </a:prstGeom>
        </p:spPr>
        <p:txBody>
          <a:bodyPr vert="horz" lIns="93163" tIns="46581" rIns="93163" bIns="46581" rtlCol="0"/>
          <a:lstStyle>
            <a:lvl1pPr algn="r">
              <a:defRPr sz="1200"/>
            </a:lvl1pPr>
          </a:lstStyle>
          <a:p>
            <a:fld id="{C5063EE2-EE59-4C86-A572-267DB9A7F0A5}" type="datetimeFigureOut">
              <a:rPr lang="en-US" smtClean="0"/>
              <a:pPr/>
              <a:t>12/16/2020</a:t>
            </a:fld>
            <a:endParaRPr lang="en-US" dirty="0"/>
          </a:p>
        </p:txBody>
      </p:sp>
      <p:sp>
        <p:nvSpPr>
          <p:cNvPr id="4" name="Footer Placeholder 3"/>
          <p:cNvSpPr>
            <a:spLocks noGrp="1"/>
          </p:cNvSpPr>
          <p:nvPr>
            <p:ph type="ftr" sz="quarter" idx="2"/>
          </p:nvPr>
        </p:nvSpPr>
        <p:spPr>
          <a:xfrm>
            <a:off x="3" y="6658664"/>
            <a:ext cx="4028440" cy="350520"/>
          </a:xfrm>
          <a:prstGeom prst="rect">
            <a:avLst/>
          </a:prstGeom>
        </p:spPr>
        <p:txBody>
          <a:bodyPr vert="horz" lIns="93163" tIns="46581" rIns="93163" bIns="465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11" y="6658664"/>
            <a:ext cx="4028440" cy="350520"/>
          </a:xfrm>
          <a:prstGeom prst="rect">
            <a:avLst/>
          </a:prstGeom>
        </p:spPr>
        <p:txBody>
          <a:bodyPr vert="horz" lIns="93163" tIns="46581" rIns="93163" bIns="46581" rtlCol="0" anchor="b"/>
          <a:lstStyle>
            <a:lvl1pPr algn="r">
              <a:defRPr sz="1200"/>
            </a:lvl1pPr>
          </a:lstStyle>
          <a:p>
            <a:fld id="{DC6CD9AE-9DCB-4818-B0E9-8A61FD78348B}" type="slidenum">
              <a:rPr lang="en-US" smtClean="0"/>
              <a:pPr/>
              <a:t>‹#›</a:t>
            </a:fld>
            <a:endParaRPr lang="en-US" dirty="0"/>
          </a:p>
        </p:txBody>
      </p:sp>
    </p:spTree>
    <p:extLst>
      <p:ext uri="{BB962C8B-B14F-4D97-AF65-F5344CB8AC3E}">
        <p14:creationId xmlns:p14="http://schemas.microsoft.com/office/powerpoint/2010/main" val="33211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520"/>
          </a:xfrm>
          <a:prstGeom prst="rect">
            <a:avLst/>
          </a:prstGeom>
        </p:spPr>
        <p:txBody>
          <a:bodyPr vert="horz" lIns="93163" tIns="46581" rIns="93163" bIns="46581" rtlCol="0"/>
          <a:lstStyle>
            <a:lvl1pPr algn="l">
              <a:defRPr sz="1200"/>
            </a:lvl1pPr>
          </a:lstStyle>
          <a:p>
            <a:endParaRPr lang="en-US" dirty="0"/>
          </a:p>
        </p:txBody>
      </p:sp>
      <p:sp>
        <p:nvSpPr>
          <p:cNvPr id="3" name="Date Placeholder 2"/>
          <p:cNvSpPr>
            <a:spLocks noGrp="1"/>
          </p:cNvSpPr>
          <p:nvPr>
            <p:ph type="dt" idx="1"/>
          </p:nvPr>
        </p:nvSpPr>
        <p:spPr>
          <a:xfrm>
            <a:off x="5265811" y="0"/>
            <a:ext cx="4028440" cy="350520"/>
          </a:xfrm>
          <a:prstGeom prst="rect">
            <a:avLst/>
          </a:prstGeom>
        </p:spPr>
        <p:txBody>
          <a:bodyPr vert="horz" lIns="93163" tIns="46581" rIns="93163" bIns="46581" rtlCol="0"/>
          <a:lstStyle>
            <a:lvl1pPr algn="r">
              <a:defRPr sz="1200"/>
            </a:lvl1pPr>
          </a:lstStyle>
          <a:p>
            <a:fld id="{F6CD0F7E-9342-476A-98B9-75811254A632}" type="datetimeFigureOut">
              <a:rPr lang="en-US" smtClean="0"/>
              <a:pPr/>
              <a:t>12/16/2020</a:t>
            </a:fld>
            <a:endParaRPr lang="en-US" dirty="0"/>
          </a:p>
        </p:txBody>
      </p:sp>
      <p:sp>
        <p:nvSpPr>
          <p:cNvPr id="4" name="Slide Image Placeholder 3"/>
          <p:cNvSpPr>
            <a:spLocks noGrp="1" noRot="1" noChangeAspect="1"/>
          </p:cNvSpPr>
          <p:nvPr>
            <p:ph type="sldImg" idx="2"/>
          </p:nvPr>
        </p:nvSpPr>
        <p:spPr>
          <a:xfrm>
            <a:off x="2897188" y="527050"/>
            <a:ext cx="3502025" cy="2627313"/>
          </a:xfrm>
          <a:prstGeom prst="rect">
            <a:avLst/>
          </a:prstGeom>
          <a:noFill/>
          <a:ln w="12700">
            <a:solidFill>
              <a:prstClr val="black"/>
            </a:solidFill>
          </a:ln>
        </p:spPr>
        <p:txBody>
          <a:bodyPr vert="horz" lIns="93163" tIns="46581" rIns="93163" bIns="46581"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63" tIns="46581" rIns="93163" bIns="46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658664"/>
            <a:ext cx="4028440" cy="350520"/>
          </a:xfrm>
          <a:prstGeom prst="rect">
            <a:avLst/>
          </a:prstGeom>
        </p:spPr>
        <p:txBody>
          <a:bodyPr vert="horz" lIns="93163" tIns="46581" rIns="93163"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11" y="6658664"/>
            <a:ext cx="4028440" cy="350520"/>
          </a:xfrm>
          <a:prstGeom prst="rect">
            <a:avLst/>
          </a:prstGeom>
        </p:spPr>
        <p:txBody>
          <a:bodyPr vert="horz" lIns="93163" tIns="46581" rIns="93163" bIns="46581" rtlCol="0" anchor="b"/>
          <a:lstStyle>
            <a:lvl1pPr algn="r">
              <a:defRPr sz="1200"/>
            </a:lvl1pPr>
          </a:lstStyle>
          <a:p>
            <a:fld id="{0A91C20B-F336-41D1-9451-1A78582D36BA}" type="slidenum">
              <a:rPr lang="en-US" smtClean="0"/>
              <a:pPr/>
              <a:t>‹#›</a:t>
            </a:fld>
            <a:endParaRPr lang="en-US" dirty="0"/>
          </a:p>
        </p:txBody>
      </p:sp>
    </p:spTree>
    <p:extLst>
      <p:ext uri="{BB962C8B-B14F-4D97-AF65-F5344CB8AC3E}">
        <p14:creationId xmlns:p14="http://schemas.microsoft.com/office/powerpoint/2010/main" val="218144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AA7D3A-962E-4E06-AC23-98FFE02965BD}" type="slidenum">
              <a:rPr lang="en-US"/>
              <a:pPr/>
              <a:t>1</a:t>
            </a:fld>
            <a:endParaRPr lang="en-US" dirty="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defTabSz="917138">
              <a:defRPr/>
            </a:pPr>
            <a:endParaRPr lang="en-US" dirty="0">
              <a:solidFill>
                <a:prstClr val="black"/>
              </a:solidFill>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Landscape scale of structural diversity – soft edge</a:t>
            </a:r>
          </a:p>
        </p:txBody>
      </p:sp>
      <p:sp>
        <p:nvSpPr>
          <p:cNvPr id="4" name="Slide Number Placeholder 3"/>
          <p:cNvSpPr>
            <a:spLocks noGrp="1"/>
          </p:cNvSpPr>
          <p:nvPr>
            <p:ph type="sldNum" sz="quarter" idx="10"/>
          </p:nvPr>
        </p:nvSpPr>
        <p:spPr/>
        <p:txBody>
          <a:bodyPr/>
          <a:lstStyle/>
          <a:p>
            <a:fld id="{0A91C20B-F336-41D1-9451-1A78582D36BA}" type="slidenum">
              <a:rPr lang="en-US" smtClean="0"/>
              <a:pPr/>
              <a:t>12</a:t>
            </a:fld>
            <a:endParaRPr lang="en-US" dirty="0"/>
          </a:p>
        </p:txBody>
      </p:sp>
    </p:spTree>
    <p:extLst>
      <p:ext uri="{BB962C8B-B14F-4D97-AF65-F5344CB8AC3E}">
        <p14:creationId xmlns:p14="http://schemas.microsoft.com/office/powerpoint/2010/main" val="401023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Bobwhite</a:t>
            </a:r>
            <a:r>
              <a:rPr lang="en-US" baseline="0" dirty="0"/>
              <a:t> quail chicks are precocial.  They are up and out of the nest as soon as they hatch. . . on the move, and looking for food.  Quail chicks are about the size of your thumb when they leave the nest.  This is why it is so important to have areas of bare ground in close proximity to nesting habitat. Young quail chicks are not able to thermoregulate, or maintain their own body temperature. If the grass is too think and the chicks must walk through think, damp vegetation, it is possible they will get too cold and will die.  </a:t>
            </a:r>
            <a:endParaRPr lang="en-US" dirty="0"/>
          </a:p>
        </p:txBody>
      </p:sp>
      <p:sp>
        <p:nvSpPr>
          <p:cNvPr id="4" name="Slide Number Placeholder 3"/>
          <p:cNvSpPr>
            <a:spLocks noGrp="1"/>
          </p:cNvSpPr>
          <p:nvPr>
            <p:ph type="sldNum" sz="quarter" idx="10"/>
          </p:nvPr>
        </p:nvSpPr>
        <p:spPr/>
        <p:txBody>
          <a:bodyPr/>
          <a:lstStyle/>
          <a:p>
            <a:pPr defTabSz="456651">
              <a:defRPr/>
            </a:pPr>
            <a:fld id="{0A91C20B-F336-41D1-9451-1A78582D36BA}" type="slidenum">
              <a:rPr lang="en-US">
                <a:solidFill>
                  <a:prstClr val="black"/>
                </a:solidFill>
                <a:latin typeface="Calibri" panose="020F0502020204030204"/>
              </a:rPr>
              <a:pPr defTabSz="456651">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86486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Bunchgrass creates bare ground. Bare ground provides for diversity. Diversity leads to insects. </a:t>
            </a:r>
          </a:p>
          <a:p>
            <a:endParaRPr lang="en-US" dirty="0"/>
          </a:p>
        </p:txBody>
      </p:sp>
      <p:sp>
        <p:nvSpPr>
          <p:cNvPr id="4" name="Slide Number Placeholder 3"/>
          <p:cNvSpPr>
            <a:spLocks noGrp="1"/>
          </p:cNvSpPr>
          <p:nvPr>
            <p:ph type="sldNum" sz="quarter" idx="10"/>
          </p:nvPr>
        </p:nvSpPr>
        <p:spPr/>
        <p:txBody>
          <a:bodyPr/>
          <a:lstStyle/>
          <a:p>
            <a:pPr defTabSz="456651">
              <a:defRPr/>
            </a:pPr>
            <a:fld id="{5BBC0C7B-D951-461E-B280-7DC59A82D64F}" type="slidenum">
              <a:rPr lang="en-US">
                <a:solidFill>
                  <a:prstClr val="black"/>
                </a:solidFill>
                <a:latin typeface="Calibri" panose="020F0502020204030204"/>
              </a:rPr>
              <a:pPr defTabSz="456651">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332817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Wildlife can benefit from </a:t>
            </a:r>
            <a:r>
              <a:rPr lang="en-US" dirty="0" err="1"/>
              <a:t>csg</a:t>
            </a:r>
            <a:r>
              <a:rPr lang="en-US" dirty="0"/>
              <a:t> pastures, however it requires some creativity. </a:t>
            </a:r>
          </a:p>
          <a:p>
            <a:endParaRPr lang="en-US" dirty="0"/>
          </a:p>
          <a:p>
            <a:r>
              <a:rPr lang="en-US" dirty="0"/>
              <a:t>Many operations that we work with are fescue based, we are lucky to get 25-30% NWSG. You basically need to overgraze portions, let them recover……weedy response. Long rests. </a:t>
            </a:r>
          </a:p>
          <a:p>
            <a:endParaRPr lang="en-US" dirty="0"/>
          </a:p>
        </p:txBody>
      </p:sp>
      <p:sp>
        <p:nvSpPr>
          <p:cNvPr id="4" name="Slide Number Placeholder 3"/>
          <p:cNvSpPr>
            <a:spLocks noGrp="1"/>
          </p:cNvSpPr>
          <p:nvPr>
            <p:ph type="sldNum" sz="quarter" idx="10"/>
          </p:nvPr>
        </p:nvSpPr>
        <p:spPr/>
        <p:txBody>
          <a:bodyPr/>
          <a:lstStyle/>
          <a:p>
            <a:pPr defTabSz="456651">
              <a:defRPr/>
            </a:pPr>
            <a:fld id="{5BBC0C7B-D951-461E-B280-7DC59A82D64F}" type="slidenum">
              <a:rPr lang="en-US">
                <a:solidFill>
                  <a:prstClr val="black"/>
                </a:solidFill>
                <a:latin typeface="Calibri" panose="020F0502020204030204"/>
              </a:rPr>
              <a:pPr defTabSz="456651">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245116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done on MDC prairies (often grass/forb mix, thin/rocky soils) . When we work on private land, we are often dealing with a much more dominate native grass stand. I believe the use of grazing in a private planting is especially important.</a:t>
            </a:r>
          </a:p>
          <a:p>
            <a:endParaRPr lang="en-US" dirty="0"/>
          </a:p>
          <a:p>
            <a:r>
              <a:rPr lang="en-US" dirty="0">
                <a:solidFill>
                  <a:srgbClr val="FFFF00"/>
                </a:solidFill>
                <a:latin typeface="Arial" panose="020B0604020202020204" pitchFamily="34" charset="0"/>
                <a:cs typeface="Arial" panose="020B0604020202020204" pitchFamily="34" charset="0"/>
              </a:rPr>
              <a:t>33% nest success in </a:t>
            </a:r>
            <a:r>
              <a:rPr lang="en-US" dirty="0" err="1">
                <a:solidFill>
                  <a:srgbClr val="FFFF00"/>
                </a:solidFill>
                <a:latin typeface="Arial" panose="020B0604020202020204" pitchFamily="34" charset="0"/>
                <a:cs typeface="Arial" panose="020B0604020202020204" pitchFamily="34" charset="0"/>
              </a:rPr>
              <a:t>ungrazed</a:t>
            </a:r>
            <a:r>
              <a:rPr lang="en-US" dirty="0">
                <a:solidFill>
                  <a:srgbClr val="FFFF00"/>
                </a:solidFill>
                <a:latin typeface="Arial" panose="020B0604020202020204" pitchFamily="34" charset="0"/>
                <a:cs typeface="Arial" panose="020B0604020202020204" pitchFamily="34" charset="0"/>
              </a:rPr>
              <a:t> prairie</a:t>
            </a:r>
          </a:p>
          <a:p>
            <a:r>
              <a:rPr lang="en-US" dirty="0">
                <a:solidFill>
                  <a:srgbClr val="FFFF00"/>
                </a:solidFill>
                <a:latin typeface="Arial" panose="020B0604020202020204" pitchFamily="34" charset="0"/>
                <a:cs typeface="Arial" panose="020B0604020202020204" pitchFamily="34" charset="0"/>
              </a:rPr>
              <a:t>65% nest success in grazed prairie</a:t>
            </a:r>
          </a:p>
          <a:p>
            <a:r>
              <a:rPr lang="en-US">
                <a:solidFill>
                  <a:srgbClr val="FFFF00"/>
                </a:solidFill>
                <a:latin typeface="Arial" panose="020B0604020202020204" pitchFamily="34" charset="0"/>
                <a:cs typeface="Arial" panose="020B0604020202020204" pitchFamily="34" charset="0"/>
              </a:rPr>
              <a:t>90% of all brood locations within grazed cover; 97% for broods &lt;6 weeks</a:t>
            </a:r>
          </a:p>
          <a:p>
            <a:endParaRPr lang="en-US" dirty="0"/>
          </a:p>
        </p:txBody>
      </p:sp>
      <p:sp>
        <p:nvSpPr>
          <p:cNvPr id="4" name="Slide Number Placeholder 3"/>
          <p:cNvSpPr>
            <a:spLocks noGrp="1"/>
          </p:cNvSpPr>
          <p:nvPr>
            <p:ph type="sldNum" sz="quarter" idx="10"/>
          </p:nvPr>
        </p:nvSpPr>
        <p:spPr/>
        <p:txBody>
          <a:bodyPr/>
          <a:lstStyle/>
          <a:p>
            <a:pPr defTabSz="456651">
              <a:defRPr/>
            </a:pPr>
            <a:fld id="{5BBC0C7B-D951-461E-B280-7DC59A82D64F}" type="slidenum">
              <a:rPr lang="en-US">
                <a:solidFill>
                  <a:prstClr val="black"/>
                </a:solidFill>
                <a:latin typeface="Calibri" panose="020F0502020204030204"/>
              </a:rPr>
              <a:pPr defTabSz="456651">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539190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Excerpt from SW Quail Study: Daily movements of broods. Red outline is Stony Point CA</a:t>
            </a:r>
          </a:p>
          <a:p>
            <a:r>
              <a:rPr lang="en-US" dirty="0"/>
              <a:t>It’s not hard to identify which portion was rested (not burned and not grazed).</a:t>
            </a:r>
          </a:p>
        </p:txBody>
      </p:sp>
      <p:sp>
        <p:nvSpPr>
          <p:cNvPr id="4" name="Slide Number Placeholder 3"/>
          <p:cNvSpPr>
            <a:spLocks noGrp="1"/>
          </p:cNvSpPr>
          <p:nvPr>
            <p:ph type="sldNum" sz="quarter" idx="10"/>
          </p:nvPr>
        </p:nvSpPr>
        <p:spPr/>
        <p:txBody>
          <a:bodyPr/>
          <a:lstStyle/>
          <a:p>
            <a:fld id="{0A91C20B-F336-41D1-9451-1A78582D36BA}" type="slidenum">
              <a:rPr lang="en-US" smtClean="0"/>
              <a:pPr/>
              <a:t>20</a:t>
            </a:fld>
            <a:endParaRPr lang="en-US" dirty="0"/>
          </a:p>
        </p:txBody>
      </p:sp>
    </p:spTree>
    <p:extLst>
      <p:ext uri="{BB962C8B-B14F-4D97-AF65-F5344CB8AC3E}">
        <p14:creationId xmlns:p14="http://schemas.microsoft.com/office/powerpoint/2010/main" val="2104127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we work with rotational grazing systems on private land. This results in high stock density (not mob levels) for 3-5-7 day grazing periods followed by 12-24 day periods. To protect nesting birds, there should be areas identified as “protected nesting habitat” These areas should have some residual cover and receive no grazing until July 15. These areas should be located in close proximity to good brood cover. </a:t>
            </a:r>
          </a:p>
        </p:txBody>
      </p:sp>
      <p:sp>
        <p:nvSpPr>
          <p:cNvPr id="4" name="Slide Number Placeholder 3"/>
          <p:cNvSpPr>
            <a:spLocks noGrp="1"/>
          </p:cNvSpPr>
          <p:nvPr>
            <p:ph type="sldNum" sz="quarter" idx="10"/>
          </p:nvPr>
        </p:nvSpPr>
        <p:spPr/>
        <p:txBody>
          <a:bodyPr/>
          <a:lstStyle/>
          <a:p>
            <a:pPr defTabSz="913303">
              <a:defRPr/>
            </a:pPr>
            <a:fld id="{92A6A47E-7F14-4B31-ABDA-9FD1F1167D58}" type="slidenum">
              <a:rPr lang="en-US">
                <a:solidFill>
                  <a:prstClr val="black"/>
                </a:solidFill>
                <a:latin typeface="Calibri"/>
              </a:rPr>
              <a:pPr defTabSz="913303">
                <a:defRPr/>
              </a:pPr>
              <a:t>21</a:t>
            </a:fld>
            <a:endParaRPr lang="en-US">
              <a:solidFill>
                <a:prstClr val="black"/>
              </a:solidFill>
              <a:latin typeface="Calibri"/>
            </a:endParaRPr>
          </a:p>
        </p:txBody>
      </p:sp>
    </p:spTree>
    <p:extLst>
      <p:ext uri="{BB962C8B-B14F-4D97-AF65-F5344CB8AC3E}">
        <p14:creationId xmlns:p14="http://schemas.microsoft.com/office/powerpoint/2010/main" val="1746909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 in private 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C0C7B-D951-461E-B280-7DC59A82D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7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cost share opportunities to establish </a:t>
            </a:r>
            <a:r>
              <a:rPr lang="en-US" dirty="0" err="1"/>
              <a:t>NWSG</a:t>
            </a:r>
            <a:r>
              <a:rPr lang="en-US" dirty="0"/>
              <a:t> and incorporate into a grazing system. Contact your local PLC or county USDA service center. </a:t>
            </a:r>
          </a:p>
        </p:txBody>
      </p:sp>
      <p:sp>
        <p:nvSpPr>
          <p:cNvPr id="4" name="Slide Number Placeholder 3"/>
          <p:cNvSpPr>
            <a:spLocks noGrp="1"/>
          </p:cNvSpPr>
          <p:nvPr>
            <p:ph type="sldNum" sz="quarter" idx="10"/>
          </p:nvPr>
        </p:nvSpPr>
        <p:spPr/>
        <p:txBody>
          <a:bodyPr/>
          <a:lstStyle/>
          <a:p>
            <a:fld id="{0A91C20B-F336-41D1-9451-1A78582D36BA}" type="slidenum">
              <a:rPr lang="en-US" smtClean="0"/>
              <a:pPr/>
              <a:t>23</a:t>
            </a:fld>
            <a:endParaRPr lang="en-US" dirty="0"/>
          </a:p>
        </p:txBody>
      </p:sp>
    </p:spTree>
    <p:extLst>
      <p:ext uri="{BB962C8B-B14F-4D97-AF65-F5344CB8AC3E}">
        <p14:creationId xmlns:p14="http://schemas.microsoft.com/office/powerpoint/2010/main" val="3283869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80ac farm example. The use of a grazing system and </a:t>
            </a:r>
            <a:r>
              <a:rPr lang="en-US" dirty="0" err="1"/>
              <a:t>NWSG</a:t>
            </a:r>
            <a:r>
              <a:rPr lang="en-US" dirty="0"/>
              <a:t> establishment transforms this farm into a wildlife friendly, drought tolerant, soil building and profitable farm.</a:t>
            </a:r>
          </a:p>
        </p:txBody>
      </p:sp>
      <p:sp>
        <p:nvSpPr>
          <p:cNvPr id="4" name="Slide Number Placeholder 3"/>
          <p:cNvSpPr>
            <a:spLocks noGrp="1"/>
          </p:cNvSpPr>
          <p:nvPr>
            <p:ph type="sldNum" sz="quarter" idx="10"/>
          </p:nvPr>
        </p:nvSpPr>
        <p:spPr/>
        <p:txBody>
          <a:bodyPr/>
          <a:lstStyle/>
          <a:p>
            <a:fld id="{0A91C20B-F336-41D1-9451-1A78582D36BA}" type="slidenum">
              <a:rPr lang="en-US" smtClean="0"/>
              <a:pPr/>
              <a:t>24</a:t>
            </a:fld>
            <a:endParaRPr lang="en-US" dirty="0"/>
          </a:p>
        </p:txBody>
      </p:sp>
    </p:spTree>
    <p:extLst>
      <p:ext uri="{BB962C8B-B14F-4D97-AF65-F5344CB8AC3E}">
        <p14:creationId xmlns:p14="http://schemas.microsoft.com/office/powerpoint/2010/main" val="71210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wondering why the Missouri Dept of Conservation is interested in grazing.  We have learned enough about the benefits of grazing to wildlife that we have greatly increased</a:t>
            </a:r>
            <a:r>
              <a:rPr lang="en-US" baseline="0" dirty="0"/>
              <a:t> grazing on our Conservation Areas – hopefully some of you saw this article in the </a:t>
            </a:r>
            <a:r>
              <a:rPr lang="en-US" dirty="0"/>
              <a:t>Missouri Conservationist magazine a couple years ago.</a:t>
            </a:r>
          </a:p>
          <a:p>
            <a:endParaRPr lang="en-US" dirty="0"/>
          </a:p>
          <a:p>
            <a:r>
              <a:rPr lang="en-US" dirty="0"/>
              <a:t>We are not only encouraging more well-managed grazing on public</a:t>
            </a:r>
            <a:r>
              <a:rPr lang="en-US" baseline="0" dirty="0"/>
              <a:t> land, but we are also looking for ways to help landowners improve habitat on working farms. . . Which brings us to this new partnership with MU Extension and NRCS.</a:t>
            </a:r>
            <a:endParaRPr lang="en-US" dirty="0"/>
          </a:p>
        </p:txBody>
      </p:sp>
      <p:sp>
        <p:nvSpPr>
          <p:cNvPr id="4" name="Slide Number Placeholder 3"/>
          <p:cNvSpPr>
            <a:spLocks noGrp="1"/>
          </p:cNvSpPr>
          <p:nvPr>
            <p:ph type="sldNum" sz="quarter" idx="10"/>
          </p:nvPr>
        </p:nvSpPr>
        <p:spPr/>
        <p:txBody>
          <a:bodyPr/>
          <a:lstStyle/>
          <a:p>
            <a:pPr defTabSz="913303">
              <a:defRPr/>
            </a:pPr>
            <a:fld id="{6AA88D41-2B6B-4CF6-B00F-1D28DCDA67F5}" type="slidenum">
              <a:rPr lang="en-US">
                <a:solidFill>
                  <a:prstClr val="black"/>
                </a:solidFill>
                <a:latin typeface="Calibri"/>
              </a:rPr>
              <a:pPr defTabSz="913303">
                <a:defRPr/>
              </a:pPr>
              <a:t>2</a:t>
            </a:fld>
            <a:endParaRPr lang="en-US" dirty="0">
              <a:solidFill>
                <a:prstClr val="black"/>
              </a:solidFill>
              <a:latin typeface="Calibri"/>
            </a:endParaRPr>
          </a:p>
        </p:txBody>
      </p:sp>
    </p:spTree>
    <p:extLst>
      <p:ext uri="{BB962C8B-B14F-4D97-AF65-F5344CB8AC3E}">
        <p14:creationId xmlns:p14="http://schemas.microsoft.com/office/powerpoint/2010/main" val="612336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fences</a:t>
            </a:r>
          </a:p>
        </p:txBody>
      </p:sp>
      <p:sp>
        <p:nvSpPr>
          <p:cNvPr id="4" name="Slide Number Placeholder 3"/>
          <p:cNvSpPr>
            <a:spLocks noGrp="1"/>
          </p:cNvSpPr>
          <p:nvPr>
            <p:ph type="sldNum" sz="quarter" idx="10"/>
          </p:nvPr>
        </p:nvSpPr>
        <p:spPr/>
        <p:txBody>
          <a:bodyPr/>
          <a:lstStyle/>
          <a:p>
            <a:fld id="{0A91C20B-F336-41D1-9451-1A78582D36BA}" type="slidenum">
              <a:rPr lang="en-US" smtClean="0"/>
              <a:pPr/>
              <a:t>25</a:t>
            </a:fld>
            <a:endParaRPr lang="en-US" dirty="0"/>
          </a:p>
        </p:txBody>
      </p:sp>
    </p:spTree>
    <p:extLst>
      <p:ext uri="{BB962C8B-B14F-4D97-AF65-F5344CB8AC3E}">
        <p14:creationId xmlns:p14="http://schemas.microsoft.com/office/powerpoint/2010/main" val="2652273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p>
        </p:txBody>
      </p:sp>
      <p:sp>
        <p:nvSpPr>
          <p:cNvPr id="4" name="Slide Number Placeholder 3"/>
          <p:cNvSpPr>
            <a:spLocks noGrp="1"/>
          </p:cNvSpPr>
          <p:nvPr>
            <p:ph type="sldNum" sz="quarter" idx="10"/>
          </p:nvPr>
        </p:nvSpPr>
        <p:spPr/>
        <p:txBody>
          <a:bodyPr/>
          <a:lstStyle/>
          <a:p>
            <a:fld id="{0A91C20B-F336-41D1-9451-1A78582D36BA}" type="slidenum">
              <a:rPr lang="en-US" smtClean="0"/>
              <a:pPr/>
              <a:t>26</a:t>
            </a:fld>
            <a:endParaRPr lang="en-US" dirty="0"/>
          </a:p>
        </p:txBody>
      </p:sp>
    </p:spTree>
    <p:extLst>
      <p:ext uri="{BB962C8B-B14F-4D97-AF65-F5344CB8AC3E}">
        <p14:creationId xmlns:p14="http://schemas.microsoft.com/office/powerpoint/2010/main" val="323727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27</a:t>
            </a:fld>
            <a:endParaRPr lang="en-US" dirty="0"/>
          </a:p>
        </p:txBody>
      </p:sp>
    </p:spTree>
    <p:extLst>
      <p:ext uri="{BB962C8B-B14F-4D97-AF65-F5344CB8AC3E}">
        <p14:creationId xmlns:p14="http://schemas.microsoft.com/office/powerpoint/2010/main" val="4211112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30</a:t>
            </a:fld>
            <a:endParaRPr lang="en-US" dirty="0"/>
          </a:p>
        </p:txBody>
      </p:sp>
    </p:spTree>
    <p:extLst>
      <p:ext uri="{BB962C8B-B14F-4D97-AF65-F5344CB8AC3E}">
        <p14:creationId xmlns:p14="http://schemas.microsoft.com/office/powerpoint/2010/main" val="2863636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quality feed for Spring cows produces more milk=higher weaning weight on Spring calves</a:t>
            </a:r>
          </a:p>
          <a:p>
            <a:r>
              <a:rPr lang="en-US" dirty="0"/>
              <a:t>Fall calves are weaned in May, go directly to </a:t>
            </a:r>
            <a:r>
              <a:rPr lang="en-US" dirty="0" err="1"/>
              <a:t>NWSG</a:t>
            </a:r>
            <a:r>
              <a:rPr lang="en-US" dirty="0"/>
              <a:t>= 2lb+ gain/day</a:t>
            </a:r>
          </a:p>
          <a:p>
            <a:r>
              <a:rPr lang="en-US" dirty="0"/>
              <a:t>While grazing </a:t>
            </a:r>
            <a:r>
              <a:rPr lang="en-US" dirty="0" err="1"/>
              <a:t>NWSG</a:t>
            </a:r>
            <a:r>
              <a:rPr lang="en-US" dirty="0"/>
              <a:t> in summer months, </a:t>
            </a:r>
            <a:r>
              <a:rPr lang="en-US" dirty="0" err="1"/>
              <a:t>CSG</a:t>
            </a:r>
            <a:r>
              <a:rPr lang="en-US" dirty="0"/>
              <a:t> pastures are allowed to rest</a:t>
            </a:r>
          </a:p>
          <a:p>
            <a:r>
              <a:rPr lang="en-US" dirty="0"/>
              <a:t>Improved conception in June and July due to cow’s body temperature lower than on hot fescue. If you can successfully breed in June-July, your Spring calves are actually born in the Spring. </a:t>
            </a:r>
          </a:p>
          <a:p>
            <a:r>
              <a:rPr lang="en-US" dirty="0"/>
              <a:t>Endophyte toxicosis especially in summer—hot temps + hot fescue= health problems, low conception, poor BCS, feet problems, </a:t>
            </a:r>
            <a:r>
              <a:rPr lang="en-US" dirty="0" err="1"/>
              <a:t>etc</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33</a:t>
            </a:fld>
            <a:endParaRPr lang="en-US" dirty="0"/>
          </a:p>
        </p:txBody>
      </p:sp>
    </p:spTree>
    <p:extLst>
      <p:ext uri="{BB962C8B-B14F-4D97-AF65-F5344CB8AC3E}">
        <p14:creationId xmlns:p14="http://schemas.microsoft.com/office/powerpoint/2010/main" val="186716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latin typeface="Arial" panose="020B0604020202020204" pitchFamily="34" charset="0"/>
                <a:cs typeface="Arial" panose="020B0604020202020204" pitchFamily="34" charset="0"/>
              </a:rPr>
              <a:t>In closing, I want to offer a few points for further your consideration. . . </a:t>
            </a:r>
            <a:endParaRPr lang="en-US" sz="1800" b="1" dirty="0">
              <a:solidFill>
                <a:srgbClr val="FF0000"/>
              </a:solidFill>
            </a:endParaRPr>
          </a:p>
        </p:txBody>
      </p:sp>
      <p:sp>
        <p:nvSpPr>
          <p:cNvPr id="4" name="Slide Number Placeholder 3"/>
          <p:cNvSpPr>
            <a:spLocks noGrp="1"/>
          </p:cNvSpPr>
          <p:nvPr>
            <p:ph type="sldNum" sz="quarter" idx="10"/>
          </p:nvPr>
        </p:nvSpPr>
        <p:spPr/>
        <p:txBody>
          <a:bodyPr/>
          <a:lstStyle/>
          <a:p>
            <a:pPr defTabSz="913303">
              <a:defRPr/>
            </a:pPr>
            <a:fld id="{0A91C20B-F336-41D1-9451-1A78582D36BA}" type="slidenum">
              <a:rPr lang="en-US">
                <a:solidFill>
                  <a:prstClr val="black"/>
                </a:solidFill>
                <a:latin typeface="Calibri"/>
              </a:rPr>
              <a:pPr defTabSz="913303">
                <a:defRPr/>
              </a:pPr>
              <a:t>35</a:t>
            </a:fld>
            <a:endParaRPr lang="en-US" dirty="0">
              <a:solidFill>
                <a:prstClr val="black"/>
              </a:solidFill>
              <a:latin typeface="Calibri"/>
            </a:endParaRPr>
          </a:p>
        </p:txBody>
      </p:sp>
    </p:spTree>
    <p:extLst>
      <p:ext uri="{BB962C8B-B14F-4D97-AF65-F5344CB8AC3E}">
        <p14:creationId xmlns:p14="http://schemas.microsoft.com/office/powerpoint/2010/main" val="2600925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38">
              <a:defRPr/>
            </a:pPr>
            <a:r>
              <a:rPr lang="en-US" dirty="0">
                <a:solidFill>
                  <a:prstClr val="black"/>
                </a:solidFill>
                <a:latin typeface="Arial" pitchFamily="34" charset="0"/>
                <a:cs typeface="Arial" pitchFamily="34" charset="0"/>
              </a:rPr>
              <a:t>Thank you for your time this morning.  I will be happy to answer any questions that you may have.</a:t>
            </a:r>
          </a:p>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36</a:t>
            </a:fld>
            <a:endParaRPr lang="en-US" dirty="0"/>
          </a:p>
        </p:txBody>
      </p:sp>
    </p:spTree>
    <p:extLst>
      <p:ext uri="{BB962C8B-B14F-4D97-AF65-F5344CB8AC3E}">
        <p14:creationId xmlns:p14="http://schemas.microsoft.com/office/powerpoint/2010/main" val="98060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US" dirty="0"/>
              <a:t>The alarming decline of grassland birds has driven our renewed interest in grazing management and native forages.</a:t>
            </a:r>
          </a:p>
          <a:p>
            <a:pPr defTabSz="913303">
              <a:defRPr/>
            </a:pPr>
            <a:endParaRPr lang="en-US" dirty="0"/>
          </a:p>
          <a:p>
            <a:pPr defTabSz="913303">
              <a:defRPr/>
            </a:pPr>
            <a:r>
              <a:rPr lang="en-US" dirty="0"/>
              <a:t>Birds inhabiting open land habitats have been in steep decline for a half century.  This slide shows Breeding Bird Survey population trends for from 1970 through 2017 for groups of birds by their principle habitats.   </a:t>
            </a:r>
          </a:p>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a:t>
            </a:fld>
            <a:endParaRPr lang="en-US" dirty="0"/>
          </a:p>
        </p:txBody>
      </p:sp>
    </p:spTree>
    <p:extLst>
      <p:ext uri="{BB962C8B-B14F-4D97-AF65-F5344CB8AC3E}">
        <p14:creationId xmlns:p14="http://schemas.microsoft.com/office/powerpoint/2010/main" val="12461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type of grassland can’t meet the needs of all these declining</a:t>
            </a:r>
            <a:r>
              <a:rPr lang="en-US" baseline="0" dirty="0"/>
              <a:t> birds</a:t>
            </a:r>
            <a:endParaRPr lang="en-US" dirty="0"/>
          </a:p>
        </p:txBody>
      </p:sp>
      <p:sp>
        <p:nvSpPr>
          <p:cNvPr id="4" name="Slide Number Placeholder 3"/>
          <p:cNvSpPr>
            <a:spLocks noGrp="1"/>
          </p:cNvSpPr>
          <p:nvPr>
            <p:ph type="sldNum" sz="quarter" idx="10"/>
          </p:nvPr>
        </p:nvSpPr>
        <p:spPr/>
        <p:txBody>
          <a:bodyPr/>
          <a:lstStyle/>
          <a:p>
            <a:pPr defTabSz="913303">
              <a:defRPr/>
            </a:pPr>
            <a:fld id="{6AA88D41-2B6B-4CF6-B00F-1D28DCDA67F5}" type="slidenum">
              <a:rPr lang="en-US">
                <a:solidFill>
                  <a:prstClr val="black"/>
                </a:solidFill>
                <a:latin typeface="Calibri"/>
              </a:rPr>
              <a:pPr defTabSz="913303">
                <a:defRPr/>
              </a:pPr>
              <a:t>6</a:t>
            </a:fld>
            <a:endParaRPr lang="en-US" dirty="0">
              <a:solidFill>
                <a:prstClr val="black"/>
              </a:solidFill>
              <a:latin typeface="Calibri"/>
            </a:endParaRPr>
          </a:p>
        </p:txBody>
      </p:sp>
    </p:spTree>
    <p:extLst>
      <p:ext uri="{BB962C8B-B14F-4D97-AF65-F5344CB8AC3E}">
        <p14:creationId xmlns:p14="http://schemas.microsoft.com/office/powerpoint/2010/main" val="356645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or nothing</a:t>
            </a:r>
          </a:p>
        </p:txBody>
      </p:sp>
      <p:sp>
        <p:nvSpPr>
          <p:cNvPr id="4" name="Slide Number Placeholder 3"/>
          <p:cNvSpPr>
            <a:spLocks noGrp="1"/>
          </p:cNvSpPr>
          <p:nvPr>
            <p:ph type="sldNum" sz="quarter" idx="10"/>
          </p:nvPr>
        </p:nvSpPr>
        <p:spPr/>
        <p:txBody>
          <a:bodyPr/>
          <a:lstStyle/>
          <a:p>
            <a:pPr defTabSz="913303">
              <a:defRPr/>
            </a:pPr>
            <a:fld id="{B854125B-2C1B-4DB5-87A6-7C2C744CAACD}" type="slidenum">
              <a:rPr lang="en-US">
                <a:solidFill>
                  <a:prstClr val="black"/>
                </a:solidFill>
                <a:latin typeface="Calibri"/>
              </a:rPr>
              <a:pPr defTabSz="913303">
                <a:defRPr/>
              </a:pPr>
              <a:t>7</a:t>
            </a:fld>
            <a:endParaRPr lang="en-US" dirty="0">
              <a:solidFill>
                <a:prstClr val="black"/>
              </a:solidFill>
              <a:latin typeface="Calibri"/>
            </a:endParaRPr>
          </a:p>
        </p:txBody>
      </p:sp>
    </p:spTree>
    <p:extLst>
      <p:ext uri="{BB962C8B-B14F-4D97-AF65-F5344CB8AC3E}">
        <p14:creationId xmlns:p14="http://schemas.microsoft.com/office/powerpoint/2010/main" val="247455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US" dirty="0"/>
              <a:t>We can all agree there is too much of this in Missouri</a:t>
            </a:r>
          </a:p>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8</a:t>
            </a:fld>
            <a:endParaRPr lang="en-US" dirty="0"/>
          </a:p>
        </p:txBody>
      </p:sp>
    </p:spTree>
    <p:extLst>
      <p:ext uri="{BB962C8B-B14F-4D97-AF65-F5344CB8AC3E}">
        <p14:creationId xmlns:p14="http://schemas.microsoft.com/office/powerpoint/2010/main" val="114510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Wildlife managers would also say that</a:t>
            </a:r>
            <a:r>
              <a:rPr lang="en-US" baseline="0" dirty="0"/>
              <a:t> </a:t>
            </a:r>
            <a:r>
              <a:rPr lang="en-US" dirty="0"/>
              <a:t>we have too much of this </a:t>
            </a:r>
          </a:p>
          <a:p>
            <a:endParaRPr lang="en-US" dirty="0"/>
          </a:p>
          <a:p>
            <a:r>
              <a:rPr lang="en-US" dirty="0"/>
              <a:t>Rank, undisturbed grass-dominated grasslands are no</a:t>
            </a:r>
            <a:r>
              <a:rPr lang="en-US" baseline="0" dirty="0"/>
              <a:t>t much better than chronically overgrazed pasture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9</a:t>
            </a:fld>
            <a:endParaRPr lang="en-US" dirty="0"/>
          </a:p>
        </p:txBody>
      </p:sp>
    </p:spTree>
    <p:extLst>
      <p:ext uri="{BB962C8B-B14F-4D97-AF65-F5344CB8AC3E}">
        <p14:creationId xmlns:p14="http://schemas.microsoft.com/office/powerpoint/2010/main" val="3187591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come to see grazing as a uniquely helpful management tool because it gradually removes dominant grasses and sculpts the vegetation to provide a nearly ideal mix of short, tall,</a:t>
            </a:r>
            <a:r>
              <a:rPr lang="en-US" baseline="0" dirty="0"/>
              <a:t> dense and sparse cover at a scale that is useful to wildlife. </a:t>
            </a:r>
            <a:endParaRPr lang="en-US" dirty="0"/>
          </a:p>
        </p:txBody>
      </p:sp>
      <p:sp>
        <p:nvSpPr>
          <p:cNvPr id="4" name="Slide Number Placeholder 3"/>
          <p:cNvSpPr>
            <a:spLocks noGrp="1"/>
          </p:cNvSpPr>
          <p:nvPr>
            <p:ph type="sldNum" sz="quarter" idx="10"/>
          </p:nvPr>
        </p:nvSpPr>
        <p:spPr/>
        <p:txBody>
          <a:bodyPr/>
          <a:lstStyle/>
          <a:p>
            <a:pPr defTabSz="913303">
              <a:defRPr/>
            </a:pPr>
            <a:fld id="{0A91C20B-F336-41D1-9451-1A78582D36BA}" type="slidenum">
              <a:rPr lang="en-US">
                <a:solidFill>
                  <a:prstClr val="black"/>
                </a:solidFill>
                <a:latin typeface="Calibri"/>
              </a:rPr>
              <a:pPr defTabSz="913303">
                <a:defRPr/>
              </a:pPr>
              <a:t>10</a:t>
            </a:fld>
            <a:endParaRPr lang="en-US" dirty="0">
              <a:solidFill>
                <a:prstClr val="black"/>
              </a:solidFill>
              <a:latin typeface="Calibri"/>
            </a:endParaRPr>
          </a:p>
        </p:txBody>
      </p:sp>
    </p:spTree>
    <p:extLst>
      <p:ext uri="{BB962C8B-B14F-4D97-AF65-F5344CB8AC3E}">
        <p14:creationId xmlns:p14="http://schemas.microsoft.com/office/powerpoint/2010/main" val="1556279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38">
              <a:defRPr/>
            </a:pPr>
            <a:r>
              <a:rPr lang="en-US" dirty="0">
                <a:solidFill>
                  <a:prstClr val="black"/>
                </a:solidFill>
                <a:latin typeface="Arial" pitchFamily="34" charset="0"/>
                <a:cs typeface="Arial" pitchFamily="34" charset="0"/>
              </a:rPr>
              <a:t>Other common prairie management tools such as prescribed fire or hay harvest, while helpful at times, create a uniform habitat treatment which does not meet the</a:t>
            </a:r>
            <a:r>
              <a:rPr lang="en-US" baseline="0" dirty="0">
                <a:solidFill>
                  <a:prstClr val="black"/>
                </a:solidFill>
                <a:latin typeface="Arial" pitchFamily="34" charset="0"/>
                <a:cs typeface="Arial" pitchFamily="34" charset="0"/>
              </a:rPr>
              <a:t> immediate </a:t>
            </a:r>
            <a:r>
              <a:rPr lang="en-US" dirty="0">
                <a:solidFill>
                  <a:prstClr val="black"/>
                </a:solidFill>
                <a:latin typeface="Arial" pitchFamily="34" charset="0"/>
                <a:cs typeface="Arial" pitchFamily="34" charset="0"/>
              </a:rPr>
              <a:t>needs of wildlife.  These practices instantly change uniformly tall cover to uniformly short  - or absent - cover, without providing low-mobility wildlife – like reptiles, amphibians and invertebrates</a:t>
            </a:r>
            <a:r>
              <a:rPr lang="en-US" baseline="0" dirty="0">
                <a:solidFill>
                  <a:prstClr val="black"/>
                </a:solidFill>
                <a:latin typeface="Arial" pitchFamily="34" charset="0"/>
                <a:cs typeface="Arial" pitchFamily="34" charset="0"/>
              </a:rPr>
              <a:t> - </a:t>
            </a:r>
            <a:r>
              <a:rPr lang="en-US" dirty="0">
                <a:solidFill>
                  <a:prstClr val="black"/>
                </a:solidFill>
                <a:latin typeface="Arial" pitchFamily="34" charset="0"/>
                <a:cs typeface="Arial" pitchFamily="34" charset="0"/>
              </a:rPr>
              <a:t>ample time to move to suitable sites.</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defTabSz="913303">
              <a:defRPr/>
            </a:pPr>
            <a:fld id="{0A91C20B-F336-41D1-9451-1A78582D36BA}" type="slidenum">
              <a:rPr lang="en-US">
                <a:solidFill>
                  <a:prstClr val="black"/>
                </a:solidFill>
                <a:latin typeface="Calibri"/>
              </a:rPr>
              <a:pPr defTabSz="913303">
                <a:defRPr/>
              </a:pPr>
              <a:t>11</a:t>
            </a:fld>
            <a:endParaRPr lang="en-US" dirty="0">
              <a:solidFill>
                <a:prstClr val="black"/>
              </a:solidFill>
              <a:latin typeface="Calibri"/>
            </a:endParaRPr>
          </a:p>
        </p:txBody>
      </p:sp>
    </p:spTree>
    <p:extLst>
      <p:ext uri="{BB962C8B-B14F-4D97-AF65-F5344CB8AC3E}">
        <p14:creationId xmlns:p14="http://schemas.microsoft.com/office/powerpoint/2010/main" val="404858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8.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Rectangle 3"/>
          <p:cNvSpPr/>
          <p:nvPr userDrawn="1"/>
        </p:nvSpPr>
        <p:spPr>
          <a:xfrm>
            <a:off x="0" y="731520"/>
            <a:ext cx="9144000" cy="61447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Title 1"/>
          <p:cNvSpPr>
            <a:spLocks noGrp="1"/>
          </p:cNvSpPr>
          <p:nvPr>
            <p:ph type="ctrTitle"/>
          </p:nvPr>
        </p:nvSpPr>
        <p:spPr>
          <a:xfrm>
            <a:off x="685800" y="2438400"/>
            <a:ext cx="7772400" cy="1524000"/>
          </a:xfrm>
        </p:spPr>
        <p:txBody>
          <a:bodyPr anchor="b">
            <a:normAutofit/>
          </a:bodyPr>
          <a:lstStyle>
            <a:lvl1pPr>
              <a:defRPr sz="3200" b="0" i="0">
                <a:ln w="1270">
                  <a:noFill/>
                </a:ln>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4"/>
          <p:cNvSpPr>
            <a:spLocks noGrp="1"/>
          </p:cNvSpPr>
          <p:nvPr>
            <p:ph type="body" sz="quarter" idx="10"/>
          </p:nvPr>
        </p:nvSpPr>
        <p:spPr>
          <a:xfrm>
            <a:off x="685800" y="4084321"/>
            <a:ext cx="7772400" cy="493327"/>
          </a:xfrm>
          <a:prstGeom prst="rect">
            <a:avLst/>
          </a:prstGeom>
        </p:spPr>
        <p:txBody>
          <a:bodyPr/>
          <a:lstStyle>
            <a:lvl1pPr>
              <a:defRPr>
                <a:solidFill>
                  <a:schemeClr val="bg1">
                    <a:alpha val="75000"/>
                  </a:schemeClr>
                </a:solidFill>
              </a:defRPr>
            </a:lvl1pPr>
            <a:lvl2pPr>
              <a:defRPr>
                <a:solidFill>
                  <a:schemeClr val="bg1">
                    <a:alpha val="75000"/>
                  </a:schemeClr>
                </a:solidFill>
              </a:defRPr>
            </a:lvl2pPr>
            <a:lvl3pPr>
              <a:defRPr>
                <a:solidFill>
                  <a:schemeClr val="bg1">
                    <a:alpha val="75000"/>
                  </a:schemeClr>
                </a:solidFill>
              </a:defRPr>
            </a:lvl3pPr>
            <a:lvl4pPr>
              <a:defRPr>
                <a:solidFill>
                  <a:schemeClr val="bg1">
                    <a:alpha val="75000"/>
                  </a:schemeClr>
                </a:solidFill>
              </a:defRPr>
            </a:lvl4pPr>
            <a:lvl5pPr>
              <a:defRPr>
                <a:solidFill>
                  <a:schemeClr val="bg1">
                    <a:alpha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370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sp>
        <p:nvSpPr>
          <p:cNvPr id="4" name="Rectangle 3"/>
          <p:cNvSpPr/>
          <p:nvPr userDrawn="1"/>
        </p:nvSpPr>
        <p:spPr>
          <a:xfrm>
            <a:off x="0" y="731520"/>
            <a:ext cx="9144000" cy="61447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Title 1"/>
          <p:cNvSpPr>
            <a:spLocks noGrp="1"/>
          </p:cNvSpPr>
          <p:nvPr>
            <p:ph type="ctrTitle"/>
          </p:nvPr>
        </p:nvSpPr>
        <p:spPr>
          <a:xfrm>
            <a:off x="685800" y="2438400"/>
            <a:ext cx="7772400" cy="1524000"/>
          </a:xfrm>
        </p:spPr>
        <p:txBody>
          <a:bodyPr anchor="b">
            <a:normAutofit/>
          </a:bodyPr>
          <a:lstStyle>
            <a:lvl1pPr>
              <a:defRPr sz="3200" b="0" i="0">
                <a:ln w="1270">
                  <a:noFill/>
                </a:ln>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4"/>
          <p:cNvSpPr>
            <a:spLocks noGrp="1"/>
          </p:cNvSpPr>
          <p:nvPr>
            <p:ph type="body" sz="quarter" idx="10"/>
          </p:nvPr>
        </p:nvSpPr>
        <p:spPr>
          <a:xfrm>
            <a:off x="685800" y="4084321"/>
            <a:ext cx="7772400" cy="493327"/>
          </a:xfrm>
          <a:prstGeom prst="rect">
            <a:avLst/>
          </a:prstGeom>
        </p:spPr>
        <p:txBody>
          <a:bodyPr/>
          <a:lstStyle>
            <a:lvl1pPr>
              <a:defRPr>
                <a:solidFill>
                  <a:schemeClr val="bg1">
                    <a:alpha val="75000"/>
                  </a:schemeClr>
                </a:solidFill>
              </a:defRPr>
            </a:lvl1pPr>
            <a:lvl2pPr>
              <a:defRPr>
                <a:solidFill>
                  <a:schemeClr val="bg1">
                    <a:alpha val="75000"/>
                  </a:schemeClr>
                </a:solidFill>
              </a:defRPr>
            </a:lvl2pPr>
            <a:lvl3pPr>
              <a:defRPr>
                <a:solidFill>
                  <a:schemeClr val="bg1">
                    <a:alpha val="75000"/>
                  </a:schemeClr>
                </a:solidFill>
              </a:defRPr>
            </a:lvl3pPr>
            <a:lvl4pPr>
              <a:defRPr>
                <a:solidFill>
                  <a:schemeClr val="bg1">
                    <a:alpha val="75000"/>
                  </a:schemeClr>
                </a:solidFill>
              </a:defRPr>
            </a:lvl4pPr>
            <a:lvl5pPr>
              <a:defRPr>
                <a:solidFill>
                  <a:schemeClr val="bg1">
                    <a:alpha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470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85800" y="4084321"/>
            <a:ext cx="7772400" cy="493327"/>
          </a:xfrm>
          <a:prstGeom prst="rect">
            <a:avLst/>
          </a:prstGeo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685800" y="2438400"/>
            <a:ext cx="7772400" cy="1524000"/>
          </a:xfrm>
        </p:spPr>
        <p:txBody>
          <a:bodyPr anchor="b" anchorCtr="0"/>
          <a:lstStyle>
            <a:lvl1pPr>
              <a:defRPr sz="3200" b="0"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068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0"/>
          </p:nvPr>
        </p:nvSpPr>
        <p:spPr>
          <a:xfrm>
            <a:off x="685800" y="2438400"/>
            <a:ext cx="7772400" cy="3657600"/>
          </a:xfrm>
        </p:spPr>
        <p:txBody>
          <a:bodyPr numCol="2" spcCol="457200"/>
          <a:lstStyle>
            <a:lvl3pPr>
              <a:defRPr sz="1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246904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685799" y="2438399"/>
            <a:ext cx="3520440" cy="3657600"/>
          </a:xfrm>
        </p:spPr>
        <p:txBody>
          <a:bodyPr/>
          <a:lstStyle>
            <a:lvl6pPr marL="18288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4937760" y="2438399"/>
            <a:ext cx="352044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a:xfrm>
            <a:off x="4572000" y="2438399"/>
            <a:ext cx="0" cy="365760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67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ro-Con">
    <p:spTree>
      <p:nvGrpSpPr>
        <p:cNvPr id="1" name=""/>
        <p:cNvGrpSpPr/>
        <p:nvPr/>
      </p:nvGrpSpPr>
      <p:grpSpPr>
        <a:xfrm>
          <a:off x="0" y="0"/>
          <a:ext cx="0" cy="0"/>
          <a:chOff x="0" y="0"/>
          <a:chExt cx="0" cy="0"/>
        </a:xfrm>
      </p:grpSpPr>
      <p:sp>
        <p:nvSpPr>
          <p:cNvPr id="13" name="Rectangle 12"/>
          <p:cNvSpPr/>
          <p:nvPr userDrawn="1"/>
        </p:nvSpPr>
        <p:spPr>
          <a:xfrm>
            <a:off x="4572000" y="2621280"/>
            <a:ext cx="4572000" cy="42672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Rectangle 9"/>
          <p:cNvSpPr/>
          <p:nvPr userDrawn="1"/>
        </p:nvSpPr>
        <p:spPr>
          <a:xfrm>
            <a:off x="0" y="2621280"/>
            <a:ext cx="4572000" cy="426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 Placeholder 7"/>
          <p:cNvSpPr>
            <a:spLocks noGrp="1"/>
          </p:cNvSpPr>
          <p:nvPr>
            <p:ph type="body" sz="quarter" idx="11"/>
          </p:nvPr>
        </p:nvSpPr>
        <p:spPr>
          <a:xfrm>
            <a:off x="685799" y="3352800"/>
            <a:ext cx="3429000" cy="274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8288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5029200" y="3352800"/>
            <a:ext cx="3429000" cy="2743200"/>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685800" y="1524001"/>
            <a:ext cx="7772400" cy="484636"/>
          </a:xfrm>
        </p:spPr>
        <p:txBody>
          <a:bodyPr/>
          <a:lstStyle/>
          <a:p>
            <a:r>
              <a:rPr lang="en-US" dirty="0"/>
              <a:t>Click to edit Master title style</a:t>
            </a:r>
          </a:p>
        </p:txBody>
      </p:sp>
      <p:cxnSp>
        <p:nvCxnSpPr>
          <p:cNvPr id="15" name="Straight Connector 14"/>
          <p:cNvCxnSpPr/>
          <p:nvPr userDrawn="1"/>
        </p:nvCxnSpPr>
        <p:spPr>
          <a:xfrm>
            <a:off x="0" y="2621280"/>
            <a:ext cx="9144000"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166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s Short">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685799" y="3048000"/>
            <a:ext cx="3520440" cy="2438400"/>
          </a:xfrm>
        </p:spPr>
        <p:txBody>
          <a:bodyPr/>
          <a:lstStyle>
            <a:lvl6pPr marL="18288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4937760" y="3048000"/>
            <a:ext cx="3520440" cy="243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a:xfrm>
            <a:off x="4572000" y="3048000"/>
            <a:ext cx="0" cy="243840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82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685800" y="2438399"/>
            <a:ext cx="2193269" cy="3657600"/>
          </a:xfrm>
        </p:spPr>
        <p:txBody>
          <a:bodyPr/>
          <a:lstStyle>
            <a:lvl6pPr marL="18288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6262960" y="2438399"/>
            <a:ext cx="2195239"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a:xfrm>
            <a:off x="3176314" y="2438399"/>
            <a:ext cx="0" cy="365760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3"/>
          </p:nvPr>
        </p:nvSpPr>
        <p:spPr>
          <a:xfrm>
            <a:off x="3473560" y="2438399"/>
            <a:ext cx="2194908"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5965714" y="2438399"/>
            <a:ext cx="0" cy="365760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169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meline 3-Step">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685800" y="3353261"/>
            <a:ext cx="2193269" cy="2742737"/>
          </a:xfrm>
        </p:spPr>
        <p:txBody>
          <a:bodyPr/>
          <a:lstStyle>
            <a:lvl6pPr marL="18288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6262960" y="3353261"/>
            <a:ext cx="2195239" cy="2742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Placeholder 7"/>
          <p:cNvSpPr>
            <a:spLocks noGrp="1"/>
          </p:cNvSpPr>
          <p:nvPr>
            <p:ph type="body" sz="quarter" idx="13"/>
          </p:nvPr>
        </p:nvSpPr>
        <p:spPr>
          <a:xfrm>
            <a:off x="3473560" y="3353261"/>
            <a:ext cx="2194908" cy="2742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0" name="Straight Connector 29"/>
          <p:cNvCxnSpPr/>
          <p:nvPr userDrawn="1"/>
        </p:nvCxnSpPr>
        <p:spPr>
          <a:xfrm>
            <a:off x="0" y="3048000"/>
            <a:ext cx="9144000" cy="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3" name="Text Placeholder 7"/>
          <p:cNvSpPr>
            <a:spLocks noGrp="1"/>
          </p:cNvSpPr>
          <p:nvPr>
            <p:ph type="body" sz="quarter" idx="14"/>
          </p:nvPr>
        </p:nvSpPr>
        <p:spPr>
          <a:xfrm>
            <a:off x="685800" y="2438399"/>
            <a:ext cx="2193269" cy="362467"/>
          </a:xfrm>
        </p:spPr>
        <p:txBody>
          <a:bodyPr/>
          <a:lstStyle>
            <a:lvl6pPr marL="18288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7"/>
          <p:cNvSpPr>
            <a:spLocks noGrp="1"/>
          </p:cNvSpPr>
          <p:nvPr>
            <p:ph type="body" sz="quarter" idx="15"/>
          </p:nvPr>
        </p:nvSpPr>
        <p:spPr>
          <a:xfrm>
            <a:off x="3473561" y="2438399"/>
            <a:ext cx="2193269" cy="362467"/>
          </a:xfrm>
        </p:spPr>
        <p:txBody>
          <a:bodyPr/>
          <a:lstStyle>
            <a:lvl6pPr marL="18288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7"/>
          <p:cNvSpPr>
            <a:spLocks noGrp="1"/>
          </p:cNvSpPr>
          <p:nvPr>
            <p:ph type="body" sz="quarter" idx="16"/>
          </p:nvPr>
        </p:nvSpPr>
        <p:spPr>
          <a:xfrm>
            <a:off x="6262959" y="2438399"/>
            <a:ext cx="2193269" cy="362467"/>
          </a:xfrm>
        </p:spPr>
        <p:txBody>
          <a:bodyPr/>
          <a:lstStyle>
            <a:lvl6pPr marL="18288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1" name="Group 40"/>
          <p:cNvGrpSpPr/>
          <p:nvPr userDrawn="1"/>
        </p:nvGrpSpPr>
        <p:grpSpPr>
          <a:xfrm>
            <a:off x="685799" y="2930515"/>
            <a:ext cx="170390" cy="227187"/>
            <a:chOff x="695743" y="2197886"/>
            <a:chExt cx="170390" cy="170390"/>
          </a:xfrm>
        </p:grpSpPr>
        <p:sp>
          <p:nvSpPr>
            <p:cNvPr id="13" name="Oval 12"/>
            <p:cNvSpPr>
              <a:spLocks noChangeAspect="1"/>
            </p:cNvSpPr>
            <p:nvPr userDrawn="1"/>
          </p:nvSpPr>
          <p:spPr>
            <a:xfrm flipH="1">
              <a:off x="695743" y="2197886"/>
              <a:ext cx="170390" cy="170390"/>
            </a:xfrm>
            <a:prstGeom prst="ellipse">
              <a:avLst/>
            </a:prstGeom>
            <a:solidFill>
              <a:schemeClr val="bg2"/>
            </a:solidFill>
            <a:ln w="9525"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0" dirty="0">
                <a:solidFill>
                  <a:schemeClr val="lt1"/>
                </a:solidFill>
                <a:latin typeface="Helvetica"/>
                <a:cs typeface="Helvetica"/>
              </a:endParaRPr>
            </a:p>
          </p:txBody>
        </p:sp>
        <p:sp>
          <p:nvSpPr>
            <p:cNvPr id="40" name="Oval 39"/>
            <p:cNvSpPr>
              <a:spLocks noChangeAspect="1"/>
            </p:cNvSpPr>
            <p:nvPr userDrawn="1"/>
          </p:nvSpPr>
          <p:spPr>
            <a:xfrm flipH="1">
              <a:off x="716930" y="2219073"/>
              <a:ext cx="128016" cy="128016"/>
            </a:xfrm>
            <a:prstGeom prst="ellipse">
              <a:avLst/>
            </a:prstGeom>
            <a:solidFill>
              <a:schemeClr val="accent1"/>
            </a:solid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0" dirty="0">
                <a:solidFill>
                  <a:schemeClr val="lt1"/>
                </a:solidFill>
                <a:latin typeface="Helvetica"/>
                <a:cs typeface="Helvetica"/>
              </a:endParaRPr>
            </a:p>
          </p:txBody>
        </p:sp>
      </p:grpSp>
      <p:grpSp>
        <p:nvGrpSpPr>
          <p:cNvPr id="42" name="Group 41"/>
          <p:cNvGrpSpPr/>
          <p:nvPr userDrawn="1"/>
        </p:nvGrpSpPr>
        <p:grpSpPr>
          <a:xfrm>
            <a:off x="6262959" y="2930515"/>
            <a:ext cx="170390" cy="227187"/>
            <a:chOff x="695743" y="2197886"/>
            <a:chExt cx="170390" cy="170390"/>
          </a:xfrm>
        </p:grpSpPr>
        <p:sp>
          <p:nvSpPr>
            <p:cNvPr id="43" name="Oval 42"/>
            <p:cNvSpPr>
              <a:spLocks noChangeAspect="1"/>
            </p:cNvSpPr>
            <p:nvPr userDrawn="1"/>
          </p:nvSpPr>
          <p:spPr>
            <a:xfrm flipH="1">
              <a:off x="695743" y="2197886"/>
              <a:ext cx="170390" cy="170390"/>
            </a:xfrm>
            <a:prstGeom prst="ellipse">
              <a:avLst/>
            </a:prstGeom>
            <a:solidFill>
              <a:schemeClr val="bg2"/>
            </a:solidFill>
            <a:ln w="9525"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0" dirty="0">
                <a:solidFill>
                  <a:schemeClr val="lt1"/>
                </a:solidFill>
                <a:latin typeface="Helvetica"/>
                <a:cs typeface="Helvetica"/>
              </a:endParaRPr>
            </a:p>
          </p:txBody>
        </p:sp>
        <p:sp>
          <p:nvSpPr>
            <p:cNvPr id="44" name="Oval 43"/>
            <p:cNvSpPr>
              <a:spLocks noChangeAspect="1"/>
            </p:cNvSpPr>
            <p:nvPr userDrawn="1"/>
          </p:nvSpPr>
          <p:spPr>
            <a:xfrm flipH="1">
              <a:off x="716930" y="2219073"/>
              <a:ext cx="128016" cy="128016"/>
            </a:xfrm>
            <a:prstGeom prst="ellipse">
              <a:avLst/>
            </a:prstGeom>
            <a:solidFill>
              <a:schemeClr val="accent1"/>
            </a:solid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0" dirty="0">
                <a:solidFill>
                  <a:schemeClr val="lt1"/>
                </a:solidFill>
                <a:latin typeface="Helvetica"/>
                <a:cs typeface="Helvetica"/>
              </a:endParaRPr>
            </a:p>
          </p:txBody>
        </p:sp>
      </p:grpSp>
      <p:grpSp>
        <p:nvGrpSpPr>
          <p:cNvPr id="45" name="Group 44"/>
          <p:cNvGrpSpPr/>
          <p:nvPr userDrawn="1"/>
        </p:nvGrpSpPr>
        <p:grpSpPr>
          <a:xfrm>
            <a:off x="3473560" y="2930515"/>
            <a:ext cx="170390" cy="227187"/>
            <a:chOff x="695743" y="2197886"/>
            <a:chExt cx="170390" cy="170390"/>
          </a:xfrm>
        </p:grpSpPr>
        <p:sp>
          <p:nvSpPr>
            <p:cNvPr id="46" name="Oval 45"/>
            <p:cNvSpPr>
              <a:spLocks noChangeAspect="1"/>
            </p:cNvSpPr>
            <p:nvPr userDrawn="1"/>
          </p:nvSpPr>
          <p:spPr>
            <a:xfrm flipH="1">
              <a:off x="695743" y="2197886"/>
              <a:ext cx="170390" cy="170390"/>
            </a:xfrm>
            <a:prstGeom prst="ellipse">
              <a:avLst/>
            </a:prstGeom>
            <a:solidFill>
              <a:schemeClr val="bg2"/>
            </a:solidFill>
            <a:ln w="9525"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0" dirty="0">
                <a:solidFill>
                  <a:schemeClr val="lt1"/>
                </a:solidFill>
                <a:latin typeface="Helvetica"/>
                <a:cs typeface="Helvetica"/>
              </a:endParaRPr>
            </a:p>
          </p:txBody>
        </p:sp>
        <p:sp>
          <p:nvSpPr>
            <p:cNvPr id="47" name="Oval 46"/>
            <p:cNvSpPr>
              <a:spLocks noChangeAspect="1"/>
            </p:cNvSpPr>
            <p:nvPr userDrawn="1"/>
          </p:nvSpPr>
          <p:spPr>
            <a:xfrm flipH="1">
              <a:off x="716930" y="2219073"/>
              <a:ext cx="128016" cy="128016"/>
            </a:xfrm>
            <a:prstGeom prst="ellipse">
              <a:avLst/>
            </a:prstGeom>
            <a:solidFill>
              <a:schemeClr val="accent1"/>
            </a:solid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0" dirty="0">
                <a:solidFill>
                  <a:schemeClr val="lt1"/>
                </a:solidFill>
                <a:latin typeface="Helvetica"/>
                <a:cs typeface="Helvetica"/>
              </a:endParaRPr>
            </a:p>
          </p:txBody>
        </p:sp>
      </p:grpSp>
    </p:spTree>
    <p:extLst>
      <p:ext uri="{BB962C8B-B14F-4D97-AF65-F5344CB8AC3E}">
        <p14:creationId xmlns:p14="http://schemas.microsoft.com/office/powerpoint/2010/main" val="16628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6" name="Rectangle 5"/>
          <p:cNvSpPr/>
          <p:nvPr userDrawn="1"/>
        </p:nvSpPr>
        <p:spPr>
          <a:xfrm>
            <a:off x="0" y="731520"/>
            <a:ext cx="9144000" cy="61447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title"/>
          </p:nvPr>
        </p:nvSpPr>
        <p:spPr>
          <a:xfrm>
            <a:off x="685801" y="1524000"/>
            <a:ext cx="3428999" cy="853440"/>
          </a:xfrm>
        </p:spPr>
        <p:txBody>
          <a:bodyPr/>
          <a:lstStyle/>
          <a:p>
            <a:r>
              <a:rPr lang="en-US" dirty="0"/>
              <a:t>Click to edit Master title style</a:t>
            </a:r>
          </a:p>
        </p:txBody>
      </p:sp>
      <p:cxnSp>
        <p:nvCxnSpPr>
          <p:cNvPr id="11" name="Straight Connector 10"/>
          <p:cNvCxnSpPr/>
          <p:nvPr userDrawn="1"/>
        </p:nvCxnSpPr>
        <p:spPr>
          <a:xfrm>
            <a:off x="6743700" y="1524001"/>
            <a:ext cx="0" cy="4571999"/>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800600" y="4648200"/>
            <a:ext cx="3886200" cy="0"/>
          </a:xfrm>
          <a:prstGeom prst="line">
            <a:avLst/>
          </a:prstGeom>
          <a:ln w="63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Picture Placeholder 4"/>
          <p:cNvSpPr>
            <a:spLocks noGrp="1"/>
          </p:cNvSpPr>
          <p:nvPr>
            <p:ph type="pic" sz="quarter" idx="13"/>
          </p:nvPr>
        </p:nvSpPr>
        <p:spPr>
          <a:xfrm>
            <a:off x="5029200" y="1524000"/>
            <a:ext cx="1371600" cy="1219200"/>
          </a:xfrm>
          <a:prstGeom prst="rect">
            <a:avLst/>
          </a:prstGeom>
          <a:noFill/>
          <a:ln>
            <a:noFill/>
          </a:ln>
        </p:spPr>
        <p:txBody>
          <a:bodyPr/>
          <a:lstStyle/>
          <a:p>
            <a:endParaRPr lang="en-US" dirty="0"/>
          </a:p>
        </p:txBody>
      </p:sp>
      <p:sp>
        <p:nvSpPr>
          <p:cNvPr id="20" name="Text Placeholder 7"/>
          <p:cNvSpPr>
            <a:spLocks noGrp="1"/>
          </p:cNvSpPr>
          <p:nvPr>
            <p:ph type="body" sz="quarter" idx="11"/>
          </p:nvPr>
        </p:nvSpPr>
        <p:spPr>
          <a:xfrm>
            <a:off x="685799" y="2438399"/>
            <a:ext cx="3429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Straight Connector 23"/>
          <p:cNvCxnSpPr/>
          <p:nvPr userDrawn="1"/>
        </p:nvCxnSpPr>
        <p:spPr>
          <a:xfrm>
            <a:off x="4800600" y="2971800"/>
            <a:ext cx="3886200" cy="0"/>
          </a:xfrm>
          <a:prstGeom prst="line">
            <a:avLst/>
          </a:prstGeom>
          <a:ln w="63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5" name="Picture Placeholder 4"/>
          <p:cNvSpPr>
            <a:spLocks noGrp="1"/>
          </p:cNvSpPr>
          <p:nvPr>
            <p:ph type="pic" sz="quarter" idx="14"/>
          </p:nvPr>
        </p:nvSpPr>
        <p:spPr>
          <a:xfrm>
            <a:off x="7086600" y="1524000"/>
            <a:ext cx="1371600" cy="1219200"/>
          </a:xfrm>
          <a:prstGeom prst="rect">
            <a:avLst/>
          </a:prstGeom>
          <a:noFill/>
          <a:ln>
            <a:noFill/>
          </a:ln>
        </p:spPr>
        <p:txBody>
          <a:bodyPr/>
          <a:lstStyle/>
          <a:p>
            <a:endParaRPr lang="en-US" dirty="0"/>
          </a:p>
        </p:txBody>
      </p:sp>
      <p:sp>
        <p:nvSpPr>
          <p:cNvPr id="26" name="Picture Placeholder 4"/>
          <p:cNvSpPr>
            <a:spLocks noGrp="1"/>
          </p:cNvSpPr>
          <p:nvPr>
            <p:ph type="pic" sz="quarter" idx="15"/>
          </p:nvPr>
        </p:nvSpPr>
        <p:spPr>
          <a:xfrm>
            <a:off x="5029200" y="4876799"/>
            <a:ext cx="1371600" cy="1219200"/>
          </a:xfrm>
          <a:prstGeom prst="rect">
            <a:avLst/>
          </a:prstGeom>
          <a:noFill/>
          <a:ln>
            <a:noFill/>
          </a:ln>
        </p:spPr>
        <p:txBody>
          <a:bodyPr/>
          <a:lstStyle/>
          <a:p>
            <a:endParaRPr lang="en-US" dirty="0"/>
          </a:p>
        </p:txBody>
      </p:sp>
      <p:sp>
        <p:nvSpPr>
          <p:cNvPr id="27" name="Picture Placeholder 4"/>
          <p:cNvSpPr>
            <a:spLocks noGrp="1"/>
          </p:cNvSpPr>
          <p:nvPr>
            <p:ph type="pic" sz="quarter" idx="16"/>
          </p:nvPr>
        </p:nvSpPr>
        <p:spPr>
          <a:xfrm>
            <a:off x="7086600" y="4876799"/>
            <a:ext cx="1371600" cy="1219200"/>
          </a:xfrm>
          <a:prstGeom prst="rect">
            <a:avLst/>
          </a:prstGeom>
          <a:noFill/>
          <a:ln>
            <a:noFill/>
          </a:ln>
        </p:spPr>
        <p:txBody>
          <a:bodyPr/>
          <a:lstStyle/>
          <a:p>
            <a:endParaRPr lang="en-US" dirty="0"/>
          </a:p>
        </p:txBody>
      </p:sp>
      <p:sp>
        <p:nvSpPr>
          <p:cNvPr id="28" name="Picture Placeholder 4"/>
          <p:cNvSpPr>
            <a:spLocks noGrp="1"/>
          </p:cNvSpPr>
          <p:nvPr>
            <p:ph type="pic" sz="quarter" idx="17"/>
          </p:nvPr>
        </p:nvSpPr>
        <p:spPr>
          <a:xfrm>
            <a:off x="5029200" y="3200400"/>
            <a:ext cx="1371600" cy="1219200"/>
          </a:xfrm>
          <a:prstGeom prst="rect">
            <a:avLst/>
          </a:prstGeom>
          <a:noFill/>
          <a:ln>
            <a:noFill/>
          </a:ln>
        </p:spPr>
        <p:txBody>
          <a:bodyPr/>
          <a:lstStyle/>
          <a:p>
            <a:endParaRPr lang="en-US" dirty="0"/>
          </a:p>
        </p:txBody>
      </p:sp>
      <p:sp>
        <p:nvSpPr>
          <p:cNvPr id="29" name="Picture Placeholder 4"/>
          <p:cNvSpPr>
            <a:spLocks noGrp="1"/>
          </p:cNvSpPr>
          <p:nvPr>
            <p:ph type="pic" sz="quarter" idx="18"/>
          </p:nvPr>
        </p:nvSpPr>
        <p:spPr>
          <a:xfrm>
            <a:off x="7086600" y="3200400"/>
            <a:ext cx="1371600" cy="1219200"/>
          </a:xfrm>
          <a:prstGeom prst="rect">
            <a:avLst/>
          </a:prstGeom>
          <a:noFill/>
          <a:ln>
            <a:noFill/>
          </a:ln>
        </p:spPr>
        <p:txBody>
          <a:bodyPr/>
          <a:lstStyle/>
          <a:p>
            <a:endParaRPr lang="en-US" dirty="0"/>
          </a:p>
        </p:txBody>
      </p:sp>
    </p:spTree>
    <p:extLst>
      <p:ext uri="{BB962C8B-B14F-4D97-AF65-F5344CB8AC3E}">
        <p14:creationId xmlns:p14="http://schemas.microsoft.com/office/powerpoint/2010/main" val="14256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w Imag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574959" y="727592"/>
            <a:ext cx="4569043" cy="6144768"/>
          </a:xfrm>
          <a:prstGeom prst="rect">
            <a:avLst/>
          </a:prstGeom>
          <a:solidFill>
            <a:schemeClr val="tx1">
              <a:lumMod val="50000"/>
              <a:lumOff val="50000"/>
            </a:schemeClr>
          </a:solidFill>
          <a:ln>
            <a:noFill/>
          </a:ln>
        </p:spPr>
        <p:txBody>
          <a:bodyPr/>
          <a:lstStyle/>
          <a:p>
            <a:endParaRPr lang="en-US" dirty="0"/>
          </a:p>
        </p:txBody>
      </p:sp>
      <p:sp>
        <p:nvSpPr>
          <p:cNvPr id="4" name="Title 3"/>
          <p:cNvSpPr>
            <a:spLocks noGrp="1"/>
          </p:cNvSpPr>
          <p:nvPr>
            <p:ph type="title"/>
          </p:nvPr>
        </p:nvSpPr>
        <p:spPr>
          <a:xfrm>
            <a:off x="685800" y="1524000"/>
            <a:ext cx="3429000" cy="853440"/>
          </a:xfrm>
        </p:spPr>
        <p:txBody>
          <a:bodyPr/>
          <a:lstStyle/>
          <a:p>
            <a:r>
              <a:rPr lang="en-US" dirty="0"/>
              <a:t>Click to edit Master title style</a:t>
            </a:r>
          </a:p>
        </p:txBody>
      </p:sp>
      <p:sp>
        <p:nvSpPr>
          <p:cNvPr id="8" name="Text Placeholder 7"/>
          <p:cNvSpPr>
            <a:spLocks noGrp="1"/>
          </p:cNvSpPr>
          <p:nvPr>
            <p:ph type="body" sz="quarter" idx="11"/>
          </p:nvPr>
        </p:nvSpPr>
        <p:spPr>
          <a:xfrm>
            <a:off x="685799" y="2438399"/>
            <a:ext cx="3429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635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w Imag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727592"/>
            <a:ext cx="4569043" cy="6144768"/>
          </a:xfrm>
          <a:prstGeom prst="rect">
            <a:avLst/>
          </a:prstGeom>
          <a:solidFill>
            <a:schemeClr val="tx1">
              <a:lumMod val="50000"/>
              <a:lumOff val="50000"/>
            </a:schemeClr>
          </a:solidFill>
        </p:spPr>
        <p:txBody>
          <a:bodyPr/>
          <a:lstStyle/>
          <a:p>
            <a:endParaRPr lang="en-US" dirty="0"/>
          </a:p>
        </p:txBody>
      </p:sp>
      <p:sp>
        <p:nvSpPr>
          <p:cNvPr id="4" name="Title 3"/>
          <p:cNvSpPr>
            <a:spLocks noGrp="1"/>
          </p:cNvSpPr>
          <p:nvPr>
            <p:ph type="title"/>
          </p:nvPr>
        </p:nvSpPr>
        <p:spPr>
          <a:xfrm>
            <a:off x="5029200" y="1524000"/>
            <a:ext cx="3429000" cy="853440"/>
          </a:xfrm>
        </p:spPr>
        <p:txBody>
          <a:bodyPr/>
          <a:lstStyle/>
          <a:p>
            <a:r>
              <a:rPr lang="en-US" dirty="0"/>
              <a:t>Click to edit Master title style</a:t>
            </a:r>
          </a:p>
        </p:txBody>
      </p:sp>
      <p:sp>
        <p:nvSpPr>
          <p:cNvPr id="8" name="Text Placeholder 7"/>
          <p:cNvSpPr>
            <a:spLocks noGrp="1"/>
          </p:cNvSpPr>
          <p:nvPr>
            <p:ph type="body" sz="quarter" idx="11"/>
          </p:nvPr>
        </p:nvSpPr>
        <p:spPr>
          <a:xfrm>
            <a:off x="5029200" y="2586568"/>
            <a:ext cx="3429000" cy="35454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89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ual Image Overlay">
    <p:spTree>
      <p:nvGrpSpPr>
        <p:cNvPr id="1" name=""/>
        <p:cNvGrpSpPr/>
        <p:nvPr/>
      </p:nvGrpSpPr>
      <p:grpSpPr>
        <a:xfrm>
          <a:off x="0" y="0"/>
          <a:ext cx="0" cy="0"/>
          <a:chOff x="0" y="0"/>
          <a:chExt cx="0" cy="0"/>
        </a:xfrm>
      </p:grpSpPr>
      <p:sp>
        <p:nvSpPr>
          <p:cNvPr id="8" name="Rectangle 7"/>
          <p:cNvSpPr/>
          <p:nvPr userDrawn="1"/>
        </p:nvSpPr>
        <p:spPr>
          <a:xfrm>
            <a:off x="0" y="731520"/>
            <a:ext cx="9144000" cy="61447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Picture Placeholder 8"/>
          <p:cNvSpPr>
            <a:spLocks noGrp="1"/>
          </p:cNvSpPr>
          <p:nvPr>
            <p:ph type="pic" sz="quarter" idx="10"/>
          </p:nvPr>
        </p:nvSpPr>
        <p:spPr>
          <a:xfrm>
            <a:off x="0" y="731520"/>
            <a:ext cx="4572000" cy="6144768"/>
          </a:xfrm>
          <a:prstGeom prst="rect">
            <a:avLst/>
          </a:prstGeom>
          <a:solidFill>
            <a:srgbClr val="929292"/>
          </a:solidFill>
        </p:spPr>
        <p:txBody>
          <a:bodyPr/>
          <a:lstStyle/>
          <a:p>
            <a:endParaRPr lang="en-US" dirty="0"/>
          </a:p>
        </p:txBody>
      </p:sp>
      <p:sp>
        <p:nvSpPr>
          <p:cNvPr id="3" name="Text Placeholder 2"/>
          <p:cNvSpPr>
            <a:spLocks noGrp="1"/>
          </p:cNvSpPr>
          <p:nvPr>
            <p:ph type="body" sz="quarter" idx="11"/>
          </p:nvPr>
        </p:nvSpPr>
        <p:spPr>
          <a:xfrm>
            <a:off x="685800" y="3816096"/>
            <a:ext cx="3195026" cy="2429933"/>
          </a:xfrm>
          <a:solidFill>
            <a:schemeClr val="tx1">
              <a:alpha val="70000"/>
            </a:schemeClr>
          </a:solidFill>
        </p:spPr>
        <p:txBody>
          <a:bodyPr lIns="274320" tIns="182880" rIns="274320" bIns="182880" numCol="1" spcCol="4572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2"/>
          </p:nvPr>
        </p:nvSpPr>
        <p:spPr>
          <a:xfrm>
            <a:off x="4572000" y="731520"/>
            <a:ext cx="4572000" cy="6144768"/>
          </a:xfrm>
          <a:prstGeom prst="rect">
            <a:avLst/>
          </a:prstGeom>
          <a:solidFill>
            <a:srgbClr val="929292"/>
          </a:solidFill>
        </p:spPr>
        <p:txBody>
          <a:bodyPr/>
          <a:lstStyle/>
          <a:p>
            <a:endParaRPr lang="en-US" dirty="0"/>
          </a:p>
        </p:txBody>
      </p:sp>
      <p:sp>
        <p:nvSpPr>
          <p:cNvPr id="7" name="Text Placeholder 2"/>
          <p:cNvSpPr>
            <a:spLocks noGrp="1"/>
          </p:cNvSpPr>
          <p:nvPr>
            <p:ph type="body" sz="quarter" idx="13"/>
          </p:nvPr>
        </p:nvSpPr>
        <p:spPr>
          <a:xfrm>
            <a:off x="5252870" y="3816096"/>
            <a:ext cx="3195026" cy="2429933"/>
          </a:xfrm>
          <a:solidFill>
            <a:schemeClr val="tx1">
              <a:alpha val="70000"/>
            </a:schemeClr>
          </a:solidFill>
        </p:spPr>
        <p:txBody>
          <a:bodyPr lIns="274320" tIns="182880" rIns="274320" bIns="182880" numCol="1" spcCol="4572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353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w Caption Overlay">
    <p:spTree>
      <p:nvGrpSpPr>
        <p:cNvPr id="1" name=""/>
        <p:cNvGrpSpPr/>
        <p:nvPr/>
      </p:nvGrpSpPr>
      <p:grpSpPr>
        <a:xfrm>
          <a:off x="0" y="0"/>
          <a:ext cx="0" cy="0"/>
          <a:chOff x="0" y="0"/>
          <a:chExt cx="0" cy="0"/>
        </a:xfrm>
      </p:grpSpPr>
      <p:sp>
        <p:nvSpPr>
          <p:cNvPr id="8" name="Rectangle 7"/>
          <p:cNvSpPr/>
          <p:nvPr userDrawn="1"/>
        </p:nvSpPr>
        <p:spPr>
          <a:xfrm>
            <a:off x="0" y="731520"/>
            <a:ext cx="9144000" cy="61447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Picture Placeholder 8"/>
          <p:cNvSpPr>
            <a:spLocks noGrp="1"/>
          </p:cNvSpPr>
          <p:nvPr>
            <p:ph type="pic" sz="quarter" idx="10"/>
          </p:nvPr>
        </p:nvSpPr>
        <p:spPr>
          <a:xfrm>
            <a:off x="0" y="731520"/>
            <a:ext cx="9144000" cy="6144768"/>
          </a:xfrm>
          <a:prstGeom prst="rect">
            <a:avLst/>
          </a:prstGeom>
          <a:solidFill>
            <a:srgbClr val="929292"/>
          </a:solidFill>
        </p:spPr>
        <p:txBody>
          <a:bodyPr/>
          <a:lstStyle/>
          <a:p>
            <a:endParaRPr lang="en-US" dirty="0"/>
          </a:p>
        </p:txBody>
      </p:sp>
      <p:sp>
        <p:nvSpPr>
          <p:cNvPr id="3" name="Text Placeholder 2"/>
          <p:cNvSpPr>
            <a:spLocks noGrp="1"/>
          </p:cNvSpPr>
          <p:nvPr>
            <p:ph type="body" sz="quarter" idx="11"/>
          </p:nvPr>
        </p:nvSpPr>
        <p:spPr>
          <a:xfrm>
            <a:off x="685800" y="3816096"/>
            <a:ext cx="3195026" cy="2429933"/>
          </a:xfrm>
          <a:solidFill>
            <a:schemeClr val="tx1">
              <a:alpha val="70000"/>
            </a:schemeClr>
          </a:solidFill>
        </p:spPr>
        <p:txBody>
          <a:bodyPr lIns="274320" tIns="182880" rIns="274320" bIns="182880" numCol="1" spcCol="4572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129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0" y="731520"/>
            <a:ext cx="9144000" cy="6148387"/>
          </a:xfrm>
          <a:prstGeom prst="rect">
            <a:avLst/>
          </a:prstGeom>
          <a:solidFill>
            <a:srgbClr val="929292"/>
          </a:solidFill>
        </p:spPr>
        <p:txBody>
          <a:bodyPr/>
          <a:lstStyle/>
          <a:p>
            <a:endParaRPr lang="en-US" dirty="0"/>
          </a:p>
        </p:txBody>
      </p:sp>
    </p:spTree>
    <p:extLst>
      <p:ext uri="{BB962C8B-B14F-4D97-AF65-F5344CB8AC3E}">
        <p14:creationId xmlns:p14="http://schemas.microsoft.com/office/powerpoint/2010/main" val="366775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allout Photo Overlay">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731520"/>
            <a:ext cx="9144000" cy="6148387"/>
          </a:xfrm>
          <a:prstGeom prst="rect">
            <a:avLst/>
          </a:prstGeom>
          <a:solidFill>
            <a:srgbClr val="929292"/>
          </a:solidFill>
        </p:spPr>
        <p:txBody>
          <a:bodyPr/>
          <a:lstStyle/>
          <a:p>
            <a:endParaRPr lang="en-US" dirty="0"/>
          </a:p>
        </p:txBody>
      </p:sp>
      <p:sp>
        <p:nvSpPr>
          <p:cNvPr id="8" name="Title 5"/>
          <p:cNvSpPr>
            <a:spLocks noGrp="1"/>
          </p:cNvSpPr>
          <p:nvPr>
            <p:ph type="title" hasCustomPrompt="1"/>
          </p:nvPr>
        </p:nvSpPr>
        <p:spPr>
          <a:xfrm>
            <a:off x="685800" y="1828801"/>
            <a:ext cx="7772400" cy="3968047"/>
          </a:xfrm>
          <a:solidFill>
            <a:schemeClr val="tx1">
              <a:alpha val="70000"/>
            </a:schemeClr>
          </a:solidFill>
        </p:spPr>
        <p:txBody>
          <a:bodyPr lIns="914400" tIns="685800" rIns="914400" bIns="777240" anchor="t" anchorCtr="0"/>
          <a:lstStyle>
            <a:lvl1pPr algn="ctr">
              <a:lnSpc>
                <a:spcPts val="2400"/>
              </a:lnSpc>
              <a:defRPr sz="24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685800" y="4876800"/>
            <a:ext cx="7772400" cy="914400"/>
          </a:xfrm>
          <a:prstGeom prst="rect">
            <a:avLst/>
          </a:prstGeom>
        </p:spPr>
        <p:txBody>
          <a:bodyPr lIns="182880" rIns="182880" bIns="182880"/>
          <a:lstStyle>
            <a:lvl1pPr algn="ctr">
              <a:defRPr sz="1000" b="1" kern="0" cap="all" spc="100" baseline="0">
                <a:solidFill>
                  <a:srgbClr val="FFFFFF"/>
                </a:solidFill>
                <a:latin typeface="Georgia"/>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23468255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Orang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9144000" cy="614476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itle 5"/>
          <p:cNvSpPr>
            <a:spLocks noGrp="1"/>
          </p:cNvSpPr>
          <p:nvPr>
            <p:ph type="title" hasCustomPrompt="1"/>
          </p:nvPr>
        </p:nvSpPr>
        <p:spPr>
          <a:xfrm>
            <a:off x="914400" y="2133600"/>
            <a:ext cx="7315200" cy="3352800"/>
          </a:xfrm>
          <a:noFill/>
        </p:spPr>
        <p:txBody>
          <a:bodyPr lIns="914400" tIns="457200" rIns="914400" bIns="548640" anchor="t" anchorCtr="0"/>
          <a:lstStyle>
            <a:lvl1pPr algn="ctr">
              <a:lnSpc>
                <a:spcPts val="2400"/>
              </a:lnSpc>
              <a:defRPr sz="24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914400" y="4876800"/>
            <a:ext cx="7315200" cy="609600"/>
          </a:xfrm>
          <a:prstGeom prst="rect">
            <a:avLst/>
          </a:prstGeom>
        </p:spPr>
        <p:txBody>
          <a:bodyPr lIns="182880" rIns="182880" bIns="182880"/>
          <a:lstStyle>
            <a:lvl1pPr algn="ctr">
              <a:defRPr sz="1000" b="1" kern="0" cap="all" spc="100" baseline="0">
                <a:solidFill>
                  <a:srgbClr val="FFFFFF"/>
                </a:solidFill>
                <a:latin typeface="Georgia"/>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CLICK TO EDIT MASTER TEXT STYLES</a:t>
            </a:r>
          </a:p>
        </p:txBody>
      </p:sp>
      <p:sp>
        <p:nvSpPr>
          <p:cNvPr id="6" name="Rectangle 5"/>
          <p:cNvSpPr/>
          <p:nvPr userDrawn="1"/>
        </p:nvSpPr>
        <p:spPr>
          <a:xfrm>
            <a:off x="685800" y="1524000"/>
            <a:ext cx="77724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Rectangle 1"/>
          <p:cNvSpPr/>
          <p:nvPr userDrawn="1"/>
        </p:nvSpPr>
        <p:spPr>
          <a:xfrm>
            <a:off x="914400" y="1460825"/>
            <a:ext cx="914400" cy="121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7315200" y="6035040"/>
            <a:ext cx="914400" cy="121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101954" y="1254034"/>
            <a:ext cx="546069"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7533107" y="5826034"/>
            <a:ext cx="546069" cy="539933"/>
          </a:xfrm>
          <a:prstGeom prst="rect">
            <a:avLst/>
          </a:prstGeom>
        </p:spPr>
      </p:pic>
    </p:spTree>
    <p:extLst>
      <p:ext uri="{BB962C8B-B14F-4D97-AF65-F5344CB8AC3E}">
        <p14:creationId xmlns:p14="http://schemas.microsoft.com/office/powerpoint/2010/main" val="1319505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Blu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9144000" cy="61447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itle 5"/>
          <p:cNvSpPr>
            <a:spLocks noGrp="1"/>
          </p:cNvSpPr>
          <p:nvPr>
            <p:ph type="title" hasCustomPrompt="1"/>
          </p:nvPr>
        </p:nvSpPr>
        <p:spPr>
          <a:xfrm>
            <a:off x="914400" y="2133600"/>
            <a:ext cx="7315200" cy="3352800"/>
          </a:xfrm>
          <a:noFill/>
        </p:spPr>
        <p:txBody>
          <a:bodyPr lIns="914400" tIns="457200" rIns="914400" bIns="548640" anchor="t" anchorCtr="0"/>
          <a:lstStyle>
            <a:lvl1pPr algn="ctr">
              <a:lnSpc>
                <a:spcPts val="2400"/>
              </a:lnSpc>
              <a:defRPr sz="24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914400" y="4876800"/>
            <a:ext cx="7315200" cy="609600"/>
          </a:xfrm>
          <a:prstGeom prst="rect">
            <a:avLst/>
          </a:prstGeom>
        </p:spPr>
        <p:txBody>
          <a:bodyPr lIns="182880" rIns="182880" bIns="182880"/>
          <a:lstStyle>
            <a:lvl1pPr algn="ctr">
              <a:defRPr sz="1000" b="1" kern="0" cap="all" spc="100" baseline="0">
                <a:solidFill>
                  <a:srgbClr val="FFFFFF"/>
                </a:solidFill>
                <a:latin typeface="Georgia"/>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CLICK TO EDIT MASTER TEXT STYLES</a:t>
            </a:r>
          </a:p>
        </p:txBody>
      </p:sp>
      <p:sp>
        <p:nvSpPr>
          <p:cNvPr id="6" name="Rectangle 5"/>
          <p:cNvSpPr/>
          <p:nvPr userDrawn="1"/>
        </p:nvSpPr>
        <p:spPr>
          <a:xfrm>
            <a:off x="685800" y="1524000"/>
            <a:ext cx="77724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Rectangle 1"/>
          <p:cNvSpPr/>
          <p:nvPr userDrawn="1"/>
        </p:nvSpPr>
        <p:spPr>
          <a:xfrm>
            <a:off x="914400" y="1460825"/>
            <a:ext cx="914400" cy="121920"/>
          </a:xfrm>
          <a:prstGeom prst="rect">
            <a:avLst/>
          </a:prstGeom>
          <a:solidFill>
            <a:srgbClr val="0AA8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7315200" y="6035040"/>
            <a:ext cx="914400" cy="121920"/>
          </a:xfrm>
          <a:prstGeom prst="rect">
            <a:avLst/>
          </a:prstGeom>
          <a:solidFill>
            <a:srgbClr val="0AA8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101954" y="1254034"/>
            <a:ext cx="546069"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7533107" y="5826034"/>
            <a:ext cx="546069" cy="539933"/>
          </a:xfrm>
          <a:prstGeom prst="rect">
            <a:avLst/>
          </a:prstGeom>
        </p:spPr>
      </p:pic>
    </p:spTree>
    <p:extLst>
      <p:ext uri="{BB962C8B-B14F-4D97-AF65-F5344CB8AC3E}">
        <p14:creationId xmlns:p14="http://schemas.microsoft.com/office/powerpoint/2010/main" val="4226947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Green">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9144000" cy="61447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itle 5"/>
          <p:cNvSpPr>
            <a:spLocks noGrp="1"/>
          </p:cNvSpPr>
          <p:nvPr>
            <p:ph type="title" hasCustomPrompt="1"/>
          </p:nvPr>
        </p:nvSpPr>
        <p:spPr>
          <a:xfrm>
            <a:off x="914400" y="2133600"/>
            <a:ext cx="7315200" cy="3352800"/>
          </a:xfrm>
          <a:noFill/>
        </p:spPr>
        <p:txBody>
          <a:bodyPr lIns="914400" tIns="457200" rIns="914400" bIns="548640" anchor="t" anchorCtr="0"/>
          <a:lstStyle>
            <a:lvl1pPr algn="ctr">
              <a:lnSpc>
                <a:spcPts val="2400"/>
              </a:lnSpc>
              <a:defRPr sz="24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914400" y="4876800"/>
            <a:ext cx="7315200" cy="609600"/>
          </a:xfrm>
          <a:prstGeom prst="rect">
            <a:avLst/>
          </a:prstGeom>
        </p:spPr>
        <p:txBody>
          <a:bodyPr lIns="182880" rIns="182880" bIns="182880"/>
          <a:lstStyle>
            <a:lvl1pPr algn="ctr">
              <a:defRPr sz="1000" b="1" i="0" kern="0" cap="all" spc="100" baseline="0">
                <a:solidFill>
                  <a:srgbClr val="FFFFFF"/>
                </a:solidFill>
                <a:latin typeface="Georgia"/>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CLICK TO EDIT MASTER TEXT STYLES</a:t>
            </a:r>
          </a:p>
        </p:txBody>
      </p:sp>
      <p:sp>
        <p:nvSpPr>
          <p:cNvPr id="6" name="Rectangle 5"/>
          <p:cNvSpPr/>
          <p:nvPr userDrawn="1"/>
        </p:nvSpPr>
        <p:spPr>
          <a:xfrm>
            <a:off x="685800" y="1524000"/>
            <a:ext cx="77724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Rectangle 1"/>
          <p:cNvSpPr/>
          <p:nvPr userDrawn="1"/>
        </p:nvSpPr>
        <p:spPr>
          <a:xfrm>
            <a:off x="914400" y="1460825"/>
            <a:ext cx="914400" cy="121920"/>
          </a:xfrm>
          <a:prstGeom prst="rect">
            <a:avLst/>
          </a:prstGeom>
          <a:solidFill>
            <a:srgbClr val="7BA7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7315200" y="6035040"/>
            <a:ext cx="914400" cy="121920"/>
          </a:xfrm>
          <a:prstGeom prst="rect">
            <a:avLst/>
          </a:prstGeom>
          <a:solidFill>
            <a:srgbClr val="7BA7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101954" y="1254034"/>
            <a:ext cx="546069"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7533107" y="5826034"/>
            <a:ext cx="546069" cy="539933"/>
          </a:xfrm>
          <a:prstGeom prst="rect">
            <a:avLst/>
          </a:prstGeom>
        </p:spPr>
      </p:pic>
    </p:spTree>
    <p:extLst>
      <p:ext uri="{BB962C8B-B14F-4D97-AF65-F5344CB8AC3E}">
        <p14:creationId xmlns:p14="http://schemas.microsoft.com/office/powerpoint/2010/main" val="4216169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Purpl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9144000" cy="614476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itle 5"/>
          <p:cNvSpPr>
            <a:spLocks noGrp="1"/>
          </p:cNvSpPr>
          <p:nvPr>
            <p:ph type="title" hasCustomPrompt="1"/>
          </p:nvPr>
        </p:nvSpPr>
        <p:spPr>
          <a:xfrm>
            <a:off x="914400" y="2133600"/>
            <a:ext cx="7315200" cy="3352800"/>
          </a:xfrm>
          <a:noFill/>
        </p:spPr>
        <p:txBody>
          <a:bodyPr lIns="914400" tIns="457200" rIns="914400" bIns="548640" anchor="t" anchorCtr="0"/>
          <a:lstStyle>
            <a:lvl1pPr algn="ctr">
              <a:lnSpc>
                <a:spcPts val="2400"/>
              </a:lnSpc>
              <a:defRPr sz="24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914400" y="4876800"/>
            <a:ext cx="7315200" cy="609600"/>
          </a:xfrm>
          <a:prstGeom prst="rect">
            <a:avLst/>
          </a:prstGeom>
        </p:spPr>
        <p:txBody>
          <a:bodyPr lIns="182880" rIns="182880" bIns="182880"/>
          <a:lstStyle>
            <a:lvl1pPr algn="ctr">
              <a:defRPr sz="1000" b="1" i="0" kern="0" cap="all" spc="100" baseline="0">
                <a:solidFill>
                  <a:srgbClr val="FFFFFF"/>
                </a:solidFill>
                <a:latin typeface="Georgia"/>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CLICK TO EDIT MASTER TEXT STYLES</a:t>
            </a:r>
          </a:p>
        </p:txBody>
      </p:sp>
      <p:sp>
        <p:nvSpPr>
          <p:cNvPr id="6" name="Rectangle 5"/>
          <p:cNvSpPr/>
          <p:nvPr userDrawn="1"/>
        </p:nvSpPr>
        <p:spPr>
          <a:xfrm>
            <a:off x="685800" y="1524000"/>
            <a:ext cx="77724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Rectangle 1"/>
          <p:cNvSpPr/>
          <p:nvPr userDrawn="1"/>
        </p:nvSpPr>
        <p:spPr>
          <a:xfrm>
            <a:off x="914400" y="1460825"/>
            <a:ext cx="914400" cy="121920"/>
          </a:xfrm>
          <a:prstGeom prst="rect">
            <a:avLst/>
          </a:prstGeom>
          <a:solidFill>
            <a:srgbClr val="90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7315200" y="6035040"/>
            <a:ext cx="914400" cy="121920"/>
          </a:xfrm>
          <a:prstGeom prst="rect">
            <a:avLst/>
          </a:prstGeom>
          <a:solidFill>
            <a:srgbClr val="90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101954" y="1254034"/>
            <a:ext cx="546069"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7533107" y="5826034"/>
            <a:ext cx="546069" cy="539933"/>
          </a:xfrm>
          <a:prstGeom prst="rect">
            <a:avLst/>
          </a:prstGeom>
        </p:spPr>
      </p:pic>
    </p:spTree>
    <p:extLst>
      <p:ext uri="{BB962C8B-B14F-4D97-AF65-F5344CB8AC3E}">
        <p14:creationId xmlns:p14="http://schemas.microsoft.com/office/powerpoint/2010/main" val="1978139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1126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5B3512-D41F-4CFA-9FE5-A081A47A6DC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434205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Aqua">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9144000" cy="614476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itle 5"/>
          <p:cNvSpPr>
            <a:spLocks noGrp="1"/>
          </p:cNvSpPr>
          <p:nvPr>
            <p:ph type="title" hasCustomPrompt="1"/>
          </p:nvPr>
        </p:nvSpPr>
        <p:spPr>
          <a:xfrm>
            <a:off x="914400" y="2133600"/>
            <a:ext cx="7315200" cy="3352800"/>
          </a:xfrm>
          <a:noFill/>
        </p:spPr>
        <p:txBody>
          <a:bodyPr lIns="914400" tIns="457200" rIns="914400" bIns="548640" anchor="t" anchorCtr="0"/>
          <a:lstStyle>
            <a:lvl1pPr algn="ctr">
              <a:lnSpc>
                <a:spcPts val="2400"/>
              </a:lnSpc>
              <a:defRPr sz="24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914400" y="4876800"/>
            <a:ext cx="7315200" cy="609600"/>
          </a:xfrm>
          <a:prstGeom prst="rect">
            <a:avLst/>
          </a:prstGeom>
        </p:spPr>
        <p:txBody>
          <a:bodyPr lIns="182880" rIns="182880" bIns="182880"/>
          <a:lstStyle>
            <a:lvl1pPr algn="ctr">
              <a:defRPr sz="1000" b="1" i="0" kern="0" cap="all" spc="100" baseline="0">
                <a:solidFill>
                  <a:srgbClr val="FFFFFF"/>
                </a:solidFill>
                <a:latin typeface="Georgia"/>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CLICK TO EDIT MASTER TEXT STYLES</a:t>
            </a:r>
          </a:p>
        </p:txBody>
      </p:sp>
      <p:sp>
        <p:nvSpPr>
          <p:cNvPr id="6" name="Rectangle 5"/>
          <p:cNvSpPr/>
          <p:nvPr userDrawn="1"/>
        </p:nvSpPr>
        <p:spPr>
          <a:xfrm>
            <a:off x="685800" y="1524000"/>
            <a:ext cx="77724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Rectangle 1"/>
          <p:cNvSpPr/>
          <p:nvPr userDrawn="1"/>
        </p:nvSpPr>
        <p:spPr>
          <a:xfrm>
            <a:off x="914400" y="1460825"/>
            <a:ext cx="914400" cy="121920"/>
          </a:xfrm>
          <a:prstGeom prst="rect">
            <a:avLst/>
          </a:prstGeom>
          <a:solidFill>
            <a:srgbClr val="71C1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7315200" y="6035040"/>
            <a:ext cx="914400" cy="121920"/>
          </a:xfrm>
          <a:prstGeom prst="rect">
            <a:avLst/>
          </a:prstGeom>
          <a:solidFill>
            <a:srgbClr val="71C1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101954" y="1254034"/>
            <a:ext cx="546069"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7533107" y="5826034"/>
            <a:ext cx="546069" cy="539933"/>
          </a:xfrm>
          <a:prstGeom prst="rect">
            <a:avLst/>
          </a:prstGeom>
        </p:spPr>
      </p:pic>
    </p:spTree>
    <p:extLst>
      <p:ext uri="{BB962C8B-B14F-4D97-AF65-F5344CB8AC3E}">
        <p14:creationId xmlns:p14="http://schemas.microsoft.com/office/powerpoint/2010/main" val="3497515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Dark Blu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731520"/>
            <a:ext cx="9144000" cy="614476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itle 5"/>
          <p:cNvSpPr>
            <a:spLocks noGrp="1"/>
          </p:cNvSpPr>
          <p:nvPr>
            <p:ph type="title" hasCustomPrompt="1"/>
          </p:nvPr>
        </p:nvSpPr>
        <p:spPr>
          <a:xfrm>
            <a:off x="914400" y="2133600"/>
            <a:ext cx="7315200" cy="3352800"/>
          </a:xfrm>
          <a:noFill/>
        </p:spPr>
        <p:txBody>
          <a:bodyPr lIns="914400" tIns="457200" rIns="914400" bIns="548640" anchor="t" anchorCtr="0"/>
          <a:lstStyle>
            <a:lvl1pPr algn="ctr">
              <a:lnSpc>
                <a:spcPts val="2400"/>
              </a:lnSpc>
              <a:defRPr sz="2400" b="0" i="0" baseline="0">
                <a:solidFill>
                  <a:srgbClr val="FFFFFF"/>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7" name="Text Placeholder 4"/>
          <p:cNvSpPr>
            <a:spLocks noGrp="1"/>
          </p:cNvSpPr>
          <p:nvPr>
            <p:ph type="body" sz="quarter" idx="11" hasCustomPrompt="1"/>
          </p:nvPr>
        </p:nvSpPr>
        <p:spPr>
          <a:xfrm>
            <a:off x="914400" y="4876800"/>
            <a:ext cx="7315200" cy="609600"/>
          </a:xfrm>
          <a:prstGeom prst="rect">
            <a:avLst/>
          </a:prstGeom>
        </p:spPr>
        <p:txBody>
          <a:bodyPr lIns="182880" rIns="182880" bIns="182880"/>
          <a:lstStyle>
            <a:lvl1pPr algn="ctr">
              <a:defRPr sz="1000" b="1" kern="0" cap="all" spc="100" baseline="0">
                <a:solidFill>
                  <a:srgbClr val="FFFFFF"/>
                </a:solidFill>
                <a:latin typeface="Georgia"/>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CLICK TO EDIT MASTER TEXT STYLES</a:t>
            </a:r>
          </a:p>
        </p:txBody>
      </p:sp>
      <p:sp>
        <p:nvSpPr>
          <p:cNvPr id="6" name="Rectangle 5"/>
          <p:cNvSpPr/>
          <p:nvPr userDrawn="1"/>
        </p:nvSpPr>
        <p:spPr>
          <a:xfrm>
            <a:off x="685800" y="1524000"/>
            <a:ext cx="7772400" cy="4572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Rectangle 1"/>
          <p:cNvSpPr/>
          <p:nvPr userDrawn="1"/>
        </p:nvSpPr>
        <p:spPr>
          <a:xfrm>
            <a:off x="914400" y="1460825"/>
            <a:ext cx="914400" cy="121920"/>
          </a:xfrm>
          <a:prstGeom prst="rect">
            <a:avLst/>
          </a:prstGeom>
          <a:solidFill>
            <a:srgbClr val="0061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7315200" y="6035040"/>
            <a:ext cx="914400" cy="121920"/>
          </a:xfrm>
          <a:prstGeom prst="rect">
            <a:avLst/>
          </a:prstGeom>
          <a:solidFill>
            <a:srgbClr val="0061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rot="10800000">
            <a:off x="1101954" y="1254034"/>
            <a:ext cx="546069" cy="539933"/>
          </a:xfrm>
          <a:prstGeom prst="rect">
            <a:avLst/>
          </a:prstGeom>
        </p:spPr>
      </p:pic>
      <p:pic>
        <p:nvPicPr>
          <p:cNvPr id="15" name="Picture 14" descr="quote-marks.eps"/>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7533107" y="5826034"/>
            <a:ext cx="546069" cy="539933"/>
          </a:xfrm>
          <a:prstGeom prst="rect">
            <a:avLst/>
          </a:prstGeom>
        </p:spPr>
      </p:pic>
    </p:spTree>
    <p:extLst>
      <p:ext uri="{BB962C8B-B14F-4D97-AF65-F5344CB8AC3E}">
        <p14:creationId xmlns:p14="http://schemas.microsoft.com/office/powerpoint/2010/main" val="2568239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p:cNvSpPr/>
          <p:nvPr userDrawn="1"/>
        </p:nvSpPr>
        <p:spPr>
          <a:xfrm>
            <a:off x="0" y="731520"/>
            <a:ext cx="9144000" cy="61447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Picture Placeholder 8"/>
          <p:cNvSpPr>
            <a:spLocks noGrp="1"/>
          </p:cNvSpPr>
          <p:nvPr>
            <p:ph type="pic" sz="quarter" idx="10"/>
          </p:nvPr>
        </p:nvSpPr>
        <p:spPr>
          <a:xfrm>
            <a:off x="0" y="0"/>
            <a:ext cx="9144000" cy="6876288"/>
          </a:xfrm>
          <a:prstGeom prst="rect">
            <a:avLst/>
          </a:prstGeom>
          <a:solidFill>
            <a:srgbClr val="929292"/>
          </a:solidFill>
        </p:spPr>
        <p:txBody>
          <a:bodyPr/>
          <a:lstStyle/>
          <a:p>
            <a:endParaRPr lang="en-US" dirty="0"/>
          </a:p>
        </p:txBody>
      </p:sp>
      <p:sp>
        <p:nvSpPr>
          <p:cNvPr id="3" name="Text Placeholder 2"/>
          <p:cNvSpPr>
            <a:spLocks noGrp="1"/>
          </p:cNvSpPr>
          <p:nvPr>
            <p:ph type="body" sz="quarter" idx="11" hasCustomPrompt="1"/>
          </p:nvPr>
        </p:nvSpPr>
        <p:spPr>
          <a:xfrm>
            <a:off x="685800" y="3816096"/>
            <a:ext cx="3195026" cy="2429933"/>
          </a:xfrm>
          <a:solidFill>
            <a:schemeClr val="tx1">
              <a:alpha val="70000"/>
            </a:schemeClr>
          </a:solidFill>
        </p:spPr>
        <p:txBody>
          <a:bodyPr lIns="274320" tIns="274320" rIns="274320" bIns="274320" numCol="1" spcCol="457200" anchor="ctr" anchorCtr="0"/>
          <a:lstStyle>
            <a:lvl1pPr>
              <a:lnSpc>
                <a:spcPts val="3600"/>
              </a:lnSpc>
              <a:defRPr sz="3200" b="0">
                <a:ln>
                  <a:noFill/>
                </a:ln>
                <a:solidFill>
                  <a:srgbClr val="FFFFFF"/>
                </a:solidFill>
                <a:latin typeface="Arial" panose="020B0604020202020204" pitchFamily="34" charset="0"/>
                <a:cs typeface="Arial" panose="020B0604020202020204" pitchFamily="34" charset="0"/>
              </a:defRPr>
            </a:lvl1pPr>
            <a:lvl2pPr>
              <a:lnSpc>
                <a:spcPts val="3600"/>
              </a:lnSpc>
              <a:defRPr sz="3200">
                <a:solidFill>
                  <a:srgbClr val="FFFFFF"/>
                </a:solidFill>
                <a:latin typeface="Helvetica Light"/>
                <a:cs typeface="Helvetica Light"/>
              </a:defRPr>
            </a:lvl2pPr>
            <a:lvl3pPr>
              <a:lnSpc>
                <a:spcPts val="3600"/>
              </a:lnSpc>
              <a:defRPr sz="3200">
                <a:solidFill>
                  <a:srgbClr val="FFFFFF"/>
                </a:solidFill>
                <a:latin typeface="Helvetica Light"/>
                <a:cs typeface="Helvetica Light"/>
              </a:defRPr>
            </a:lvl3pPr>
            <a:lvl4pPr>
              <a:lnSpc>
                <a:spcPts val="3600"/>
              </a:lnSpc>
              <a:defRPr sz="3200">
                <a:solidFill>
                  <a:srgbClr val="FFFFFF"/>
                </a:solidFill>
                <a:latin typeface="Helvetica Light"/>
                <a:cs typeface="Helvetica Light"/>
              </a:defRPr>
            </a:lvl4pPr>
            <a:lvl5pPr>
              <a:lnSpc>
                <a:spcPts val="3600"/>
              </a:lnSpc>
              <a:defRPr sz="3200">
                <a:solidFill>
                  <a:srgbClr val="FFFFFF"/>
                </a:solidFill>
                <a:latin typeface="Helvetica Light"/>
                <a:cs typeface="Helvetica Light"/>
              </a:defRPr>
            </a:lvl5pPr>
          </a:lstStyle>
          <a:p>
            <a:pPr lvl="0"/>
            <a:r>
              <a:rPr lang="en-US" dirty="0"/>
              <a:t>Thank you!</a:t>
            </a:r>
          </a:p>
        </p:txBody>
      </p:sp>
    </p:spTree>
    <p:extLst>
      <p:ext uri="{BB962C8B-B14F-4D97-AF65-F5344CB8AC3E}">
        <p14:creationId xmlns:p14="http://schemas.microsoft.com/office/powerpoint/2010/main" val="333551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ull Char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57200" y="1524000"/>
            <a:ext cx="8229600" cy="4876800"/>
          </a:xfrm>
          <a:prstGeom prst="rect">
            <a:avLst/>
          </a:prstGeom>
        </p:spPr>
        <p:txBody>
          <a:bodyPr/>
          <a:lstStyle/>
          <a:p>
            <a:endParaRPr lang="en-US" dirty="0"/>
          </a:p>
        </p:txBody>
      </p:sp>
      <p:sp>
        <p:nvSpPr>
          <p:cNvPr id="5" name="Text Placeholder 4"/>
          <p:cNvSpPr>
            <a:spLocks noGrp="1"/>
          </p:cNvSpPr>
          <p:nvPr>
            <p:ph type="body" sz="quarter" idx="11"/>
          </p:nvPr>
        </p:nvSpPr>
        <p:spPr>
          <a:xfrm>
            <a:off x="685800" y="1219200"/>
            <a:ext cx="7772400" cy="304800"/>
          </a:xfrm>
        </p:spPr>
        <p:txBody>
          <a:bodyPr/>
          <a:lstStyle/>
          <a:p>
            <a:pPr lvl="0"/>
            <a:r>
              <a:rPr lang="en-US" dirty="0"/>
              <a:t>Click to edit Master text styles</a:t>
            </a:r>
          </a:p>
        </p:txBody>
      </p:sp>
    </p:spTree>
    <p:extLst>
      <p:ext uri="{BB962C8B-B14F-4D97-AF65-F5344CB8AC3E}">
        <p14:creationId xmlns:p14="http://schemas.microsoft.com/office/powerpoint/2010/main" val="362383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3" name="Table Placeholder 2"/>
          <p:cNvSpPr>
            <a:spLocks noGrp="1"/>
          </p:cNvSpPr>
          <p:nvPr>
            <p:ph type="tbl" sz="quarter" idx="12"/>
          </p:nvPr>
        </p:nvSpPr>
        <p:spPr>
          <a:xfrm>
            <a:off x="685800" y="1828800"/>
            <a:ext cx="7772400" cy="4389120"/>
          </a:xfrm>
          <a:prstGeom prst="rect">
            <a:avLst/>
          </a:prstGeom>
        </p:spPr>
        <p:txBody>
          <a:bodyPr/>
          <a:lstStyle/>
          <a:p>
            <a:endParaRPr lang="en-US"/>
          </a:p>
        </p:txBody>
      </p:sp>
      <p:sp>
        <p:nvSpPr>
          <p:cNvPr id="6" name="Text Placeholder 4"/>
          <p:cNvSpPr>
            <a:spLocks noGrp="1"/>
          </p:cNvSpPr>
          <p:nvPr>
            <p:ph type="body" sz="quarter" idx="11"/>
          </p:nvPr>
        </p:nvSpPr>
        <p:spPr>
          <a:xfrm>
            <a:off x="685800" y="1219200"/>
            <a:ext cx="7772400" cy="304800"/>
          </a:xfrm>
        </p:spPr>
        <p:txBody>
          <a:bodyPr/>
          <a:lstStyle/>
          <a:p>
            <a:pPr lvl="0"/>
            <a:r>
              <a:rPr lang="en-US" dirty="0"/>
              <a:t>Click to edit Master text styles</a:t>
            </a:r>
          </a:p>
        </p:txBody>
      </p:sp>
    </p:spTree>
    <p:extLst>
      <p:ext uri="{BB962C8B-B14F-4D97-AF65-F5344CB8AC3E}">
        <p14:creationId xmlns:p14="http://schemas.microsoft.com/office/powerpoint/2010/main" val="29953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ap/Graphic Titl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685801" y="1828800"/>
            <a:ext cx="7772400" cy="4389120"/>
          </a:xfrm>
          <a:prstGeom prst="rect">
            <a:avLst/>
          </a:prstGeom>
        </p:spPr>
        <p:txBody>
          <a:bodyPr/>
          <a:lstStyle/>
          <a:p>
            <a:endParaRPr lang="en-US"/>
          </a:p>
        </p:txBody>
      </p:sp>
      <p:sp>
        <p:nvSpPr>
          <p:cNvPr id="6" name="Text Placeholder 4"/>
          <p:cNvSpPr>
            <a:spLocks noGrp="1"/>
          </p:cNvSpPr>
          <p:nvPr>
            <p:ph type="body" sz="quarter" idx="11"/>
          </p:nvPr>
        </p:nvSpPr>
        <p:spPr>
          <a:xfrm>
            <a:off x="685800" y="1219200"/>
            <a:ext cx="7772400" cy="304800"/>
          </a:xfrm>
        </p:spPr>
        <p:txBody>
          <a:bodyPr/>
          <a:lstStyle/>
          <a:p>
            <a:pPr lvl="0"/>
            <a:r>
              <a:rPr lang="en-US" dirty="0"/>
              <a:t>Click to edit Master text styles</a:t>
            </a:r>
          </a:p>
        </p:txBody>
      </p:sp>
    </p:spTree>
    <p:extLst>
      <p:ext uri="{BB962C8B-B14F-4D97-AF65-F5344CB8AC3E}">
        <p14:creationId xmlns:p14="http://schemas.microsoft.com/office/powerpoint/2010/main" val="234448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3431218" y="1219200"/>
            <a:ext cx="5255582" cy="5181600"/>
          </a:xfrm>
          <a:prstGeom prst="rect">
            <a:avLst/>
          </a:prstGeom>
        </p:spPr>
        <p:txBody>
          <a:bodyPr/>
          <a:lstStyle/>
          <a:p>
            <a:endParaRPr lang="en-US"/>
          </a:p>
        </p:txBody>
      </p:sp>
      <p:sp>
        <p:nvSpPr>
          <p:cNvPr id="6" name="Text Placeholder 5"/>
          <p:cNvSpPr>
            <a:spLocks noGrp="1"/>
          </p:cNvSpPr>
          <p:nvPr>
            <p:ph type="body" sz="quarter" idx="11"/>
          </p:nvPr>
        </p:nvSpPr>
        <p:spPr>
          <a:xfrm>
            <a:off x="685799" y="1524001"/>
            <a:ext cx="2194560" cy="361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999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w Text">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685799" y="1524001"/>
            <a:ext cx="2194560" cy="361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2"/>
          </p:nvPr>
        </p:nvSpPr>
        <p:spPr>
          <a:xfrm>
            <a:off x="3430588" y="1219200"/>
            <a:ext cx="5256212" cy="5181600"/>
          </a:xfrm>
        </p:spPr>
        <p:txBody>
          <a:bodyPr/>
          <a:lstStyle/>
          <a:p>
            <a:endParaRPr lang="en-US"/>
          </a:p>
        </p:txBody>
      </p:sp>
    </p:spTree>
    <p:extLst>
      <p:ext uri="{BB962C8B-B14F-4D97-AF65-F5344CB8AC3E}">
        <p14:creationId xmlns:p14="http://schemas.microsoft.com/office/powerpoint/2010/main" val="51658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icture w Text Gray">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685799" y="1524001"/>
            <a:ext cx="2194560" cy="361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055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5" name="Chart Placeholder 3"/>
          <p:cNvSpPr>
            <a:spLocks noGrp="1"/>
          </p:cNvSpPr>
          <p:nvPr>
            <p:ph type="chart" sz="quarter" idx="11"/>
          </p:nvPr>
        </p:nvSpPr>
        <p:spPr>
          <a:xfrm>
            <a:off x="685800" y="1524000"/>
            <a:ext cx="3429000" cy="4754880"/>
          </a:xfrm>
          <a:prstGeom prst="rect">
            <a:avLst/>
          </a:prstGeom>
        </p:spPr>
        <p:txBody>
          <a:bodyPr/>
          <a:lstStyle/>
          <a:p>
            <a:endParaRPr lang="en-US"/>
          </a:p>
        </p:txBody>
      </p:sp>
      <p:sp>
        <p:nvSpPr>
          <p:cNvPr id="7" name="Chart Placeholder 3"/>
          <p:cNvSpPr>
            <a:spLocks noGrp="1"/>
          </p:cNvSpPr>
          <p:nvPr>
            <p:ph type="chart" sz="quarter" idx="12"/>
          </p:nvPr>
        </p:nvSpPr>
        <p:spPr>
          <a:xfrm>
            <a:off x="5024122" y="1524000"/>
            <a:ext cx="3429000" cy="4754880"/>
          </a:xfrm>
          <a:prstGeom prst="rect">
            <a:avLst/>
          </a:prstGeom>
        </p:spPr>
        <p:txBody>
          <a:bodyPr/>
          <a:lstStyle/>
          <a:p>
            <a:endParaRPr lang="en-US"/>
          </a:p>
        </p:txBody>
      </p:sp>
      <p:sp>
        <p:nvSpPr>
          <p:cNvPr id="8" name="Text Placeholder 4"/>
          <p:cNvSpPr>
            <a:spLocks noGrp="1"/>
          </p:cNvSpPr>
          <p:nvPr>
            <p:ph type="body" sz="quarter" idx="13"/>
          </p:nvPr>
        </p:nvSpPr>
        <p:spPr>
          <a:xfrm>
            <a:off x="685800" y="1219200"/>
            <a:ext cx="3429000" cy="304800"/>
          </a:xfrm>
        </p:spPr>
        <p:txBody>
          <a:bodyPr/>
          <a:lstStyle/>
          <a:p>
            <a:pPr lvl="0"/>
            <a:r>
              <a:rPr lang="en-US" dirty="0"/>
              <a:t>Click to edit Master text styles</a:t>
            </a:r>
          </a:p>
        </p:txBody>
      </p:sp>
      <p:sp>
        <p:nvSpPr>
          <p:cNvPr id="9" name="Text Placeholder 4"/>
          <p:cNvSpPr>
            <a:spLocks noGrp="1"/>
          </p:cNvSpPr>
          <p:nvPr>
            <p:ph type="body" sz="quarter" idx="14"/>
          </p:nvPr>
        </p:nvSpPr>
        <p:spPr>
          <a:xfrm>
            <a:off x="5024122" y="1219200"/>
            <a:ext cx="3429000" cy="304800"/>
          </a:xfrm>
        </p:spPr>
        <p:txBody>
          <a:bodyPr/>
          <a:lstStyle/>
          <a:p>
            <a:pPr lvl="0"/>
            <a:r>
              <a:rPr lang="en-US" dirty="0"/>
              <a:t>Click to edit Master text styles</a:t>
            </a:r>
          </a:p>
        </p:txBody>
      </p:sp>
    </p:spTree>
    <p:extLst>
      <p:ext uri="{BB962C8B-B14F-4D97-AF65-F5344CB8AC3E}">
        <p14:creationId xmlns:p14="http://schemas.microsoft.com/office/powerpoint/2010/main" val="132268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6B1E8-10ED-4117-A3BC-FBB0C668AA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640753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rategic Priorities">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685801" y="4572000"/>
            <a:ext cx="1142999" cy="906160"/>
          </a:xfrm>
        </p:spPr>
        <p:txBody>
          <a:bodyPr/>
          <a:lstStyle>
            <a:lvl6pPr marL="18288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2"/>
          </p:nvPr>
        </p:nvSpPr>
        <p:spPr>
          <a:xfrm>
            <a:off x="7317946" y="4572000"/>
            <a:ext cx="1140252" cy="90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9" name="Straight Connector 8"/>
          <p:cNvCxnSpPr/>
          <p:nvPr userDrawn="1"/>
        </p:nvCxnSpPr>
        <p:spPr>
          <a:xfrm>
            <a:off x="3747118" y="2743200"/>
            <a:ext cx="0" cy="274320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3"/>
          </p:nvPr>
        </p:nvSpPr>
        <p:spPr>
          <a:xfrm>
            <a:off x="4006699" y="4572000"/>
            <a:ext cx="1131324" cy="90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7058365" y="2743200"/>
            <a:ext cx="0" cy="274320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7"/>
          <p:cNvSpPr>
            <a:spLocks noGrp="1"/>
          </p:cNvSpPr>
          <p:nvPr>
            <p:ph type="body" sz="quarter" idx="14"/>
          </p:nvPr>
        </p:nvSpPr>
        <p:spPr>
          <a:xfrm>
            <a:off x="5657186" y="4572000"/>
            <a:ext cx="1141599" cy="90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5"/>
          </p:nvPr>
        </p:nvSpPr>
        <p:spPr>
          <a:xfrm>
            <a:off x="2347961" y="4572000"/>
            <a:ext cx="1139576" cy="90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2088380" y="2743200"/>
            <a:ext cx="0" cy="274320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5397604" y="2743200"/>
            <a:ext cx="0" cy="274320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31" name="Group 30"/>
          <p:cNvGrpSpPr/>
          <p:nvPr userDrawn="1"/>
        </p:nvGrpSpPr>
        <p:grpSpPr>
          <a:xfrm>
            <a:off x="755312" y="2743200"/>
            <a:ext cx="1005840" cy="1341120"/>
            <a:chOff x="755312" y="2057400"/>
            <a:chExt cx="1005840" cy="1005840"/>
          </a:xfrm>
        </p:grpSpPr>
        <p:sp>
          <p:nvSpPr>
            <p:cNvPr id="3" name="Oval 2"/>
            <p:cNvSpPr>
              <a:spLocks noChangeAspect="1"/>
            </p:cNvSpPr>
            <p:nvPr userDrawn="1"/>
          </p:nvSpPr>
          <p:spPr>
            <a:xfrm>
              <a:off x="755312"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pic>
          <p:nvPicPr>
            <p:cNvPr id="4" name="Picture 3" descr="Coasts-WHT-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464" y="2329248"/>
              <a:ext cx="654627" cy="457200"/>
            </a:xfrm>
            <a:prstGeom prst="rect">
              <a:avLst/>
            </a:prstGeom>
          </p:spPr>
        </p:pic>
      </p:grpSp>
      <p:grpSp>
        <p:nvGrpSpPr>
          <p:cNvPr id="32" name="Group 31"/>
          <p:cNvGrpSpPr/>
          <p:nvPr userDrawn="1"/>
        </p:nvGrpSpPr>
        <p:grpSpPr>
          <a:xfrm>
            <a:off x="2412961" y="2743200"/>
            <a:ext cx="1005840" cy="1341120"/>
            <a:chOff x="2412961" y="2057400"/>
            <a:chExt cx="1005840" cy="1005840"/>
          </a:xfrm>
        </p:grpSpPr>
        <p:sp>
          <p:nvSpPr>
            <p:cNvPr id="25" name="Oval 24"/>
            <p:cNvSpPr>
              <a:spLocks noChangeAspect="1"/>
            </p:cNvSpPr>
            <p:nvPr userDrawn="1"/>
          </p:nvSpPr>
          <p:spPr>
            <a:xfrm>
              <a:off x="2412961"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descr="Working_Lands-WHT-01.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4861" y="2247728"/>
              <a:ext cx="548640" cy="567890"/>
            </a:xfrm>
            <a:prstGeom prst="rect">
              <a:avLst/>
            </a:prstGeom>
          </p:spPr>
        </p:pic>
      </p:grpSp>
      <p:grpSp>
        <p:nvGrpSpPr>
          <p:cNvPr id="33" name="Group 32"/>
          <p:cNvGrpSpPr/>
          <p:nvPr userDrawn="1"/>
        </p:nvGrpSpPr>
        <p:grpSpPr>
          <a:xfrm>
            <a:off x="4070610" y="2743200"/>
            <a:ext cx="1005840" cy="1341120"/>
            <a:chOff x="4070610" y="2057400"/>
            <a:chExt cx="1005840" cy="1005840"/>
          </a:xfrm>
        </p:grpSpPr>
        <p:sp>
          <p:nvSpPr>
            <p:cNvPr id="26" name="Oval 25"/>
            <p:cNvSpPr>
              <a:spLocks noChangeAspect="1"/>
            </p:cNvSpPr>
            <p:nvPr userDrawn="1"/>
          </p:nvSpPr>
          <p:spPr>
            <a:xfrm>
              <a:off x="4070610"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8" name="Picture 27" descr="Water-WHT-01.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21547" y="2257777"/>
              <a:ext cx="709824" cy="610078"/>
            </a:xfrm>
            <a:prstGeom prst="rect">
              <a:avLst/>
            </a:prstGeom>
          </p:spPr>
        </p:pic>
      </p:grpSp>
      <p:grpSp>
        <p:nvGrpSpPr>
          <p:cNvPr id="35" name="Group 34"/>
          <p:cNvGrpSpPr/>
          <p:nvPr userDrawn="1"/>
        </p:nvGrpSpPr>
        <p:grpSpPr>
          <a:xfrm>
            <a:off x="7385907" y="2743200"/>
            <a:ext cx="1005840" cy="1341120"/>
            <a:chOff x="7385907" y="2057400"/>
            <a:chExt cx="1005840" cy="1005840"/>
          </a:xfrm>
        </p:grpSpPr>
        <p:sp>
          <p:nvSpPr>
            <p:cNvPr id="24" name="Oval 23"/>
            <p:cNvSpPr>
              <a:spLocks noChangeAspect="1"/>
            </p:cNvSpPr>
            <p:nvPr userDrawn="1"/>
          </p:nvSpPr>
          <p:spPr>
            <a:xfrm>
              <a:off x="7385907"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9" name="Picture 28" descr="Climate_Energy-WHT-01.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97689" y="2322479"/>
              <a:ext cx="502920" cy="492861"/>
            </a:xfrm>
            <a:prstGeom prst="rect">
              <a:avLst/>
            </a:prstGeom>
          </p:spPr>
        </p:pic>
      </p:grpSp>
      <p:grpSp>
        <p:nvGrpSpPr>
          <p:cNvPr id="34" name="Group 33"/>
          <p:cNvGrpSpPr/>
          <p:nvPr userDrawn="1"/>
        </p:nvGrpSpPr>
        <p:grpSpPr>
          <a:xfrm>
            <a:off x="5728258" y="2743200"/>
            <a:ext cx="1005840" cy="1341120"/>
            <a:chOff x="5728258" y="2057400"/>
            <a:chExt cx="1005840" cy="1005840"/>
          </a:xfrm>
        </p:grpSpPr>
        <p:sp>
          <p:nvSpPr>
            <p:cNvPr id="27" name="Oval 26"/>
            <p:cNvSpPr>
              <a:spLocks noChangeAspect="1"/>
            </p:cNvSpPr>
            <p:nvPr userDrawn="1"/>
          </p:nvSpPr>
          <p:spPr>
            <a:xfrm>
              <a:off x="5728258" y="2057400"/>
              <a:ext cx="1005840" cy="100584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0" name="Picture 29" descr="Communities-WHT-01.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34583" y="2287024"/>
              <a:ext cx="393192" cy="531340"/>
            </a:xfrm>
            <a:prstGeom prst="rect">
              <a:avLst/>
            </a:prstGeom>
          </p:spPr>
        </p:pic>
      </p:grpSp>
    </p:spTree>
    <p:extLst>
      <p:ext uri="{BB962C8B-B14F-4D97-AF65-F5344CB8AC3E}">
        <p14:creationId xmlns:p14="http://schemas.microsoft.com/office/powerpoint/2010/main" val="133375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rategic Intro Coasts">
    <p:spTree>
      <p:nvGrpSpPr>
        <p:cNvPr id="1" name=""/>
        <p:cNvGrpSpPr/>
        <p:nvPr/>
      </p:nvGrpSpPr>
      <p:grpSpPr>
        <a:xfrm>
          <a:off x="0" y="0"/>
          <a:ext cx="0" cy="0"/>
          <a:chOff x="0" y="0"/>
          <a:chExt cx="0" cy="0"/>
        </a:xfrm>
      </p:grpSpPr>
      <p:sp>
        <p:nvSpPr>
          <p:cNvPr id="4" name="Rectangle 3"/>
          <p:cNvSpPr/>
          <p:nvPr userDrawn="1"/>
        </p:nvSpPr>
        <p:spPr>
          <a:xfrm>
            <a:off x="0" y="731520"/>
            <a:ext cx="9144000" cy="61447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 name="Title 1"/>
          <p:cNvSpPr>
            <a:spLocks noGrp="1"/>
          </p:cNvSpPr>
          <p:nvPr>
            <p:ph type="title"/>
          </p:nvPr>
        </p:nvSpPr>
        <p:spPr>
          <a:xfrm>
            <a:off x="1606378" y="1524000"/>
            <a:ext cx="6398054" cy="853440"/>
          </a:xfrm>
        </p:spPr>
        <p:txBody>
          <a:bodyPr/>
          <a:lstStyle>
            <a:lvl1pPr>
              <a:defRPr>
                <a:solidFill>
                  <a:srgbClr val="FFFFFF"/>
                </a:solidFill>
              </a:defRPr>
            </a:lvl1pPr>
          </a:lstStyle>
          <a:p>
            <a:r>
              <a:rPr lang="en-US" dirty="0"/>
              <a:t>Click to edit Master title style</a:t>
            </a:r>
          </a:p>
        </p:txBody>
      </p:sp>
      <p:grpSp>
        <p:nvGrpSpPr>
          <p:cNvPr id="7" name="Group 6"/>
          <p:cNvGrpSpPr>
            <a:grpSpLocks noChangeAspect="1"/>
          </p:cNvGrpSpPr>
          <p:nvPr userDrawn="1"/>
        </p:nvGrpSpPr>
        <p:grpSpPr>
          <a:xfrm>
            <a:off x="685800" y="1280160"/>
            <a:ext cx="640080" cy="853440"/>
            <a:chOff x="755312" y="2057400"/>
            <a:chExt cx="1005840" cy="1005840"/>
          </a:xfrm>
        </p:grpSpPr>
        <p:sp>
          <p:nvSpPr>
            <p:cNvPr id="8" name="Oval 7"/>
            <p:cNvSpPr>
              <a:spLocks noChangeAspect="1"/>
            </p:cNvSpPr>
            <p:nvPr userDrawn="1"/>
          </p:nvSpPr>
          <p:spPr>
            <a:xfrm>
              <a:off x="755312" y="2057400"/>
              <a:ext cx="1005840" cy="100584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464" y="2329248"/>
              <a:ext cx="654626" cy="457199"/>
            </a:xfrm>
            <a:prstGeom prst="rect">
              <a:avLst/>
            </a:prstGeom>
          </p:spPr>
        </p:pic>
      </p:grpSp>
      <p:sp>
        <p:nvSpPr>
          <p:cNvPr id="10" name="Text Placeholder 4"/>
          <p:cNvSpPr>
            <a:spLocks noGrp="1"/>
          </p:cNvSpPr>
          <p:nvPr>
            <p:ph type="body" sz="quarter" idx="10"/>
          </p:nvPr>
        </p:nvSpPr>
        <p:spPr>
          <a:xfrm>
            <a:off x="1606378" y="3048000"/>
            <a:ext cx="6398054" cy="3048000"/>
          </a:xfrm>
        </p:spPr>
        <p:txBody>
          <a:bodyPr numCol="1" spcCol="457200"/>
          <a:lstStyle>
            <a:lvl1pPr>
              <a:lnSpc>
                <a:spcPts val="2200"/>
              </a:lnSpc>
              <a:defRPr sz="22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Tree>
    <p:extLst>
      <p:ext uri="{BB962C8B-B14F-4D97-AF65-F5344CB8AC3E}">
        <p14:creationId xmlns:p14="http://schemas.microsoft.com/office/powerpoint/2010/main" val="120886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rategic Info Working">
    <p:spTree>
      <p:nvGrpSpPr>
        <p:cNvPr id="1" name=""/>
        <p:cNvGrpSpPr/>
        <p:nvPr/>
      </p:nvGrpSpPr>
      <p:grpSpPr>
        <a:xfrm>
          <a:off x="0" y="0"/>
          <a:ext cx="0" cy="0"/>
          <a:chOff x="0" y="0"/>
          <a:chExt cx="0" cy="0"/>
        </a:xfrm>
      </p:grpSpPr>
      <p:sp>
        <p:nvSpPr>
          <p:cNvPr id="4" name="Rectangle 3"/>
          <p:cNvSpPr/>
          <p:nvPr userDrawn="1"/>
        </p:nvSpPr>
        <p:spPr>
          <a:xfrm>
            <a:off x="0" y="731520"/>
            <a:ext cx="9144000" cy="6144768"/>
          </a:xfrm>
          <a:prstGeom prst="rect">
            <a:avLst/>
          </a:prstGeom>
          <a:solidFill>
            <a:srgbClr val="968C7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 name="Title 1"/>
          <p:cNvSpPr>
            <a:spLocks noGrp="1"/>
          </p:cNvSpPr>
          <p:nvPr>
            <p:ph type="title"/>
          </p:nvPr>
        </p:nvSpPr>
        <p:spPr>
          <a:xfrm>
            <a:off x="1606378" y="1524000"/>
            <a:ext cx="6398054" cy="853440"/>
          </a:xfrm>
        </p:spPr>
        <p:txBody>
          <a:bodyPr/>
          <a:lstStyle>
            <a:lvl1pPr>
              <a:defRPr>
                <a:solidFill>
                  <a:srgbClr val="FFFFFF"/>
                </a:solidFill>
              </a:defRPr>
            </a:lvl1pPr>
          </a:lstStyle>
          <a:p>
            <a:r>
              <a:rPr lang="en-US" dirty="0"/>
              <a:t>Click to edit Master title style</a:t>
            </a:r>
          </a:p>
        </p:txBody>
      </p:sp>
      <p:grpSp>
        <p:nvGrpSpPr>
          <p:cNvPr id="10" name="Group 9"/>
          <p:cNvGrpSpPr>
            <a:grpSpLocks noChangeAspect="1"/>
          </p:cNvGrpSpPr>
          <p:nvPr userDrawn="1"/>
        </p:nvGrpSpPr>
        <p:grpSpPr>
          <a:xfrm>
            <a:off x="685800" y="1280160"/>
            <a:ext cx="640080" cy="853440"/>
            <a:chOff x="2412961" y="2057400"/>
            <a:chExt cx="1005840" cy="1005840"/>
          </a:xfrm>
          <a:solidFill>
            <a:srgbClr val="FFFFFF"/>
          </a:solidFill>
        </p:grpSpPr>
        <p:sp>
          <p:nvSpPr>
            <p:cNvPr id="11" name="Oval 10"/>
            <p:cNvSpPr>
              <a:spLocks noChangeAspect="1"/>
            </p:cNvSpPr>
            <p:nvPr userDrawn="1"/>
          </p:nvSpPr>
          <p:spPr>
            <a:xfrm>
              <a:off x="2412961" y="2057400"/>
              <a:ext cx="1005840" cy="100584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4861" y="2247728"/>
              <a:ext cx="548639" cy="567890"/>
            </a:xfrm>
            <a:prstGeom prst="rect">
              <a:avLst/>
            </a:prstGeom>
            <a:grpFill/>
          </p:spPr>
        </p:pic>
      </p:grpSp>
      <p:sp>
        <p:nvSpPr>
          <p:cNvPr id="13" name="Text Placeholder 4"/>
          <p:cNvSpPr>
            <a:spLocks noGrp="1"/>
          </p:cNvSpPr>
          <p:nvPr>
            <p:ph type="body" sz="quarter" idx="10"/>
          </p:nvPr>
        </p:nvSpPr>
        <p:spPr>
          <a:xfrm>
            <a:off x="1606378" y="3048000"/>
            <a:ext cx="6398054" cy="3048000"/>
          </a:xfrm>
        </p:spPr>
        <p:txBody>
          <a:bodyPr numCol="1" spcCol="457200"/>
          <a:lstStyle>
            <a:lvl1pPr>
              <a:lnSpc>
                <a:spcPts val="2200"/>
              </a:lnSpc>
              <a:defRPr sz="22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Tree>
    <p:extLst>
      <p:ext uri="{BB962C8B-B14F-4D97-AF65-F5344CB8AC3E}">
        <p14:creationId xmlns:p14="http://schemas.microsoft.com/office/powerpoint/2010/main" val="16329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trategic Intro Water">
    <p:spTree>
      <p:nvGrpSpPr>
        <p:cNvPr id="1" name=""/>
        <p:cNvGrpSpPr/>
        <p:nvPr/>
      </p:nvGrpSpPr>
      <p:grpSpPr>
        <a:xfrm>
          <a:off x="0" y="0"/>
          <a:ext cx="0" cy="0"/>
          <a:chOff x="0" y="0"/>
          <a:chExt cx="0" cy="0"/>
        </a:xfrm>
      </p:grpSpPr>
      <p:sp>
        <p:nvSpPr>
          <p:cNvPr id="4" name="Rectangle 3"/>
          <p:cNvSpPr/>
          <p:nvPr userDrawn="1"/>
        </p:nvSpPr>
        <p:spPr>
          <a:xfrm>
            <a:off x="0" y="731520"/>
            <a:ext cx="9144000" cy="614476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Text Placeholder 4"/>
          <p:cNvSpPr>
            <a:spLocks noGrp="1"/>
          </p:cNvSpPr>
          <p:nvPr>
            <p:ph type="body" sz="quarter" idx="10"/>
          </p:nvPr>
        </p:nvSpPr>
        <p:spPr>
          <a:xfrm>
            <a:off x="1606378" y="3048000"/>
            <a:ext cx="6398054" cy="3048000"/>
          </a:xfrm>
        </p:spPr>
        <p:txBody>
          <a:bodyPr numCol="1" spcCol="457200"/>
          <a:lstStyle>
            <a:lvl1pPr>
              <a:lnSpc>
                <a:spcPts val="2200"/>
              </a:lnSpc>
              <a:defRPr sz="22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
        <p:nvSpPr>
          <p:cNvPr id="6" name="Title 1"/>
          <p:cNvSpPr>
            <a:spLocks noGrp="1"/>
          </p:cNvSpPr>
          <p:nvPr>
            <p:ph type="title"/>
          </p:nvPr>
        </p:nvSpPr>
        <p:spPr>
          <a:xfrm>
            <a:off x="1606378" y="1524000"/>
            <a:ext cx="6398054" cy="853440"/>
          </a:xfrm>
        </p:spPr>
        <p:txBody>
          <a:bodyPr/>
          <a:lstStyle>
            <a:lvl1pPr>
              <a:defRPr>
                <a:solidFill>
                  <a:srgbClr val="FFFFFF"/>
                </a:solidFill>
              </a:defRPr>
            </a:lvl1pPr>
          </a:lstStyle>
          <a:p>
            <a:r>
              <a:rPr lang="en-US" dirty="0"/>
              <a:t>Click to edit Master title style</a:t>
            </a:r>
          </a:p>
        </p:txBody>
      </p:sp>
      <p:grpSp>
        <p:nvGrpSpPr>
          <p:cNvPr id="10" name="Group 9"/>
          <p:cNvGrpSpPr>
            <a:grpSpLocks noChangeAspect="1"/>
          </p:cNvGrpSpPr>
          <p:nvPr userDrawn="1"/>
        </p:nvGrpSpPr>
        <p:grpSpPr>
          <a:xfrm>
            <a:off x="685800" y="1280160"/>
            <a:ext cx="640080" cy="853440"/>
            <a:chOff x="4070610" y="2057400"/>
            <a:chExt cx="1005840" cy="1005840"/>
          </a:xfrm>
          <a:solidFill>
            <a:srgbClr val="FFFFFF"/>
          </a:solidFill>
        </p:grpSpPr>
        <p:sp>
          <p:nvSpPr>
            <p:cNvPr id="11" name="Oval 10"/>
            <p:cNvSpPr>
              <a:spLocks noChangeAspect="1"/>
            </p:cNvSpPr>
            <p:nvPr userDrawn="1"/>
          </p:nvSpPr>
          <p:spPr>
            <a:xfrm>
              <a:off x="4070610" y="2057400"/>
              <a:ext cx="1005840" cy="100584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1547" y="2257777"/>
              <a:ext cx="709824" cy="610077"/>
            </a:xfrm>
            <a:prstGeom prst="rect">
              <a:avLst/>
            </a:prstGeom>
            <a:grpFill/>
          </p:spPr>
        </p:pic>
      </p:grpSp>
    </p:spTree>
    <p:extLst>
      <p:ext uri="{BB962C8B-B14F-4D97-AF65-F5344CB8AC3E}">
        <p14:creationId xmlns:p14="http://schemas.microsoft.com/office/powerpoint/2010/main" val="371968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trategic Intro Communities">
    <p:spTree>
      <p:nvGrpSpPr>
        <p:cNvPr id="1" name=""/>
        <p:cNvGrpSpPr/>
        <p:nvPr/>
      </p:nvGrpSpPr>
      <p:grpSpPr>
        <a:xfrm>
          <a:off x="0" y="0"/>
          <a:ext cx="0" cy="0"/>
          <a:chOff x="0" y="0"/>
          <a:chExt cx="0" cy="0"/>
        </a:xfrm>
      </p:grpSpPr>
      <p:sp>
        <p:nvSpPr>
          <p:cNvPr id="4" name="Rectangle 3"/>
          <p:cNvSpPr/>
          <p:nvPr userDrawn="1"/>
        </p:nvSpPr>
        <p:spPr>
          <a:xfrm>
            <a:off x="0" y="731520"/>
            <a:ext cx="9144000" cy="614476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 name="Title 1"/>
          <p:cNvSpPr>
            <a:spLocks noGrp="1"/>
          </p:cNvSpPr>
          <p:nvPr>
            <p:ph type="title"/>
          </p:nvPr>
        </p:nvSpPr>
        <p:spPr>
          <a:xfrm>
            <a:off x="1606378" y="1524000"/>
            <a:ext cx="6398054" cy="853440"/>
          </a:xfrm>
        </p:spPr>
        <p:txBody>
          <a:bodyPr/>
          <a:lstStyle>
            <a:lvl1pPr>
              <a:defRPr>
                <a:solidFill>
                  <a:srgbClr val="FFFFFF"/>
                </a:solidFill>
              </a:defRPr>
            </a:lvl1pPr>
          </a:lstStyle>
          <a:p>
            <a:r>
              <a:rPr lang="en-US" dirty="0"/>
              <a:t>Click to edit Master title style</a:t>
            </a:r>
          </a:p>
        </p:txBody>
      </p:sp>
      <p:grpSp>
        <p:nvGrpSpPr>
          <p:cNvPr id="10" name="Group 9"/>
          <p:cNvGrpSpPr>
            <a:grpSpLocks noChangeAspect="1"/>
          </p:cNvGrpSpPr>
          <p:nvPr userDrawn="1"/>
        </p:nvGrpSpPr>
        <p:grpSpPr>
          <a:xfrm>
            <a:off x="685800" y="1280160"/>
            <a:ext cx="640080" cy="853440"/>
            <a:chOff x="5728258" y="2057400"/>
            <a:chExt cx="1005840" cy="1005840"/>
          </a:xfrm>
          <a:solidFill>
            <a:srgbClr val="FFFFFF"/>
          </a:solidFill>
        </p:grpSpPr>
        <p:sp>
          <p:nvSpPr>
            <p:cNvPr id="11" name="Oval 10"/>
            <p:cNvSpPr>
              <a:spLocks noChangeAspect="1"/>
            </p:cNvSpPr>
            <p:nvPr userDrawn="1"/>
          </p:nvSpPr>
          <p:spPr>
            <a:xfrm>
              <a:off x="5728258" y="2057400"/>
              <a:ext cx="1005840" cy="100584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4583" y="2287024"/>
              <a:ext cx="393191" cy="531340"/>
            </a:xfrm>
            <a:prstGeom prst="rect">
              <a:avLst/>
            </a:prstGeom>
            <a:grpFill/>
          </p:spPr>
        </p:pic>
      </p:grpSp>
      <p:sp>
        <p:nvSpPr>
          <p:cNvPr id="14" name="Text Placeholder 4"/>
          <p:cNvSpPr>
            <a:spLocks noGrp="1"/>
          </p:cNvSpPr>
          <p:nvPr>
            <p:ph type="body" sz="quarter" idx="10"/>
          </p:nvPr>
        </p:nvSpPr>
        <p:spPr>
          <a:xfrm>
            <a:off x="1606378" y="3048000"/>
            <a:ext cx="6398054" cy="3048000"/>
          </a:xfrm>
        </p:spPr>
        <p:txBody>
          <a:bodyPr numCol="1" spcCol="457200"/>
          <a:lstStyle>
            <a:lvl1pPr>
              <a:lnSpc>
                <a:spcPts val="2200"/>
              </a:lnSpc>
              <a:defRPr sz="22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Tree>
    <p:extLst>
      <p:ext uri="{BB962C8B-B14F-4D97-AF65-F5344CB8AC3E}">
        <p14:creationId xmlns:p14="http://schemas.microsoft.com/office/powerpoint/2010/main" val="429158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rategic Intro Climate">
    <p:spTree>
      <p:nvGrpSpPr>
        <p:cNvPr id="1" name=""/>
        <p:cNvGrpSpPr/>
        <p:nvPr/>
      </p:nvGrpSpPr>
      <p:grpSpPr>
        <a:xfrm>
          <a:off x="0" y="0"/>
          <a:ext cx="0" cy="0"/>
          <a:chOff x="0" y="0"/>
          <a:chExt cx="0" cy="0"/>
        </a:xfrm>
      </p:grpSpPr>
      <p:sp>
        <p:nvSpPr>
          <p:cNvPr id="4" name="Rectangle 3"/>
          <p:cNvSpPr/>
          <p:nvPr userDrawn="1"/>
        </p:nvSpPr>
        <p:spPr>
          <a:xfrm>
            <a:off x="0" y="731520"/>
            <a:ext cx="9144000" cy="61447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 name="Title 1"/>
          <p:cNvSpPr>
            <a:spLocks noGrp="1"/>
          </p:cNvSpPr>
          <p:nvPr>
            <p:ph type="title"/>
          </p:nvPr>
        </p:nvSpPr>
        <p:spPr>
          <a:xfrm>
            <a:off x="1606378" y="1524000"/>
            <a:ext cx="6398054" cy="853440"/>
          </a:xfrm>
        </p:spPr>
        <p:txBody>
          <a:bodyPr/>
          <a:lstStyle>
            <a:lvl1pPr>
              <a:defRPr>
                <a:solidFill>
                  <a:srgbClr val="FFFFFF"/>
                </a:solidFill>
              </a:defRPr>
            </a:lvl1pPr>
          </a:lstStyle>
          <a:p>
            <a:r>
              <a:rPr lang="en-US" dirty="0"/>
              <a:t>Click to edit Master title style</a:t>
            </a:r>
          </a:p>
        </p:txBody>
      </p:sp>
      <p:grpSp>
        <p:nvGrpSpPr>
          <p:cNvPr id="10" name="Group 9"/>
          <p:cNvGrpSpPr>
            <a:grpSpLocks noChangeAspect="1"/>
          </p:cNvGrpSpPr>
          <p:nvPr userDrawn="1"/>
        </p:nvGrpSpPr>
        <p:grpSpPr>
          <a:xfrm>
            <a:off x="685800" y="1280160"/>
            <a:ext cx="640080" cy="853440"/>
            <a:chOff x="7385907" y="2057400"/>
            <a:chExt cx="1005840" cy="1005840"/>
          </a:xfrm>
          <a:solidFill>
            <a:schemeClr val="bg1"/>
          </a:solidFill>
        </p:grpSpPr>
        <p:sp>
          <p:nvSpPr>
            <p:cNvPr id="11" name="Oval 10"/>
            <p:cNvSpPr>
              <a:spLocks noChangeAspect="1"/>
            </p:cNvSpPr>
            <p:nvPr userDrawn="1"/>
          </p:nvSpPr>
          <p:spPr>
            <a:xfrm>
              <a:off x="7385907" y="2057400"/>
              <a:ext cx="1005840" cy="100584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7689" y="2322479"/>
              <a:ext cx="502919" cy="492861"/>
            </a:xfrm>
            <a:prstGeom prst="rect">
              <a:avLst/>
            </a:prstGeom>
            <a:grpFill/>
          </p:spPr>
        </p:pic>
      </p:grpSp>
      <p:sp>
        <p:nvSpPr>
          <p:cNvPr id="13" name="Text Placeholder 4"/>
          <p:cNvSpPr>
            <a:spLocks noGrp="1"/>
          </p:cNvSpPr>
          <p:nvPr>
            <p:ph type="body" sz="quarter" idx="10"/>
          </p:nvPr>
        </p:nvSpPr>
        <p:spPr>
          <a:xfrm>
            <a:off x="1606378" y="3048000"/>
            <a:ext cx="6398054" cy="3048000"/>
          </a:xfrm>
        </p:spPr>
        <p:txBody>
          <a:bodyPr numCol="1" spcCol="457200"/>
          <a:lstStyle>
            <a:lvl1pPr>
              <a:lnSpc>
                <a:spcPts val="2200"/>
              </a:lnSpc>
              <a:defRPr sz="22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dirty="0"/>
              <a:t>Click to edit Master text styles</a:t>
            </a:r>
          </a:p>
        </p:txBody>
      </p:sp>
    </p:spTree>
    <p:extLst>
      <p:ext uri="{BB962C8B-B14F-4D97-AF65-F5344CB8AC3E}">
        <p14:creationId xmlns:p14="http://schemas.microsoft.com/office/powerpoint/2010/main" val="165795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rategic Text">
    <p:spTree>
      <p:nvGrpSpPr>
        <p:cNvPr id="1" name=""/>
        <p:cNvGrpSpPr/>
        <p:nvPr/>
      </p:nvGrpSpPr>
      <p:grpSpPr>
        <a:xfrm>
          <a:off x="0" y="0"/>
          <a:ext cx="0" cy="0"/>
          <a:chOff x="0" y="0"/>
          <a:chExt cx="0" cy="0"/>
        </a:xfrm>
      </p:grpSpPr>
      <p:sp>
        <p:nvSpPr>
          <p:cNvPr id="2" name="Title 1"/>
          <p:cNvSpPr>
            <a:spLocks noGrp="1"/>
          </p:cNvSpPr>
          <p:nvPr>
            <p:ph type="title"/>
          </p:nvPr>
        </p:nvSpPr>
        <p:spPr>
          <a:xfrm>
            <a:off x="1606378" y="1524000"/>
            <a:ext cx="6851822" cy="853440"/>
          </a:xfrm>
        </p:spPr>
        <p:txBody>
          <a:bodyPr/>
          <a:lstStyle/>
          <a:p>
            <a:r>
              <a:rPr lang="en-US" dirty="0"/>
              <a:t>Click to edit Master title style</a:t>
            </a:r>
          </a:p>
        </p:txBody>
      </p:sp>
      <p:sp>
        <p:nvSpPr>
          <p:cNvPr id="5" name="Text Placeholder 4"/>
          <p:cNvSpPr>
            <a:spLocks noGrp="1"/>
          </p:cNvSpPr>
          <p:nvPr>
            <p:ph type="body" sz="quarter" idx="10"/>
          </p:nvPr>
        </p:nvSpPr>
        <p:spPr>
          <a:xfrm>
            <a:off x="1606378" y="2438400"/>
            <a:ext cx="6851822" cy="3657600"/>
          </a:xfrm>
        </p:spPr>
        <p:txBody>
          <a:bodyPr numCol="2" spcCol="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196551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trategic Image">
    <p:spTree>
      <p:nvGrpSpPr>
        <p:cNvPr id="1" name=""/>
        <p:cNvGrpSpPr/>
        <p:nvPr/>
      </p:nvGrpSpPr>
      <p:grpSpPr>
        <a:xfrm>
          <a:off x="0" y="0"/>
          <a:ext cx="0" cy="0"/>
          <a:chOff x="0" y="0"/>
          <a:chExt cx="0" cy="0"/>
        </a:xfrm>
      </p:grpSpPr>
      <p:sp>
        <p:nvSpPr>
          <p:cNvPr id="10" name="Picture Placeholder 8"/>
          <p:cNvSpPr>
            <a:spLocks noGrp="1"/>
          </p:cNvSpPr>
          <p:nvPr>
            <p:ph type="pic" sz="quarter" idx="11"/>
          </p:nvPr>
        </p:nvSpPr>
        <p:spPr>
          <a:xfrm>
            <a:off x="0" y="731520"/>
            <a:ext cx="9144000" cy="6148387"/>
          </a:xfrm>
          <a:prstGeom prst="rect">
            <a:avLst/>
          </a:prstGeom>
          <a:solidFill>
            <a:srgbClr val="929292"/>
          </a:solidFill>
          <a:ln>
            <a:noFill/>
          </a:ln>
        </p:spPr>
        <p:txBody>
          <a:bodyPr/>
          <a:lstStyle/>
          <a:p>
            <a:endParaRPr lang="en-US" dirty="0"/>
          </a:p>
        </p:txBody>
      </p:sp>
      <p:sp>
        <p:nvSpPr>
          <p:cNvPr id="6" name="Title 1"/>
          <p:cNvSpPr>
            <a:spLocks noGrp="1"/>
          </p:cNvSpPr>
          <p:nvPr>
            <p:ph type="title"/>
          </p:nvPr>
        </p:nvSpPr>
        <p:spPr>
          <a:xfrm>
            <a:off x="1606378" y="1524000"/>
            <a:ext cx="6398054" cy="853440"/>
          </a:xfrm>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57394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Full Screen Phot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710277"/>
            <a:ext cx="9144000" cy="6147723"/>
          </a:xfrm>
        </p:spPr>
        <p:txBody>
          <a:bodyPr/>
          <a:lstStyle/>
          <a:p>
            <a:endParaRPr lang="en-US" dirty="0"/>
          </a:p>
        </p:txBody>
      </p:sp>
    </p:spTree>
    <p:extLst>
      <p:ext uri="{BB962C8B-B14F-4D97-AF65-F5344CB8AC3E}">
        <p14:creationId xmlns:p14="http://schemas.microsoft.com/office/powerpoint/2010/main" val="21671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3"/>
            <a:ext cx="2133600" cy="366183"/>
          </a:xfrm>
          <a:prstGeom prst="rect">
            <a:avLst/>
          </a:prstGeom>
        </p:spPr>
        <p:txBody>
          <a:bodyPr/>
          <a:lstStyle>
            <a:lvl1pPr>
              <a:defRPr/>
            </a:lvl1pPr>
          </a:lstStyle>
          <a:p>
            <a:pPr>
              <a:defRPr/>
            </a:pPr>
            <a:fld id="{E1DAEBFB-3938-4C3C-A7EA-F1F9E9580C3C}" type="datetime1">
              <a:rPr lang="nl-NL"/>
              <a:pPr>
                <a:defRPr/>
              </a:pPr>
              <a:t>16-12-2020</a:t>
            </a:fld>
            <a:endParaRPr lang="nl-NL" sz="1050">
              <a:solidFill>
                <a:schemeClr val="tx2"/>
              </a:solidFill>
            </a:endParaRPr>
          </a:p>
        </p:txBody>
      </p:sp>
      <p:sp>
        <p:nvSpPr>
          <p:cNvPr id="5" name="Espace réservé du pied de page 4"/>
          <p:cNvSpPr>
            <a:spLocks noGrp="1"/>
          </p:cNvSpPr>
          <p:nvPr>
            <p:ph type="ftr" sz="quarter" idx="11"/>
          </p:nvPr>
        </p:nvSpPr>
        <p:spPr>
          <a:xfrm>
            <a:off x="3124200" y="6356353"/>
            <a:ext cx="2895600" cy="366183"/>
          </a:xfrm>
          <a:prstGeom prst="rect">
            <a:avLst/>
          </a:prstGeom>
        </p:spPr>
        <p:txBody>
          <a:bodyPr/>
          <a:lstStyle>
            <a:lvl1pPr>
              <a:defRPr/>
            </a:lvl1pPr>
          </a:lstStyle>
          <a:p>
            <a:pPr>
              <a:defRPr/>
            </a:pPr>
            <a:endParaRPr lang="nl-NL"/>
          </a:p>
        </p:txBody>
      </p:sp>
    </p:spTree>
    <p:extLst>
      <p:ext uri="{BB962C8B-B14F-4D97-AF65-F5344CB8AC3E}">
        <p14:creationId xmlns:p14="http://schemas.microsoft.com/office/powerpoint/2010/main" val="188922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0B0EF-F44E-4F5A-BB26-6BD209C663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6747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08A309-F14D-45C0-A19C-87E3E87048A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3884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23C944-610D-417D-88D2-AFB4E3C8C34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7558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B27BFB-50FB-42BB-BDBE-FEDF36172B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8311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F27041-0D2C-4941-A3D4-89718A16F5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68925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B44A5F-4009-49CB-BAC4-560B7731E0D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33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CBCF99-B1A2-4612-ADEF-077BEC10AFF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8814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61C3A2-6E3A-4415-A802-453FA0ADC67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1854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954CB-5030-45D0-BFE7-6A98C4344A1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05107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3A0709A-A7D9-480D-B3C5-4FBB3DD039F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13215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2E620D-BFD6-4AF2-B55E-D3F9FA0E2EC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42667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641C7C-0744-4FF7-AC5F-42E38C327E1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4357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hart Placeholder 2"/>
          <p:cNvSpPr>
            <a:spLocks noGrp="1"/>
          </p:cNvSpPr>
          <p:nvPr>
            <p:ph type="chart" idx="1"/>
          </p:nvPr>
        </p:nvSpPr>
        <p:spPr>
          <a:xfrm>
            <a:off x="457200" y="1981200"/>
            <a:ext cx="82296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DD0830-986D-4088-8C49-158BAF174F8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66692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4AF5D4-820C-4DD8-AAD7-E3E3C5C5363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6896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1126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5B3512-D41F-4CFA-9FE5-A081A47A6DC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714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6B1E8-10ED-4117-A3BC-FBB0C668AA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3345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0B0EF-F44E-4F5A-BB26-6BD209C663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47633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08A309-F14D-45C0-A19C-87E3E87048A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6285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23C944-610D-417D-88D2-AFB4E3C8C34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2398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B27BFB-50FB-42BB-BDBE-FEDF36172B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1575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F27041-0D2C-4941-A3D4-89718A16F5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06001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B44A5F-4009-49CB-BAC4-560B7731E0D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51888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CBCF99-B1A2-4612-ADEF-077BEC10AFF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3124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61C3A2-6E3A-4415-A802-453FA0ADC67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6762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954CB-5030-45D0-BFE7-6A98C4344A1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4734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3A0709A-A7D9-480D-B3C5-4FBB3DD039F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095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2E620D-BFD6-4AF2-B55E-D3F9FA0E2EC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45928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641C7C-0744-4FF7-AC5F-42E38C327E1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32593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hart Placeholder 2"/>
          <p:cNvSpPr>
            <a:spLocks noGrp="1"/>
          </p:cNvSpPr>
          <p:nvPr>
            <p:ph type="chart" idx="1"/>
          </p:nvPr>
        </p:nvSpPr>
        <p:spPr>
          <a:xfrm>
            <a:off x="457200" y="1981200"/>
            <a:ext cx="82296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DD0830-986D-4088-8C49-158BAF174F8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70690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4AF5D4-820C-4DD8-AAD7-E3E3C5C5363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5442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4842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03616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22245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72552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57790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26678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57048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87536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41465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65632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08490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6651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5758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3353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788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4497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75214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3448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87653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6824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68994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D2961-C13A-479E-9CA6-613FC65597AB}" type="datetimeFigureOut">
              <a:rPr lang="en-US" smtClean="0">
                <a:solidFill>
                  <a:prstClr val="black">
                    <a:tint val="75000"/>
                  </a:prstClr>
                </a:solidFill>
              </a:rPr>
              <a:pPr/>
              <a:t>12/16/2020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3CCBC4-B5D9-42A6-8C30-F1C8076A81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7231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1126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5B3512-D41F-4CFA-9FE5-A081A47A6DC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8803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6B1E8-10ED-4117-A3BC-FBB0C668AA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68353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0B0EF-F44E-4F5A-BB26-6BD209C663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34644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08A309-F14D-45C0-A19C-87E3E87048A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424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23C944-610D-417D-88D2-AFB4E3C8C34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996632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B27BFB-50FB-42BB-BDBE-FEDF36172B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694821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F27041-0D2C-4941-A3D4-89718A16F5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71193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B44A5F-4009-49CB-BAC4-560B7731E0D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777818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CBCF99-B1A2-4612-ADEF-077BEC10AFF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5916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61C3A2-6E3A-4415-A802-453FA0ADC67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47969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954CB-5030-45D0-BFE7-6A98C4344A1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072186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3A0709A-A7D9-480D-B3C5-4FBB3DD039F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82050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2E620D-BFD6-4AF2-B55E-D3F9FA0E2EC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045775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641C7C-0744-4FF7-AC5F-42E38C327E1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5447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hart Placeholder 2"/>
          <p:cNvSpPr>
            <a:spLocks noGrp="1"/>
          </p:cNvSpPr>
          <p:nvPr>
            <p:ph type="chart" idx="1"/>
          </p:nvPr>
        </p:nvSpPr>
        <p:spPr>
          <a:xfrm>
            <a:off x="457200" y="1981200"/>
            <a:ext cx="82296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DD0830-986D-4088-8C49-158BAF174F8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510418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4AF5D4-820C-4DD8-AAD7-E3E3C5C5363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481211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32C482-C5B5-41FE-8143-09DDFF34D0CF}"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41967195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32C482-C5B5-41FE-8143-09DDFF34D0CF}"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1210327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32C482-C5B5-41FE-8143-09DDFF34D0CF}"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1945317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32C482-C5B5-41FE-8143-09DDFF34D0CF}"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2786108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32C482-C5B5-41FE-8143-09DDFF34D0CF}" type="datetimeFigureOut">
              <a:rPr lang="en-US" smtClean="0"/>
              <a:t>12/16/2020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16941487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32C482-C5B5-41FE-8143-09DDFF34D0CF}" type="datetimeFigureOut">
              <a:rPr lang="en-US" smtClean="0"/>
              <a:t>12/16/2020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12156387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2C482-C5B5-41FE-8143-09DDFF34D0CF}" type="datetimeFigureOut">
              <a:rPr lang="en-US" smtClean="0"/>
              <a:t>12/16/2020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567898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E32C482-C5B5-41FE-8143-09DDFF34D0CF}"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1446484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E32C482-C5B5-41FE-8143-09DDFF34D0CF}"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36128643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32C482-C5B5-41FE-8143-09DDFF34D0CF}"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8970481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32C482-C5B5-41FE-8143-09DDFF34D0CF}"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108FF78-3258-4787-A076-7889B12ED180}" type="slidenum">
              <a:rPr lang="en-US" smtClean="0"/>
              <a:t>‹#›</a:t>
            </a:fld>
            <a:endParaRPr lang="en-US"/>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3578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9E32C482-C5B5-41FE-8143-09DDFF34D0CF}"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3400043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9E32C482-C5B5-41FE-8143-09DDFF34D0CF}"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108FF78-3258-4787-A076-7889B12ED180}" type="slidenum">
              <a:rPr lang="en-US" smtClean="0"/>
              <a:t>‹#›</a:t>
            </a:fld>
            <a:endParaRPr lang="en-US"/>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794023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9E32C482-C5B5-41FE-8143-09DDFF34D0CF}"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1037310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32C482-C5B5-41FE-8143-09DDFF34D0CF}"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26255618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32C482-C5B5-41FE-8143-09DDFF34D0CF}"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108FF78-3258-4787-A076-7889B12ED180}" type="slidenum">
              <a:rPr lang="en-US" smtClean="0"/>
              <a:t>‹#›</a:t>
            </a:fld>
            <a:endParaRPr lang="en-US"/>
          </a:p>
        </p:txBody>
      </p:sp>
    </p:spTree>
    <p:extLst>
      <p:ext uri="{BB962C8B-B14F-4D97-AF65-F5344CB8AC3E}">
        <p14:creationId xmlns:p14="http://schemas.microsoft.com/office/powerpoint/2010/main" val="7861516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4AF5D4-820C-4DD8-AAD7-E3E3C5C5363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92382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6879907"/>
          </a:xfrm>
          <a:prstGeom prst="rect">
            <a:avLst/>
          </a:prstGeom>
          <a:solidFill>
            <a:srgbClr val="929292"/>
          </a:solidFill>
          <a:ln>
            <a:noFill/>
          </a:ln>
          <a:effectLst/>
        </p:spPr>
        <p:txBody>
          <a:bodyPr/>
          <a:lstStyle/>
          <a:p>
            <a:endParaRPr lang="en-US" dirty="0"/>
          </a:p>
        </p:txBody>
      </p:sp>
      <p:sp>
        <p:nvSpPr>
          <p:cNvPr id="8" name="Title 5"/>
          <p:cNvSpPr>
            <a:spLocks noGrp="1"/>
          </p:cNvSpPr>
          <p:nvPr>
            <p:ph type="title"/>
          </p:nvPr>
        </p:nvSpPr>
        <p:spPr>
          <a:xfrm>
            <a:off x="685800" y="2443893"/>
            <a:ext cx="3886200" cy="3352953"/>
          </a:xfrm>
          <a:solidFill>
            <a:schemeClr val="tx1">
              <a:alpha val="70000"/>
            </a:schemeClr>
          </a:solidFill>
        </p:spPr>
        <p:txBody>
          <a:bodyPr lIns="274320" tIns="274320" rIns="274320" bIns="594360" anchor="ctr" anchorCtr="0"/>
          <a:lstStyle>
            <a:lvl1pPr algn="l">
              <a:lnSpc>
                <a:spcPts val="3000"/>
              </a:lnSpc>
              <a:defRPr sz="3200" b="0" i="0" baseline="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p:cNvSpPr>
            <a:spLocks noGrp="1"/>
          </p:cNvSpPr>
          <p:nvPr>
            <p:ph type="body" sz="quarter" idx="11" hasCustomPrompt="1"/>
          </p:nvPr>
        </p:nvSpPr>
        <p:spPr>
          <a:xfrm>
            <a:off x="685800" y="5125765"/>
            <a:ext cx="3886200" cy="665435"/>
          </a:xfrm>
          <a:prstGeom prst="rect">
            <a:avLst/>
          </a:prstGeom>
        </p:spPr>
        <p:txBody>
          <a:bodyPr lIns="274320" rIns="274320" bIns="182880"/>
          <a:lstStyle>
            <a:lvl1pPr algn="l">
              <a:defRPr sz="1000" b="1" i="0" kern="0" cap="all" spc="100" baseline="0">
                <a:solidFill>
                  <a:schemeClr val="accent1"/>
                </a:solidFill>
                <a:latin typeface="Georgia"/>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CLICK TO EDIT MASTER subtitle STYLE</a:t>
            </a:r>
          </a:p>
        </p:txBody>
      </p:sp>
    </p:spTree>
    <p:extLst>
      <p:ext uri="{BB962C8B-B14F-4D97-AF65-F5344CB8AC3E}">
        <p14:creationId xmlns:p14="http://schemas.microsoft.com/office/powerpoint/2010/main" val="4125170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theme" Target="../theme/theme8.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41" Type="http://schemas.openxmlformats.org/officeDocument/2006/relationships/slideLayout" Target="../slideLayouts/slideLayout139.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image" Target="../media/image1.png"/><Relationship Id="rId8" Type="http://schemas.openxmlformats.org/officeDocument/2006/relationships/slideLayout" Target="../slideLayouts/slideLayout106.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CBC4-B5D9-42A6-8C30-F1C8076A81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50000">
              <a:srgbClr val="1E740A"/>
            </a:gs>
            <a:gs pos="100000">
              <a:srgbClr val="1E740A"/>
            </a:gs>
          </a:gsLst>
          <a:lin ang="5400000"/>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smtClean="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dirty="0">
              <a:solidFill>
                <a:srgbClr val="FFFFFF"/>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smtClean="0">
                <a:solidFill>
                  <a:schemeClr val="tx1"/>
                </a:solidFill>
                <a:effectLst>
                  <a:outerShdw blurRad="38100" dist="38100" dir="2700000" algn="tl">
                    <a:srgbClr val="000000"/>
                  </a:outerShdw>
                </a:effectLst>
                <a:latin typeface="Arial" charset="0"/>
              </a:defRPr>
            </a:lvl1pPr>
          </a:lstStyle>
          <a:p>
            <a:pPr algn="ctr" fontAlgn="base">
              <a:spcBef>
                <a:spcPct val="0"/>
              </a:spcBef>
              <a:spcAft>
                <a:spcPct val="0"/>
              </a:spcAft>
              <a:defRPr/>
            </a:pPr>
            <a:endParaRPr lang="en-US" dirty="0">
              <a:solidFill>
                <a:srgbClr val="FFFFFF"/>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smtClean="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fld id="{02F98AFA-B91B-4191-A91E-436A51ABEB4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755402276"/>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50000">
              <a:srgbClr val="1E740A"/>
            </a:gs>
            <a:gs pos="100000">
              <a:srgbClr val="1E740A"/>
            </a:gs>
          </a:gsLst>
          <a:lin ang="5400000"/>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smtClean="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dirty="0">
              <a:solidFill>
                <a:srgbClr val="FFFFFF"/>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smtClean="0">
                <a:solidFill>
                  <a:schemeClr val="tx1"/>
                </a:solidFill>
                <a:effectLst>
                  <a:outerShdw blurRad="38100" dist="38100" dir="2700000" algn="tl">
                    <a:srgbClr val="000000"/>
                  </a:outerShdw>
                </a:effectLst>
                <a:latin typeface="Arial" charset="0"/>
              </a:defRPr>
            </a:lvl1pPr>
          </a:lstStyle>
          <a:p>
            <a:pPr algn="ctr" fontAlgn="base">
              <a:spcBef>
                <a:spcPct val="0"/>
              </a:spcBef>
              <a:spcAft>
                <a:spcPct val="0"/>
              </a:spcAft>
              <a:defRPr/>
            </a:pPr>
            <a:endParaRPr lang="en-US" dirty="0">
              <a:solidFill>
                <a:srgbClr val="FFFFFF"/>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smtClean="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fld id="{02F98AFA-B91B-4191-A91E-436A51ABEB4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1754928"/>
      </p:ext>
    </p:extLst>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66861-D92A-4AA3-BB38-15202E9F0BCE}" type="datetimeFigureOut">
              <a:rPr lang="en-US" smtClean="0">
                <a:solidFill>
                  <a:prstClr val="white">
                    <a:tint val="75000"/>
                  </a:prstClr>
                </a:solidFill>
              </a:rPr>
              <a:pPr/>
              <a:t>12/16/2020</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26669-B818-40B3-9750-EACD1E54F4B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26460366"/>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3D2961-C13A-479E-9CA6-613FC65597AB}" type="datetimeFigureOut">
              <a:rPr lang="en-US" smtClean="0">
                <a:solidFill>
                  <a:prstClr val="black">
                    <a:tint val="75000"/>
                  </a:prstClr>
                </a:solidFill>
                <a:latin typeface="Calibri"/>
                <a:cs typeface="+mn-cs"/>
              </a:rPr>
              <a:pPr fontAlgn="auto">
                <a:spcBef>
                  <a:spcPts val="0"/>
                </a:spcBef>
                <a:spcAft>
                  <a:spcPts val="0"/>
                </a:spcAft>
              </a:pPr>
              <a:t>12/16/2020</a:t>
            </a:fld>
            <a:endParaRPr lang="en-US"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A3CCBC4-B5D9-42A6-8C30-F1C8076A8139}" type="slidenum">
              <a:rPr lang="en-US" smtClean="0">
                <a:solidFill>
                  <a:prstClr val="black">
                    <a:tint val="75000"/>
                  </a:prstClr>
                </a:solidFill>
                <a:latin typeface="Calibri"/>
                <a:cs typeface="+mn-cs"/>
              </a:rPr>
              <a:pPr fontAlgn="auto">
                <a:spcBef>
                  <a:spcPts val="0"/>
                </a:spcBef>
                <a:spcAft>
                  <a:spcPts val="0"/>
                </a:spcAft>
              </a:pPr>
              <a:t>‹#›</a:t>
            </a:fld>
            <a:endParaRPr lang="en-US" dirty="0">
              <a:solidFill>
                <a:prstClr val="black">
                  <a:tint val="75000"/>
                </a:prstClr>
              </a:solidFill>
              <a:latin typeface="Calibri"/>
              <a:cs typeface="+mn-cs"/>
            </a:endParaRPr>
          </a:p>
        </p:txBody>
      </p:sp>
    </p:spTree>
    <p:extLst>
      <p:ext uri="{BB962C8B-B14F-4D97-AF65-F5344CB8AC3E}">
        <p14:creationId xmlns:p14="http://schemas.microsoft.com/office/powerpoint/2010/main" val="98326390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50000">
              <a:srgbClr val="1E740A"/>
            </a:gs>
            <a:gs pos="100000">
              <a:srgbClr val="1E740A"/>
            </a:gs>
          </a:gsLst>
          <a:lin ang="5400000"/>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smtClean="0">
                <a:solidFill>
                  <a:schemeClr val="tx1"/>
                </a:solidFill>
                <a:effectLst>
                  <a:outerShdw blurRad="38100" dist="38100" dir="2700000" algn="tl">
                    <a:srgbClr val="000000"/>
                  </a:outerShdw>
                </a:effectLst>
                <a:latin typeface="Arial" charset="0"/>
              </a:defRPr>
            </a:lvl1pPr>
          </a:lstStyle>
          <a:p>
            <a:pPr>
              <a:defRPr/>
            </a:pPr>
            <a:endParaRPr lang="en-US" dirty="0">
              <a:solidFill>
                <a:srgbClr val="FFFFFF"/>
              </a:solidFill>
              <a:cs typeface="+mn-cs"/>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smtClean="0">
                <a:solidFill>
                  <a:schemeClr val="tx1"/>
                </a:solidFill>
                <a:effectLst>
                  <a:outerShdw blurRad="38100" dist="38100" dir="2700000" algn="tl">
                    <a:srgbClr val="000000"/>
                  </a:outerShdw>
                </a:effectLst>
                <a:latin typeface="Arial" charset="0"/>
              </a:defRPr>
            </a:lvl1pPr>
          </a:lstStyle>
          <a:p>
            <a:pPr algn="ctr">
              <a:defRPr/>
            </a:pPr>
            <a:endParaRPr lang="en-US" dirty="0">
              <a:solidFill>
                <a:srgbClr val="FFFFFF"/>
              </a:solidFill>
              <a:cs typeface="+mn-cs"/>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smtClean="0">
                <a:solidFill>
                  <a:schemeClr val="tx1"/>
                </a:solidFill>
                <a:effectLst>
                  <a:outerShdw blurRad="38100" dist="38100" dir="2700000" algn="tl">
                    <a:srgbClr val="000000"/>
                  </a:outerShdw>
                </a:effectLst>
                <a:latin typeface="Arial" charset="0"/>
              </a:defRPr>
            </a:lvl1pPr>
          </a:lstStyle>
          <a:p>
            <a:pPr>
              <a:defRPr/>
            </a:pPr>
            <a:fld id="{02F98AFA-B91B-4191-A91E-436A51ABEB49}" type="slidenum">
              <a:rPr lang="en-US">
                <a:solidFill>
                  <a:srgbClr val="FFFFFF"/>
                </a:solidFill>
                <a:cs typeface="+mn-cs"/>
              </a:rPr>
              <a:pPr>
                <a:defRPr/>
              </a:pPr>
              <a:t>‹#›</a:t>
            </a:fld>
            <a:endParaRPr lang="en-US" dirty="0">
              <a:solidFill>
                <a:srgbClr val="FFFFFF"/>
              </a:solidFill>
              <a:cs typeface="+mn-cs"/>
            </a:endParaRPr>
          </a:p>
        </p:txBody>
      </p:sp>
    </p:spTree>
    <p:extLst>
      <p:ext uri="{BB962C8B-B14F-4D97-AF65-F5344CB8AC3E}">
        <p14:creationId xmlns:p14="http://schemas.microsoft.com/office/powerpoint/2010/main" val="3749780533"/>
      </p:ext>
    </p:extLst>
  </p:cSld>
  <p:clrMap bg1="dk2" tx1="lt1" bg2="dk1"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9E32C482-C5B5-41FE-8143-09DDFF34D0CF}" type="datetimeFigureOut">
              <a:rPr lang="en-US" smtClean="0"/>
              <a:t>12/16/2020</a:t>
            </a:fld>
            <a:endParaRPr lang="en-US"/>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4108FF78-3258-4787-A076-7889B12ED180}" type="slidenum">
              <a:rPr lang="en-US" smtClean="0"/>
              <a:t>‹#›</a:t>
            </a:fld>
            <a:endParaRPr lang="en-US"/>
          </a:p>
        </p:txBody>
      </p:sp>
    </p:spTree>
    <p:extLst>
      <p:ext uri="{BB962C8B-B14F-4D97-AF65-F5344CB8AC3E}">
        <p14:creationId xmlns:p14="http://schemas.microsoft.com/office/powerpoint/2010/main" val="1270217176"/>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726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85800" y="1524000"/>
            <a:ext cx="7772400" cy="853440"/>
          </a:xfrm>
          <a:prstGeom prst="rect">
            <a:avLst/>
          </a:prstGeom>
        </p:spPr>
        <p:txBody>
          <a:bodyPr vert="horz" lIns="0" tIns="0" rIns="0" bIns="0" rtlCol="0" anchor="t" anchorCtr="0">
            <a:noAutofit/>
          </a:bodyPr>
          <a:lstStyle/>
          <a:p>
            <a:r>
              <a:rPr lang="en-US" dirty="0"/>
              <a:t>Click to edit Master title style</a:t>
            </a:r>
          </a:p>
        </p:txBody>
      </p:sp>
      <p:sp>
        <p:nvSpPr>
          <p:cNvPr id="4" name="Text Placeholder 3"/>
          <p:cNvSpPr>
            <a:spLocks noGrp="1"/>
          </p:cNvSpPr>
          <p:nvPr>
            <p:ph type="body" idx="1"/>
          </p:nvPr>
        </p:nvSpPr>
        <p:spPr>
          <a:xfrm>
            <a:off x="685800" y="2438400"/>
            <a:ext cx="7772400" cy="36576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8" name="Straight Connector 7"/>
          <p:cNvCxnSpPr/>
          <p:nvPr userDrawn="1"/>
        </p:nvCxnSpPr>
        <p:spPr>
          <a:xfrm>
            <a:off x="0" y="725769"/>
            <a:ext cx="9144000"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userDrawn="1"/>
        </p:nvPicPr>
        <p:blipFill>
          <a:blip r:embed="rId43"/>
          <a:stretch>
            <a:fillRect/>
          </a:stretch>
        </p:blipFill>
        <p:spPr>
          <a:xfrm>
            <a:off x="7847037" y="153771"/>
            <a:ext cx="1085236" cy="437739"/>
          </a:xfrm>
          <a:prstGeom prst="rect">
            <a:avLst/>
          </a:prstGeom>
        </p:spPr>
      </p:pic>
    </p:spTree>
    <p:extLst>
      <p:ext uri="{BB962C8B-B14F-4D97-AF65-F5344CB8AC3E}">
        <p14:creationId xmlns:p14="http://schemas.microsoft.com/office/powerpoint/2010/main" val="8722133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 id="2147484028" r:id="rId40"/>
    <p:sldLayoutId id="2147484029"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lnSpc>
          <a:spcPts val="2000"/>
        </a:lnSpc>
        <a:spcBef>
          <a:spcPct val="0"/>
        </a:spcBef>
        <a:buNone/>
        <a:defRPr sz="2000" b="1" i="0" kern="1200" spc="-2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lnSpc>
          <a:spcPts val="1800"/>
        </a:lnSpc>
        <a:spcBef>
          <a:spcPts val="1000"/>
        </a:spcBef>
        <a:spcAft>
          <a:spcPts val="0"/>
        </a:spcAft>
        <a:buClr>
          <a:schemeClr val="accent1"/>
        </a:buClr>
        <a:buFont typeface="Arial"/>
        <a:buNone/>
        <a:defRPr sz="1500" b="1" i="0" kern="1200">
          <a:solidFill>
            <a:schemeClr val="tx1">
              <a:lumMod val="75000"/>
              <a:lumOff val="25000"/>
            </a:schemeClr>
          </a:solidFill>
          <a:latin typeface="Georgia" panose="02040502050405020303" pitchFamily="18" charset="0"/>
          <a:ea typeface="+mn-ea"/>
          <a:cs typeface="Georgia" panose="02040502050405020303" pitchFamily="18" charset="0"/>
        </a:defRPr>
      </a:lvl1pPr>
      <a:lvl2pPr marL="0" indent="0" algn="l" defTabSz="457200" rtl="0" eaLnBrk="1" latinLnBrk="0" hangingPunct="1">
        <a:lnSpc>
          <a:spcPts val="1800"/>
        </a:lnSpc>
        <a:spcBef>
          <a:spcPts val="1000"/>
        </a:spcBef>
        <a:spcAft>
          <a:spcPts val="0"/>
        </a:spcAft>
        <a:buClr>
          <a:schemeClr val="accent1"/>
        </a:buClr>
        <a:buFontTx/>
        <a:buNone/>
        <a:defRPr sz="15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0" indent="0" algn="l" defTabSz="457200" rtl="0" eaLnBrk="1" latinLnBrk="0" hangingPunct="1">
        <a:lnSpc>
          <a:spcPts val="1500"/>
        </a:lnSpc>
        <a:spcBef>
          <a:spcPts val="1000"/>
        </a:spcBef>
        <a:spcAft>
          <a:spcPts val="0"/>
        </a:spcAft>
        <a:buClr>
          <a:schemeClr val="accent1"/>
        </a:buClr>
        <a:buSzPct val="100000"/>
        <a:buFontTx/>
        <a:buNone/>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82880" indent="-182880" algn="l" defTabSz="457200" rtl="0" eaLnBrk="1" latinLnBrk="0" hangingPunct="1">
        <a:lnSpc>
          <a:spcPts val="1500"/>
        </a:lnSpc>
        <a:spcBef>
          <a:spcPts val="1000"/>
        </a:spcBef>
        <a:spcAft>
          <a:spcPts val="0"/>
        </a:spcAft>
        <a:buClr>
          <a:schemeClr val="accent1"/>
        </a:buClr>
        <a:buFont typeface="Arial"/>
        <a:buChar char="•"/>
        <a:defRPr sz="15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 indent="-182880" algn="l" defTabSz="457200" rtl="0" eaLnBrk="1" latinLnBrk="0" hangingPunct="1">
        <a:lnSpc>
          <a:spcPts val="1500"/>
        </a:lnSpc>
        <a:spcBef>
          <a:spcPts val="1000"/>
        </a:spcBef>
        <a:spcAft>
          <a:spcPts val="0"/>
        </a:spcAft>
        <a:buClr>
          <a:schemeClr val="accent1"/>
        </a:buClr>
        <a:buFont typeface="Arial"/>
        <a:buChar char="•"/>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365760" indent="-182880" algn="l" defTabSz="457200" rtl="0" eaLnBrk="1" latinLnBrk="0" hangingPunct="1">
        <a:lnSpc>
          <a:spcPts val="1500"/>
        </a:lnSpc>
        <a:spcBef>
          <a:spcPts val="1000"/>
        </a:spcBef>
        <a:buFont typeface="Arial"/>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88.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87.xml"/><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6.xml"/><Relationship Id="rId5" Type="http://schemas.openxmlformats.org/officeDocument/2006/relationships/image" Target="../media/image18.jp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8312" name="Rectangle 8"/>
          <p:cNvSpPr>
            <a:spLocks noGrp="1" noChangeArrowheads="1"/>
          </p:cNvSpPr>
          <p:nvPr>
            <p:ph type="title"/>
          </p:nvPr>
        </p:nvSpPr>
        <p:spPr>
          <a:xfrm>
            <a:off x="228600" y="381000"/>
            <a:ext cx="8534400" cy="1371600"/>
          </a:xfrm>
        </p:spPr>
        <p:txBody>
          <a:bodyPr/>
          <a:lstStyle/>
          <a:p>
            <a:r>
              <a:rPr lang="en-US" sz="4600" dirty="0">
                <a:solidFill>
                  <a:srgbClr val="08111A"/>
                </a:solidFill>
                <a:effectLst/>
                <a:latin typeface="Arial" pitchFamily="34" charset="0"/>
                <a:cs typeface="Arial" pitchFamily="34" charset="0"/>
              </a:rPr>
              <a:t>Native Forages for </a:t>
            </a:r>
            <a:br>
              <a:rPr lang="en-US" sz="4600" dirty="0">
                <a:solidFill>
                  <a:srgbClr val="08111A"/>
                </a:solidFill>
                <a:effectLst/>
                <a:latin typeface="Arial" pitchFamily="34" charset="0"/>
                <a:cs typeface="Arial" pitchFamily="34" charset="0"/>
              </a:rPr>
            </a:br>
            <a:r>
              <a:rPr lang="en-US" sz="4600" dirty="0">
                <a:solidFill>
                  <a:srgbClr val="08111A"/>
                </a:solidFill>
                <a:effectLst/>
                <a:latin typeface="Arial" pitchFamily="34" charset="0"/>
                <a:cs typeface="Arial" pitchFamily="34" charset="0"/>
              </a:rPr>
              <a:t>Livestock and Wildlife</a:t>
            </a:r>
            <a:endParaRPr lang="en-US" sz="4600" i="1" dirty="0">
              <a:solidFill>
                <a:srgbClr val="08111A"/>
              </a:solidFill>
              <a:effectLst/>
              <a:latin typeface="Arial" pitchFamily="34" charset="0"/>
              <a:cs typeface="Arial"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4721901"/>
            <a:ext cx="2210052" cy="1977759"/>
          </a:xfrm>
          <a:prstGeom prst="rect">
            <a:avLst/>
          </a:prstGeom>
        </p:spPr>
      </p:pic>
    </p:spTree>
    <p:extLst>
      <p:ext uri="{BB962C8B-B14F-4D97-AF65-F5344CB8AC3E}">
        <p14:creationId xmlns:p14="http://schemas.microsoft.com/office/powerpoint/2010/main" val="3627657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dirty="0">
                <a:latin typeface="Arial" pitchFamily="34" charset="0"/>
                <a:cs typeface="Arial" pitchFamily="34" charset="0"/>
              </a:rPr>
              <a:t>Grazing is a flexible management tool</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2891702"/>
            <a:ext cx="3700346" cy="3769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51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latin typeface="Arial" pitchFamily="34" charset="0"/>
                <a:cs typeface="Arial" pitchFamily="34" charset="0"/>
              </a:rPr>
              <a:t>Other tools produce uniformity</a:t>
            </a:r>
          </a:p>
        </p:txBody>
      </p:sp>
      <p:pic>
        <p:nvPicPr>
          <p:cNvPr id="1026" name="Picture 2" descr="Q:\Presentations\Pictures\Land Mgt\Mgt Practices\GPC Mgt - Misc\prairie hay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670748"/>
            <a:ext cx="5241074" cy="3930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9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rgbClr val="008000"/>
            </a:gs>
          </a:gsLst>
          <a:lin ang="5400000" scaled="0"/>
        </a:gradFill>
        <a:effectLst/>
      </p:bgPr>
    </p:bg>
    <p:spTree>
      <p:nvGrpSpPr>
        <p:cNvPr id="1" name=""/>
        <p:cNvGrpSpPr/>
        <p:nvPr/>
      </p:nvGrpSpPr>
      <p:grpSpPr>
        <a:xfrm>
          <a:off x="0" y="0"/>
          <a:ext cx="0" cy="0"/>
          <a:chOff x="0" y="0"/>
          <a:chExt cx="0" cy="0"/>
        </a:xfrm>
      </p:grpSpPr>
      <p:pic>
        <p:nvPicPr>
          <p:cNvPr id="28674" name="Picture 2" descr="Q:\Presentations\Pictures\Grazing\Graze Prairie\MO PBG\PBG - PPT Slides\pbg ppt burn to unbu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51164" cy="525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879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100000">
              <a:srgbClr val="008000"/>
            </a:gs>
          </a:gsLst>
          <a:lin ang="5400000" scaled="0"/>
        </a:gradFill>
        <a:effectLst/>
      </p:bgPr>
    </p:bg>
    <p:spTree>
      <p:nvGrpSpPr>
        <p:cNvPr id="1" name=""/>
        <p:cNvGrpSpPr/>
        <p:nvPr/>
      </p:nvGrpSpPr>
      <p:grpSpPr>
        <a:xfrm>
          <a:off x="0" y="0"/>
          <a:ext cx="0" cy="0"/>
          <a:chOff x="0" y="0"/>
          <a:chExt cx="0" cy="0"/>
        </a:xfrm>
      </p:grpSpPr>
      <p:pic>
        <p:nvPicPr>
          <p:cNvPr id="4098" name="Picture 2" descr="Q:\Presentations\Pictures\Grazing\Graze Prairie\2015 Prairie Grazing for PPT\062915 taberville grazing-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609600"/>
            <a:ext cx="8683267"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299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Q:\Presentations\Pictures\Grazing\Graze Prairie\MO PBG\PBG - Close up Impact\PBG effect 03 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124" y="0"/>
            <a:ext cx="5238075" cy="68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140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Q:\Presentations\Pictures\Grazing\Grazing - Good Examples\IMG_0086 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9600"/>
            <a:ext cx="9154703"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29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1371600" y="1028701"/>
            <a:ext cx="64579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spcBef>
                <a:spcPct val="50000"/>
              </a:spcBef>
            </a:pPr>
            <a:endParaRPr lang="en-US" altLang="en-US" sz="1350" dirty="0">
              <a:solidFill>
                <a:prstClr val="black"/>
              </a:solidFill>
              <a:latin typeface="Century Gothic" panose="020B0502020202020204"/>
            </a:endParaRPr>
          </a:p>
        </p:txBody>
      </p:sp>
      <p:grpSp>
        <p:nvGrpSpPr>
          <p:cNvPr id="12294" name="Group 6"/>
          <p:cNvGrpSpPr>
            <a:grpSpLocks/>
          </p:cNvGrpSpPr>
          <p:nvPr/>
        </p:nvGrpSpPr>
        <p:grpSpPr bwMode="auto">
          <a:xfrm>
            <a:off x="4800600" y="3429000"/>
            <a:ext cx="3657600" cy="2571750"/>
            <a:chOff x="2640" y="2448"/>
            <a:chExt cx="2400" cy="1656"/>
          </a:xfrm>
        </p:grpSpPr>
        <p:pic>
          <p:nvPicPr>
            <p:cNvPr id="12295" name="Picture 7" descr="quailchkmo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 y="2448"/>
              <a:ext cx="2400" cy="1656"/>
            </a:xfrm>
            <a:prstGeom prst="rect">
              <a:avLst/>
            </a:prstGeom>
            <a:noFill/>
            <a:extLst>
              <a:ext uri="{909E8E84-426E-40DD-AFC4-6F175D3DCCD1}">
                <a14:hiddenFill xmlns:a14="http://schemas.microsoft.com/office/drawing/2010/main">
                  <a:solidFill>
                    <a:srgbClr val="FFFFFF"/>
                  </a:solidFill>
                </a14:hiddenFill>
              </a:ext>
            </a:extLst>
          </p:spPr>
        </p:pic>
        <p:sp>
          <p:nvSpPr>
            <p:cNvPr id="12296" name="Oval 8"/>
            <p:cNvSpPr>
              <a:spLocks noChangeArrowheads="1"/>
            </p:cNvSpPr>
            <p:nvPr/>
          </p:nvSpPr>
          <p:spPr bwMode="auto">
            <a:xfrm>
              <a:off x="3168" y="2928"/>
              <a:ext cx="1008" cy="864"/>
            </a:xfrm>
            <a:prstGeom prst="ellipse">
              <a:avLst/>
            </a:prstGeom>
            <a:noFill/>
            <a:ln w="349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342900"/>
              <a:endParaRPr lang="en-US" sz="1350" dirty="0">
                <a:solidFill>
                  <a:prstClr val="black"/>
                </a:solidFill>
                <a:latin typeface="Century Gothic" panose="020B0502020202020204"/>
              </a:endParaRPr>
            </a:p>
          </p:txBody>
        </p:sp>
      </p:grpSp>
      <p:pic>
        <p:nvPicPr>
          <p:cNvPr id="12297" name="Picture 9" descr="Picture1"/>
          <p:cNvPicPr>
            <a:picLocks noChangeAspect="1" noChangeArrowheads="1"/>
          </p:cNvPicPr>
          <p:nvPr/>
        </p:nvPicPr>
        <p:blipFill>
          <a:blip r:embed="rId4">
            <a:extLst>
              <a:ext uri="{28A0092B-C50C-407E-A947-70E740481C1C}">
                <a14:useLocalDpi xmlns:a14="http://schemas.microsoft.com/office/drawing/2010/main" val="0"/>
              </a:ext>
            </a:extLst>
          </a:blip>
          <a:srcRect l="20473" t="2521" r="28346" b="15126"/>
          <a:stretch>
            <a:fillRect/>
          </a:stretch>
        </p:blipFill>
        <p:spPr bwMode="auto">
          <a:xfrm>
            <a:off x="1750292" y="3429000"/>
            <a:ext cx="2400300" cy="254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Quail nest in nwsg 1.JPG">
            <a:extLst>
              <a:ext uri="{FF2B5EF4-FFF2-40B4-BE49-F238E27FC236}">
                <a16:creationId xmlns:a16="http://schemas.microsoft.com/office/drawing/2014/main" id="{E818F95D-0755-4183-A67C-373A79F2F317}"/>
              </a:ext>
            </a:extLst>
          </p:cNvPr>
          <p:cNvPicPr>
            <a:picLocks noChangeAspect="1"/>
          </p:cNvPicPr>
          <p:nvPr/>
        </p:nvPicPr>
        <p:blipFill>
          <a:blip r:embed="rId5" cstate="print"/>
          <a:stretch>
            <a:fillRect/>
          </a:stretch>
        </p:blipFill>
        <p:spPr>
          <a:xfrm>
            <a:off x="2950442" y="857250"/>
            <a:ext cx="2977940" cy="2233455"/>
          </a:xfrm>
          <a:prstGeom prst="rect">
            <a:avLst/>
          </a:prstGeom>
        </p:spPr>
      </p:pic>
    </p:spTree>
    <p:extLst>
      <p:ext uri="{BB962C8B-B14F-4D97-AF65-F5344CB8AC3E}">
        <p14:creationId xmlns:p14="http://schemas.microsoft.com/office/powerpoint/2010/main" val="2160944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2294"/>
                                        </p:tgtEl>
                                        <p:attrNameLst>
                                          <p:attrName>style.visibility</p:attrName>
                                        </p:attrNameLst>
                                      </p:cBhvr>
                                      <p:to>
                                        <p:strVal val="visible"/>
                                      </p:to>
                                    </p:set>
                                    <p:animEffect transition="in" filter="blinds(horizontal)">
                                      <p:cBhvr>
                                        <p:cTn id="7" dur="1000"/>
                                        <p:tgtEl>
                                          <p:spTgt spid="12294"/>
                                        </p:tgtEl>
                                      </p:cBhvr>
                                    </p:animEffect>
                                  </p:childTnLst>
                                </p:cTn>
                              </p:par>
                            </p:childTnLst>
                          </p:cTn>
                        </p:par>
                        <p:par>
                          <p:cTn id="8" fill="hold" nodeType="afterGroup">
                            <p:stCondLst>
                              <p:cond delay="1500"/>
                            </p:stCondLst>
                            <p:childTnLst>
                              <p:par>
                                <p:cTn id="9" presetID="8" presetClass="entr" presetSubtype="16" fill="hold" nodeType="afterEffect">
                                  <p:stCondLst>
                                    <p:cond delay="0"/>
                                  </p:stCondLst>
                                  <p:childTnLst>
                                    <p:set>
                                      <p:cBhvr>
                                        <p:cTn id="10" dur="1" fill="hold">
                                          <p:stCondLst>
                                            <p:cond delay="0"/>
                                          </p:stCondLst>
                                        </p:cTn>
                                        <p:tgtEl>
                                          <p:spTgt spid="12297"/>
                                        </p:tgtEl>
                                        <p:attrNameLst>
                                          <p:attrName>style.visibility</p:attrName>
                                        </p:attrNameLst>
                                      </p:cBhvr>
                                      <p:to>
                                        <p:strVal val="visible"/>
                                      </p:to>
                                    </p:set>
                                    <p:animEffect transition="in" filter="diamond(in)">
                                      <p:cBhvr>
                                        <p:cTn id="11" dur="10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B47DE-F24F-41DD-AB9D-15E9BB894844}"/>
              </a:ext>
            </a:extLst>
          </p:cNvPr>
          <p:cNvSpPr>
            <a:spLocks noGrp="1"/>
          </p:cNvSpPr>
          <p:nvPr>
            <p:ph type="title"/>
          </p:nvPr>
        </p:nvSpPr>
        <p:spPr>
          <a:xfrm>
            <a:off x="1944694" y="624110"/>
            <a:ext cx="6683765" cy="976090"/>
          </a:xfrm>
        </p:spPr>
        <p:txBody>
          <a:bodyPr>
            <a:normAutofit/>
          </a:bodyPr>
          <a:lstStyle/>
          <a:p>
            <a:r>
              <a:rPr lang="en-US" sz="3600" dirty="0">
                <a:latin typeface="Arial" panose="020B0604020202020204" pitchFamily="34" charset="0"/>
                <a:cs typeface="Arial" panose="020B0604020202020204" pitchFamily="34" charset="0"/>
              </a:rPr>
              <a:t>Grazing for Wildlife</a:t>
            </a:r>
          </a:p>
        </p:txBody>
      </p:sp>
      <p:sp>
        <p:nvSpPr>
          <p:cNvPr id="3" name="TextBox 2">
            <a:extLst>
              <a:ext uri="{FF2B5EF4-FFF2-40B4-BE49-F238E27FC236}">
                <a16:creationId xmlns:a16="http://schemas.microsoft.com/office/drawing/2014/main" id="{DD03B1E0-F6E0-4932-8AC9-4000E8270440}"/>
              </a:ext>
            </a:extLst>
          </p:cNvPr>
          <p:cNvSpPr txBox="1"/>
          <p:nvPr/>
        </p:nvSpPr>
        <p:spPr>
          <a:xfrm>
            <a:off x="1170264" y="2480520"/>
            <a:ext cx="239168" cy="300082"/>
          </a:xfrm>
          <a:prstGeom prst="rect">
            <a:avLst/>
          </a:prstGeom>
          <a:noFill/>
        </p:spPr>
        <p:txBody>
          <a:bodyPr wrap="none" rtlCol="0">
            <a:spAutoFit/>
          </a:bodyPr>
          <a:lstStyle/>
          <a:p>
            <a:pPr defTabSz="685800">
              <a:defRPr/>
            </a:pPr>
            <a:r>
              <a:rPr lang="en-US" sz="1350" dirty="0">
                <a:solidFill>
                  <a:srgbClr val="FFFFFF"/>
                </a:solidFill>
                <a:latin typeface="Tahoma"/>
              </a:rPr>
              <a:t> </a:t>
            </a:r>
          </a:p>
        </p:txBody>
      </p:sp>
      <p:sp>
        <p:nvSpPr>
          <p:cNvPr id="5" name="TextBox 4">
            <a:extLst>
              <a:ext uri="{FF2B5EF4-FFF2-40B4-BE49-F238E27FC236}">
                <a16:creationId xmlns:a16="http://schemas.microsoft.com/office/drawing/2014/main" id="{6686C48E-1D02-4CE8-BD5C-888447D7719E}"/>
              </a:ext>
            </a:extLst>
          </p:cNvPr>
          <p:cNvSpPr txBox="1"/>
          <p:nvPr/>
        </p:nvSpPr>
        <p:spPr>
          <a:xfrm>
            <a:off x="1806676" y="1745775"/>
            <a:ext cx="4898924" cy="1938992"/>
          </a:xfrm>
          <a:prstGeom prst="rect">
            <a:avLst/>
          </a:prstGeom>
          <a:noFill/>
        </p:spPr>
        <p:txBody>
          <a:bodyPr wrap="square" rtlCol="0">
            <a:spAutoFit/>
          </a:bodyPr>
          <a:lstStyle/>
          <a:p>
            <a:pPr defTabSz="342900"/>
            <a:r>
              <a:rPr lang="en-US" sz="2400" dirty="0">
                <a:solidFill>
                  <a:prstClr val="black"/>
                </a:solidFill>
                <a:latin typeface="Arial" panose="020B0604020202020204" pitchFamily="34" charset="0"/>
                <a:cs typeface="Arial" panose="020B0604020202020204" pitchFamily="34" charset="0"/>
              </a:rPr>
              <a:t>NWSG Habitat Highlights:	 </a:t>
            </a:r>
          </a:p>
          <a:p>
            <a:pPr marL="342900" indent="-342900" defTabSz="3429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Bunch Grass</a:t>
            </a:r>
          </a:p>
          <a:p>
            <a:pPr marL="342900" indent="-342900" defTabSz="3429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Bare Ground</a:t>
            </a:r>
          </a:p>
          <a:p>
            <a:pPr marL="342900" indent="-342900" defTabSz="3429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Insects</a:t>
            </a:r>
          </a:p>
          <a:p>
            <a:pPr marL="342900" indent="-342900" defTabSz="3429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Overhead Cover</a:t>
            </a:r>
          </a:p>
        </p:txBody>
      </p:sp>
      <p:pic>
        <p:nvPicPr>
          <p:cNvPr id="8" name="Picture 7">
            <a:extLst>
              <a:ext uri="{FF2B5EF4-FFF2-40B4-BE49-F238E27FC236}">
                <a16:creationId xmlns:a16="http://schemas.microsoft.com/office/drawing/2014/main" id="{5DD96B40-DECB-4667-82AE-B34C69905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284" y="3813856"/>
            <a:ext cx="4463716" cy="3068207"/>
          </a:xfrm>
          <a:prstGeom prst="rect">
            <a:avLst/>
          </a:prstGeom>
        </p:spPr>
      </p:pic>
    </p:spTree>
    <p:extLst>
      <p:ext uri="{BB962C8B-B14F-4D97-AF65-F5344CB8AC3E}">
        <p14:creationId xmlns:p14="http://schemas.microsoft.com/office/powerpoint/2010/main" val="4193047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B47DE-F24F-41DD-AB9D-15E9BB894844}"/>
              </a:ext>
            </a:extLst>
          </p:cNvPr>
          <p:cNvSpPr>
            <a:spLocks noGrp="1"/>
          </p:cNvSpPr>
          <p:nvPr>
            <p:ph type="title"/>
          </p:nvPr>
        </p:nvSpPr>
        <p:spPr>
          <a:xfrm>
            <a:off x="1944694" y="624110"/>
            <a:ext cx="6683765" cy="846584"/>
          </a:xfrm>
        </p:spPr>
        <p:txBody>
          <a:bodyPr>
            <a:normAutofit/>
          </a:bodyPr>
          <a:lstStyle/>
          <a:p>
            <a:r>
              <a:rPr lang="en-US" sz="3600" dirty="0">
                <a:latin typeface="Arial" panose="020B0604020202020204" pitchFamily="34" charset="0"/>
                <a:cs typeface="Arial" panose="020B0604020202020204" pitchFamily="34" charset="0"/>
              </a:rPr>
              <a:t>Grazing for Wildlife</a:t>
            </a:r>
          </a:p>
        </p:txBody>
      </p:sp>
      <p:sp>
        <p:nvSpPr>
          <p:cNvPr id="3" name="TextBox 2">
            <a:extLst>
              <a:ext uri="{FF2B5EF4-FFF2-40B4-BE49-F238E27FC236}">
                <a16:creationId xmlns:a16="http://schemas.microsoft.com/office/drawing/2014/main" id="{DD03B1E0-F6E0-4932-8AC9-4000E8270440}"/>
              </a:ext>
            </a:extLst>
          </p:cNvPr>
          <p:cNvSpPr txBox="1"/>
          <p:nvPr/>
        </p:nvSpPr>
        <p:spPr>
          <a:xfrm>
            <a:off x="1170264" y="2480520"/>
            <a:ext cx="239168" cy="300082"/>
          </a:xfrm>
          <a:prstGeom prst="rect">
            <a:avLst/>
          </a:prstGeom>
          <a:noFill/>
        </p:spPr>
        <p:txBody>
          <a:bodyPr wrap="none" rtlCol="0">
            <a:spAutoFit/>
          </a:bodyPr>
          <a:lstStyle/>
          <a:p>
            <a:pPr defTabSz="685800">
              <a:defRPr/>
            </a:pPr>
            <a:r>
              <a:rPr lang="en-US" sz="1350" dirty="0">
                <a:solidFill>
                  <a:srgbClr val="FFFFFF"/>
                </a:solidFill>
                <a:latin typeface="Tahoma"/>
              </a:rPr>
              <a:t> </a:t>
            </a:r>
          </a:p>
        </p:txBody>
      </p:sp>
      <p:sp>
        <p:nvSpPr>
          <p:cNvPr id="5" name="TextBox 4">
            <a:extLst>
              <a:ext uri="{FF2B5EF4-FFF2-40B4-BE49-F238E27FC236}">
                <a16:creationId xmlns:a16="http://schemas.microsoft.com/office/drawing/2014/main" id="{6686C48E-1D02-4CE8-BD5C-888447D7719E}"/>
              </a:ext>
            </a:extLst>
          </p:cNvPr>
          <p:cNvSpPr txBox="1"/>
          <p:nvPr/>
        </p:nvSpPr>
        <p:spPr>
          <a:xfrm>
            <a:off x="768359" y="1484201"/>
            <a:ext cx="8223241" cy="1938992"/>
          </a:xfrm>
          <a:prstGeom prst="rect">
            <a:avLst/>
          </a:prstGeom>
          <a:noFill/>
        </p:spPr>
        <p:txBody>
          <a:bodyPr wrap="square" rtlCol="0">
            <a:spAutoFit/>
          </a:bodyPr>
          <a:lstStyle/>
          <a:p>
            <a:pPr defTabSz="685800">
              <a:defRPr/>
            </a:pPr>
            <a:r>
              <a:rPr lang="en-US" sz="2400" dirty="0">
                <a:solidFill>
                  <a:prstClr val="black"/>
                </a:solidFill>
                <a:latin typeface="Arial" panose="020B0604020202020204" pitchFamily="34" charset="0"/>
                <a:cs typeface="Arial" panose="020B0604020202020204" pitchFamily="34" charset="0"/>
              </a:rPr>
              <a:t>CSGs can be managed to produce good habitat	 </a:t>
            </a:r>
          </a:p>
          <a:p>
            <a:pPr marL="342900" indent="-342900" defTabSz="68580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Sod-forming</a:t>
            </a:r>
          </a:p>
          <a:p>
            <a:pPr marL="342900" indent="-342900" defTabSz="68580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Low, Dense Growth</a:t>
            </a:r>
          </a:p>
          <a:p>
            <a:pPr marL="342900" indent="-342900" defTabSz="68580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Generally Low Diversity</a:t>
            </a:r>
          </a:p>
          <a:p>
            <a:pPr marL="342900" indent="-342900" defTabSz="68580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Limited Overhead Cover</a:t>
            </a:r>
          </a:p>
        </p:txBody>
      </p:sp>
      <p:pic>
        <p:nvPicPr>
          <p:cNvPr id="7" name="Picture 6">
            <a:extLst>
              <a:ext uri="{FF2B5EF4-FFF2-40B4-BE49-F238E27FC236}">
                <a16:creationId xmlns:a16="http://schemas.microsoft.com/office/drawing/2014/main" id="{96C32BAB-9936-4CFF-8FE4-2ED65DC81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214" y="4032647"/>
            <a:ext cx="1693069" cy="1354659"/>
          </a:xfrm>
          <a:prstGeom prst="rect">
            <a:avLst/>
          </a:prstGeom>
        </p:spPr>
      </p:pic>
      <p:pic>
        <p:nvPicPr>
          <p:cNvPr id="9" name="Picture 8">
            <a:extLst>
              <a:ext uri="{FF2B5EF4-FFF2-40B4-BE49-F238E27FC236}">
                <a16:creationId xmlns:a16="http://schemas.microsoft.com/office/drawing/2014/main" id="{0B9FFE07-9B64-4D49-905A-A6F7E342B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983" y="3734673"/>
            <a:ext cx="2537670" cy="1903253"/>
          </a:xfrm>
          <a:prstGeom prst="rect">
            <a:avLst/>
          </a:prstGeom>
        </p:spPr>
      </p:pic>
      <p:pic>
        <p:nvPicPr>
          <p:cNvPr id="6" name="Picture 5">
            <a:extLst>
              <a:ext uri="{FF2B5EF4-FFF2-40B4-BE49-F238E27FC236}">
                <a16:creationId xmlns:a16="http://schemas.microsoft.com/office/drawing/2014/main" id="{DB3C76FC-B982-48B5-B95D-780B2DDEB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6354" y="4032646"/>
            <a:ext cx="1964531" cy="1307306"/>
          </a:xfrm>
          <a:prstGeom prst="rect">
            <a:avLst/>
          </a:prstGeom>
        </p:spPr>
      </p:pic>
    </p:spTree>
    <p:extLst>
      <p:ext uri="{BB962C8B-B14F-4D97-AF65-F5344CB8AC3E}">
        <p14:creationId xmlns:p14="http://schemas.microsoft.com/office/powerpoint/2010/main" val="4283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F18E-03F3-4561-8ABE-4C6814960DF1}"/>
              </a:ext>
            </a:extLst>
          </p:cNvPr>
          <p:cNvSpPr>
            <a:spLocks noGrp="1"/>
          </p:cNvSpPr>
          <p:nvPr>
            <p:ph type="title"/>
          </p:nvPr>
        </p:nvSpPr>
        <p:spPr>
          <a:xfrm>
            <a:off x="2458246" y="616089"/>
            <a:ext cx="4227506" cy="757670"/>
          </a:xfrm>
        </p:spPr>
        <p:txBody>
          <a:bodyPr>
            <a:normAutofit/>
          </a:bodyPr>
          <a:lstStyle/>
          <a:p>
            <a:r>
              <a:rPr lang="en-US" sz="3600" dirty="0">
                <a:latin typeface="Arial" panose="020B0604020202020204" pitchFamily="34" charset="0"/>
                <a:cs typeface="Arial" panose="020B0604020202020204" pitchFamily="34" charset="0"/>
              </a:rPr>
              <a:t>Grazing for Wildlife</a:t>
            </a:r>
            <a:endParaRPr lang="en-US" sz="3600" dirty="0"/>
          </a:p>
        </p:txBody>
      </p:sp>
      <p:sp>
        <p:nvSpPr>
          <p:cNvPr id="3" name="TextBox 2">
            <a:extLst>
              <a:ext uri="{FF2B5EF4-FFF2-40B4-BE49-F238E27FC236}">
                <a16:creationId xmlns:a16="http://schemas.microsoft.com/office/drawing/2014/main" id="{C052EE56-AE49-4209-906D-E9F18819C5E7}"/>
              </a:ext>
            </a:extLst>
          </p:cNvPr>
          <p:cNvSpPr txBox="1"/>
          <p:nvPr/>
        </p:nvSpPr>
        <p:spPr>
          <a:xfrm>
            <a:off x="2151459" y="1716740"/>
            <a:ext cx="6477000" cy="523220"/>
          </a:xfrm>
          <a:prstGeom prst="rect">
            <a:avLst/>
          </a:prstGeom>
          <a:noFill/>
        </p:spPr>
        <p:txBody>
          <a:bodyPr wrap="square" rtlCol="0">
            <a:spAutoFit/>
          </a:bodyPr>
          <a:lstStyle/>
          <a:p>
            <a:pPr defTabSz="342900"/>
            <a:r>
              <a:rPr lang="en-US" sz="2800" dirty="0">
                <a:solidFill>
                  <a:prstClr val="black"/>
                </a:solidFill>
                <a:latin typeface="Arial" panose="020B0604020202020204" pitchFamily="34" charset="0"/>
                <a:cs typeface="Arial" panose="020B0604020202020204" pitchFamily="34" charset="0"/>
              </a:rPr>
              <a:t>SW MO Quail Study Highlights</a:t>
            </a:r>
          </a:p>
        </p:txBody>
      </p:sp>
      <p:sp>
        <p:nvSpPr>
          <p:cNvPr id="4" name="TextBox 3">
            <a:extLst>
              <a:ext uri="{FF2B5EF4-FFF2-40B4-BE49-F238E27FC236}">
                <a16:creationId xmlns:a16="http://schemas.microsoft.com/office/drawing/2014/main" id="{A9D74890-8DB7-4960-858F-B1EBE8F86468}"/>
              </a:ext>
            </a:extLst>
          </p:cNvPr>
          <p:cNvSpPr txBox="1"/>
          <p:nvPr/>
        </p:nvSpPr>
        <p:spPr>
          <a:xfrm>
            <a:off x="677381" y="2574920"/>
            <a:ext cx="7789237" cy="2139047"/>
          </a:xfrm>
          <a:prstGeom prst="rect">
            <a:avLst/>
          </a:prstGeom>
          <a:noFill/>
        </p:spPr>
        <p:txBody>
          <a:bodyPr wrap="square" rtlCol="0">
            <a:spAutoFit/>
          </a:bodyPr>
          <a:lstStyle/>
          <a:p>
            <a:pPr marL="342900" indent="-342900" defTabSz="3429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Nest Success is Superior on Grazed Sites</a:t>
            </a:r>
          </a:p>
          <a:p>
            <a:pPr defTabSz="342900"/>
            <a:endParaRPr lang="en-US" sz="2800" dirty="0">
              <a:solidFill>
                <a:prstClr val="black"/>
              </a:solidFill>
              <a:latin typeface="Arial" panose="020B0604020202020204" pitchFamily="34" charset="0"/>
              <a:cs typeface="Arial" panose="020B0604020202020204" pitchFamily="34" charset="0"/>
            </a:endParaRPr>
          </a:p>
          <a:p>
            <a:pPr marL="342900" indent="-342900" defTabSz="3429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Broods spent less than 5% of their time on ‘idle’ areas</a:t>
            </a:r>
          </a:p>
          <a:p>
            <a:pPr marL="342900" indent="-342900" defTabSz="342900">
              <a:buFont typeface="Arial" panose="020B0604020202020204" pitchFamily="34" charset="0"/>
              <a:buChar char="•"/>
            </a:pPr>
            <a:endParaRPr lang="en-US" sz="2100" dirty="0">
              <a:solidFill>
                <a:prstClr val="black"/>
              </a:solidFill>
              <a:latin typeface="Century Gothic" panose="020B0502020202020204"/>
            </a:endParaRPr>
          </a:p>
        </p:txBody>
      </p:sp>
      <p:pic>
        <p:nvPicPr>
          <p:cNvPr id="5" name="Picture 24">
            <a:extLst>
              <a:ext uri="{FF2B5EF4-FFF2-40B4-BE49-F238E27FC236}">
                <a16:creationId xmlns:a16="http://schemas.microsoft.com/office/drawing/2014/main" id="{18A29C80-8B6B-49D5-B1C3-F04195257403}"/>
              </a:ext>
            </a:extLst>
          </p:cNvPr>
          <p:cNvPicPr>
            <a:picLocks noChangeAspect="1"/>
          </p:cNvPicPr>
          <p:nvPr/>
        </p:nvPicPr>
        <p:blipFill>
          <a:blip r:embed="rId3" cstate="print">
            <a:extLst>
              <a:ext uri="{28A0092B-C50C-407E-A947-70E740481C1C}">
                <a14:useLocalDpi xmlns:a14="http://schemas.microsoft.com/office/drawing/2010/main" val="0"/>
              </a:ext>
            </a:extLst>
          </a:blip>
          <a:srcRect l="9737" t="26047" r="21570"/>
          <a:stretch>
            <a:fillRect/>
          </a:stretch>
        </p:blipFill>
        <p:spPr bwMode="auto">
          <a:xfrm>
            <a:off x="1169389" y="17138001"/>
            <a:ext cx="4529916" cy="362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076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903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F4359-AEA2-4A12-A1F2-BD046315234B}"/>
              </a:ext>
            </a:extLst>
          </p:cNvPr>
          <p:cNvPicPr>
            <a:picLocks noChangeAspect="1"/>
          </p:cNvPicPr>
          <p:nvPr/>
        </p:nvPicPr>
        <p:blipFill>
          <a:blip r:embed="rId3"/>
          <a:stretch>
            <a:fillRect/>
          </a:stretch>
        </p:blipFill>
        <p:spPr>
          <a:xfrm>
            <a:off x="1358554" y="857250"/>
            <a:ext cx="6426893" cy="5143500"/>
          </a:xfrm>
          <a:prstGeom prst="rect">
            <a:avLst/>
          </a:prstGeom>
        </p:spPr>
      </p:pic>
    </p:spTree>
    <p:extLst>
      <p:ext uri="{BB962C8B-B14F-4D97-AF65-F5344CB8AC3E}">
        <p14:creationId xmlns:p14="http://schemas.microsoft.com/office/powerpoint/2010/main" val="1425191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5" name="Freeform 11">
            <a:extLst>
              <a:ext uri="{FF2B5EF4-FFF2-40B4-BE49-F238E27FC236}">
                <a16:creationId xmlns:a16="http://schemas.microsoft.com/office/drawing/2014/main" id="{34B5E8D1-019C-458E-B5DB-2FF97E72A8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13930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2" name="Picture 1">
            <a:extLst>
              <a:ext uri="{FF2B5EF4-FFF2-40B4-BE49-F238E27FC236}">
                <a16:creationId xmlns:a16="http://schemas.microsoft.com/office/drawing/2014/main" id="{3F568B08-08C4-4D3F-B7A3-253288E131AC}"/>
              </a:ext>
            </a:extLst>
          </p:cNvPr>
          <p:cNvPicPr>
            <a:picLocks noChangeAspect="1"/>
          </p:cNvPicPr>
          <p:nvPr/>
        </p:nvPicPr>
        <p:blipFill rotWithShape="1">
          <a:blip r:embed="rId3"/>
          <a:srcRect r="1" b="2090"/>
          <a:stretch/>
        </p:blipFill>
        <p:spPr>
          <a:xfrm>
            <a:off x="1981200" y="36094"/>
            <a:ext cx="5334000" cy="6760599"/>
          </a:xfrm>
          <a:prstGeom prst="rect">
            <a:avLst/>
          </a:prstGeom>
        </p:spPr>
      </p:pic>
    </p:spTree>
    <p:extLst>
      <p:ext uri="{BB962C8B-B14F-4D97-AF65-F5344CB8AC3E}">
        <p14:creationId xmlns:p14="http://schemas.microsoft.com/office/powerpoint/2010/main" val="1079891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F18E-03F3-4561-8ABE-4C6814960DF1}"/>
              </a:ext>
            </a:extLst>
          </p:cNvPr>
          <p:cNvSpPr>
            <a:spLocks noGrp="1"/>
          </p:cNvSpPr>
          <p:nvPr>
            <p:ph type="title"/>
          </p:nvPr>
        </p:nvSpPr>
        <p:spPr/>
        <p:txBody>
          <a:bodyPr/>
          <a:lstStyle/>
          <a:p>
            <a:r>
              <a:rPr lang="en-US" dirty="0"/>
              <a:t>GRAZING FOR WILDLIFE</a:t>
            </a:r>
          </a:p>
        </p:txBody>
      </p:sp>
      <p:sp>
        <p:nvSpPr>
          <p:cNvPr id="3" name="TextBox 2">
            <a:extLst>
              <a:ext uri="{FF2B5EF4-FFF2-40B4-BE49-F238E27FC236}">
                <a16:creationId xmlns:a16="http://schemas.microsoft.com/office/drawing/2014/main" id="{C052EE56-AE49-4209-906D-E9F18819C5E7}"/>
              </a:ext>
            </a:extLst>
          </p:cNvPr>
          <p:cNvSpPr txBox="1"/>
          <p:nvPr/>
        </p:nvSpPr>
        <p:spPr>
          <a:xfrm>
            <a:off x="1131476" y="1953749"/>
            <a:ext cx="6826356" cy="738664"/>
          </a:xfrm>
          <a:prstGeom prst="rect">
            <a:avLst/>
          </a:prstGeom>
          <a:noFill/>
        </p:spPr>
        <p:txBody>
          <a:bodyPr wrap="none" rtlCol="0">
            <a:spAutoFit/>
          </a:bodyPr>
          <a:lstStyle/>
          <a:p>
            <a:pPr defTabSz="685800">
              <a:defRPr/>
            </a:pPr>
            <a:r>
              <a:rPr lang="en-US" sz="2100" dirty="0">
                <a:latin typeface="Tahoma"/>
              </a:rPr>
              <a:t>UTILIZING </a:t>
            </a:r>
            <a:r>
              <a:rPr lang="en-US" sz="2100" dirty="0" err="1">
                <a:latin typeface="Tahoma"/>
              </a:rPr>
              <a:t>NWSG</a:t>
            </a:r>
            <a:r>
              <a:rPr lang="en-US" sz="2100" dirty="0">
                <a:latin typeface="Tahoma"/>
              </a:rPr>
              <a:t> IN A ROTATIONAL GRAZING SYSTEM</a:t>
            </a:r>
          </a:p>
          <a:p>
            <a:pPr algn="ctr" defTabSz="685800">
              <a:defRPr/>
            </a:pPr>
            <a:endParaRPr lang="en-US" sz="2100" dirty="0">
              <a:solidFill>
                <a:srgbClr val="FFFFFF"/>
              </a:solidFill>
              <a:latin typeface="Tahoma"/>
            </a:endParaRPr>
          </a:p>
        </p:txBody>
      </p:sp>
      <p:sp>
        <p:nvSpPr>
          <p:cNvPr id="4" name="TextBox 3">
            <a:extLst>
              <a:ext uri="{FF2B5EF4-FFF2-40B4-BE49-F238E27FC236}">
                <a16:creationId xmlns:a16="http://schemas.microsoft.com/office/drawing/2014/main" id="{A9D74890-8DB7-4960-858F-B1EBE8F86468}"/>
              </a:ext>
            </a:extLst>
          </p:cNvPr>
          <p:cNvSpPr txBox="1"/>
          <p:nvPr/>
        </p:nvSpPr>
        <p:spPr>
          <a:xfrm>
            <a:off x="1391957" y="2669330"/>
            <a:ext cx="7789237" cy="2354491"/>
          </a:xfrm>
          <a:prstGeom prst="rect">
            <a:avLst/>
          </a:prstGeom>
          <a:noFill/>
        </p:spPr>
        <p:txBody>
          <a:bodyPr wrap="square" rtlCol="0">
            <a:spAutoFit/>
          </a:bodyPr>
          <a:lstStyle/>
          <a:p>
            <a:pPr marL="342900" indent="-342900" defTabSz="685800">
              <a:buFont typeface="Arial" panose="020B0604020202020204" pitchFamily="34" charset="0"/>
              <a:buChar char="•"/>
              <a:defRPr/>
            </a:pPr>
            <a:r>
              <a:rPr lang="en-US" sz="2100" dirty="0">
                <a:latin typeface="Tahoma"/>
              </a:rPr>
              <a:t>25-30% OF TOTAL PASTURE ACRES IN </a:t>
            </a:r>
            <a:r>
              <a:rPr lang="en-US" sz="2100" dirty="0" err="1">
                <a:latin typeface="Tahoma"/>
              </a:rPr>
              <a:t>NWSG</a:t>
            </a:r>
            <a:endParaRPr lang="en-US" sz="2100" dirty="0">
              <a:latin typeface="Tahoma"/>
            </a:endParaRPr>
          </a:p>
          <a:p>
            <a:pPr marL="342900" indent="-342900" defTabSz="685800">
              <a:buFont typeface="Arial" panose="020B0604020202020204" pitchFamily="34" charset="0"/>
              <a:buChar char="•"/>
              <a:defRPr/>
            </a:pPr>
            <a:r>
              <a:rPr lang="en-US" sz="2100" dirty="0">
                <a:latin typeface="Tahoma"/>
              </a:rPr>
              <a:t>NEST TRAMPLING COULD BE AN ISSUE</a:t>
            </a:r>
          </a:p>
          <a:p>
            <a:pPr marL="685800" lvl="1" indent="-342900">
              <a:buFont typeface="Arial" panose="020B0604020202020204" pitchFamily="34" charset="0"/>
              <a:buChar char="•"/>
            </a:pPr>
            <a:r>
              <a:rPr lang="en-US" sz="2100" dirty="0">
                <a:latin typeface="Tahoma"/>
              </a:rPr>
              <a:t>1AU/AC=20% NEST LOST</a:t>
            </a:r>
          </a:p>
          <a:p>
            <a:pPr marL="685800" lvl="1" indent="-342900">
              <a:buFont typeface="Arial" panose="020B0604020202020204" pitchFamily="34" charset="0"/>
              <a:buChar char="•"/>
            </a:pPr>
            <a:r>
              <a:rPr lang="en-US" sz="2100" dirty="0">
                <a:latin typeface="Tahoma"/>
              </a:rPr>
              <a:t>5AU/AC=100% NEST LOST</a:t>
            </a:r>
          </a:p>
          <a:p>
            <a:pPr marL="342900" indent="-342900">
              <a:buFont typeface="Arial" panose="020B0604020202020204" pitchFamily="34" charset="0"/>
              <a:buChar char="•"/>
            </a:pPr>
            <a:r>
              <a:rPr lang="en-US" sz="2100" dirty="0">
                <a:latin typeface="Tahoma"/>
              </a:rPr>
              <a:t>MITIGATE NEST TRAMPLING</a:t>
            </a:r>
          </a:p>
          <a:p>
            <a:pPr marL="685800" lvl="1" indent="-342900">
              <a:buFont typeface="Arial" panose="020B0604020202020204" pitchFamily="34" charset="0"/>
              <a:buChar char="•"/>
            </a:pPr>
            <a:r>
              <a:rPr lang="en-US" sz="2100" dirty="0">
                <a:latin typeface="Tahoma"/>
              </a:rPr>
              <a:t>PROTECTED NESTING HABITAT</a:t>
            </a:r>
          </a:p>
          <a:p>
            <a:pPr marL="685800" lvl="1" indent="-342900">
              <a:buFont typeface="Arial" panose="020B0604020202020204" pitchFamily="34" charset="0"/>
              <a:buChar char="•"/>
            </a:pPr>
            <a:r>
              <a:rPr lang="en-US" sz="2100" dirty="0">
                <a:latin typeface="Tahoma"/>
              </a:rPr>
              <a:t>40-48 DAYS </a:t>
            </a:r>
          </a:p>
        </p:txBody>
      </p:sp>
    </p:spTree>
    <p:extLst>
      <p:ext uri="{BB962C8B-B14F-4D97-AF65-F5344CB8AC3E}">
        <p14:creationId xmlns:p14="http://schemas.microsoft.com/office/powerpoint/2010/main" val="1042500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51AE-190A-461C-8FC5-69C063416086}"/>
              </a:ext>
            </a:extLst>
          </p:cNvPr>
          <p:cNvSpPr>
            <a:spLocks noGrp="1"/>
          </p:cNvSpPr>
          <p:nvPr>
            <p:ph type="title"/>
          </p:nvPr>
        </p:nvSpPr>
        <p:spPr>
          <a:xfrm>
            <a:off x="2743200" y="248558"/>
            <a:ext cx="4343400" cy="705853"/>
          </a:xfrm>
        </p:spPr>
        <p:txBody>
          <a:bodyPr>
            <a:noAutofit/>
          </a:bodyPr>
          <a:lstStyle/>
          <a:p>
            <a:r>
              <a:rPr lang="en-US" sz="3600" dirty="0">
                <a:latin typeface="Arial" panose="020B0604020202020204" pitchFamily="34" charset="0"/>
                <a:cs typeface="Arial" panose="020B0604020202020204" pitchFamily="34" charset="0"/>
              </a:rPr>
              <a:t>Funding Sources</a:t>
            </a:r>
          </a:p>
        </p:txBody>
      </p:sp>
      <p:sp>
        <p:nvSpPr>
          <p:cNvPr id="3" name="Content Placeholder 2">
            <a:extLst>
              <a:ext uri="{FF2B5EF4-FFF2-40B4-BE49-F238E27FC236}">
                <a16:creationId xmlns:a16="http://schemas.microsoft.com/office/drawing/2014/main" id="{3D3D7F1A-3B7B-4771-832B-B7F8904544AA}"/>
              </a:ext>
            </a:extLst>
          </p:cNvPr>
          <p:cNvSpPr>
            <a:spLocks noGrp="1"/>
          </p:cNvSpPr>
          <p:nvPr>
            <p:ph idx="1"/>
          </p:nvPr>
        </p:nvSpPr>
        <p:spPr>
          <a:xfrm>
            <a:off x="961095" y="3019926"/>
            <a:ext cx="3105579" cy="1620253"/>
          </a:xfrm>
        </p:spPr>
        <p:txBody>
          <a:bodyPr>
            <a:noAutofit/>
          </a:bodyPr>
          <a:lstStyle/>
          <a:p>
            <a:pPr marL="465138" indent="-465138"/>
            <a:r>
              <a:rPr lang="en-US" sz="2400" dirty="0">
                <a:solidFill>
                  <a:schemeClr val="tx1"/>
                </a:solidFill>
                <a:latin typeface="Arial" panose="020B0604020202020204" pitchFamily="34" charset="0"/>
                <a:cs typeface="Arial" panose="020B0604020202020204" pitchFamily="34" charset="0"/>
              </a:rPr>
              <a:t>USDA/NRCS</a:t>
            </a:r>
          </a:p>
          <a:p>
            <a:pPr marL="465138" indent="-465138"/>
            <a:r>
              <a:rPr lang="en-US" sz="2400" dirty="0">
                <a:solidFill>
                  <a:schemeClr val="tx1"/>
                </a:solidFill>
                <a:latin typeface="Arial" panose="020B0604020202020204" pitchFamily="34" charset="0"/>
                <a:cs typeface="Arial" panose="020B0604020202020204" pitchFamily="34" charset="0"/>
              </a:rPr>
              <a:t>DNR   </a:t>
            </a:r>
          </a:p>
          <a:p>
            <a:pPr marL="465138" indent="-465138"/>
            <a:r>
              <a:rPr lang="en-US" sz="2400" dirty="0">
                <a:solidFill>
                  <a:schemeClr val="tx1"/>
                </a:solidFill>
                <a:latin typeface="Arial" panose="020B0604020202020204" pitchFamily="34" charset="0"/>
                <a:cs typeface="Arial" panose="020B0604020202020204" pitchFamily="34" charset="0"/>
              </a:rPr>
              <a:t>MDC LCAP</a:t>
            </a:r>
          </a:p>
        </p:txBody>
      </p:sp>
      <p:pic>
        <p:nvPicPr>
          <p:cNvPr id="5" name="Picture 4">
            <a:extLst>
              <a:ext uri="{FF2B5EF4-FFF2-40B4-BE49-F238E27FC236}">
                <a16:creationId xmlns:a16="http://schemas.microsoft.com/office/drawing/2014/main" id="{E0C2C978-B2E2-4E6E-8CEB-56A810014562}"/>
              </a:ext>
            </a:extLst>
          </p:cNvPr>
          <p:cNvPicPr>
            <a:picLocks noChangeAspect="1"/>
          </p:cNvPicPr>
          <p:nvPr/>
        </p:nvPicPr>
        <p:blipFill rotWithShape="1">
          <a:blip r:embed="rId3">
            <a:extLst>
              <a:ext uri="{28A0092B-C50C-407E-A947-70E740481C1C}">
                <a14:useLocalDpi xmlns:a14="http://schemas.microsoft.com/office/drawing/2010/main" val="0"/>
              </a:ext>
            </a:extLst>
          </a:blip>
          <a:srcRect l="22733" r="8136" b="-1"/>
          <a:stretch/>
        </p:blipFill>
        <p:spPr>
          <a:xfrm>
            <a:off x="4038600" y="1449758"/>
            <a:ext cx="4945543" cy="4760590"/>
          </a:xfrm>
          <a:prstGeom prst="rect">
            <a:avLst/>
          </a:prstGeom>
        </p:spPr>
      </p:pic>
    </p:spTree>
    <p:extLst>
      <p:ext uri="{BB962C8B-B14F-4D97-AF65-F5344CB8AC3E}">
        <p14:creationId xmlns:p14="http://schemas.microsoft.com/office/powerpoint/2010/main" val="3992731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860"/>
            <a:ext cx="6683765" cy="671290"/>
          </a:xfrm>
        </p:spPr>
        <p:txBody>
          <a:bodyPr>
            <a:normAutofit/>
          </a:bodyPr>
          <a:lstStyle/>
          <a:p>
            <a:r>
              <a:rPr lang="en-US" sz="3600" dirty="0">
                <a:latin typeface="Arial" panose="020B0604020202020204" pitchFamily="34" charset="0"/>
                <a:cs typeface="Arial" panose="020B0604020202020204" pitchFamily="34" charset="0"/>
              </a:rPr>
              <a:t>80-acre Dade County Farm</a:t>
            </a:r>
          </a:p>
        </p:txBody>
      </p:sp>
      <p:pic>
        <p:nvPicPr>
          <p:cNvPr id="4" name="Content Placeholder 3">
            <a:extLst>
              <a:ext uri="{FF2B5EF4-FFF2-40B4-BE49-F238E27FC236}">
                <a16:creationId xmlns:a16="http://schemas.microsoft.com/office/drawing/2014/main" id="{BBA29A40-EC6B-4AA6-8516-1AC832F70B7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67000" y="946150"/>
            <a:ext cx="4420855" cy="5720087"/>
          </a:xfrm>
          <a:prstGeom prst="rect">
            <a:avLst/>
          </a:prstGeom>
        </p:spPr>
      </p:pic>
    </p:spTree>
    <p:extLst>
      <p:ext uri="{BB962C8B-B14F-4D97-AF65-F5344CB8AC3E}">
        <p14:creationId xmlns:p14="http://schemas.microsoft.com/office/powerpoint/2010/main" val="733934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304800"/>
            <a:ext cx="4953000" cy="6409764"/>
          </a:xfrm>
          <a:prstGeom prst="rect">
            <a:avLst/>
          </a:prstGeom>
        </p:spPr>
      </p:pic>
    </p:spTree>
    <p:extLst>
      <p:ext uri="{BB962C8B-B14F-4D97-AF65-F5344CB8AC3E}">
        <p14:creationId xmlns:p14="http://schemas.microsoft.com/office/powerpoint/2010/main" val="3311820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304799"/>
            <a:ext cx="4876800" cy="6311153"/>
          </a:xfrm>
          <a:prstGeom prst="rect">
            <a:avLst/>
          </a:prstGeom>
        </p:spPr>
      </p:pic>
    </p:spTree>
    <p:extLst>
      <p:ext uri="{BB962C8B-B14F-4D97-AF65-F5344CB8AC3E}">
        <p14:creationId xmlns:p14="http://schemas.microsoft.com/office/powerpoint/2010/main" val="3058643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04800"/>
            <a:ext cx="4887191" cy="6324600"/>
          </a:xfrm>
          <a:prstGeom prst="rect">
            <a:avLst/>
          </a:prstGeom>
        </p:spPr>
      </p:pic>
    </p:spTree>
    <p:extLst>
      <p:ext uri="{BB962C8B-B14F-4D97-AF65-F5344CB8AC3E}">
        <p14:creationId xmlns:p14="http://schemas.microsoft.com/office/powerpoint/2010/main" val="1562183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304800"/>
            <a:ext cx="4953000" cy="6409764"/>
          </a:xfrm>
          <a:prstGeom prst="rect">
            <a:avLst/>
          </a:prstGeom>
        </p:spPr>
      </p:pic>
    </p:spTree>
    <p:extLst>
      <p:ext uri="{BB962C8B-B14F-4D97-AF65-F5344CB8AC3E}">
        <p14:creationId xmlns:p14="http://schemas.microsoft.com/office/powerpoint/2010/main" val="31910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304800"/>
            <a:ext cx="4828309" cy="6248400"/>
          </a:xfrm>
          <a:prstGeom prst="rect">
            <a:avLst/>
          </a:prstGeom>
        </p:spPr>
      </p:pic>
    </p:spTree>
    <p:extLst>
      <p:ext uri="{BB962C8B-B14F-4D97-AF65-F5344CB8AC3E}">
        <p14:creationId xmlns:p14="http://schemas.microsoft.com/office/powerpoint/2010/main" val="2662407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type="body" sz="quarter" idx="11"/>
          </p:nvPr>
        </p:nvSpPr>
        <p:spPr>
          <a:xfrm>
            <a:off x="753707" y="1058849"/>
            <a:ext cx="2440521" cy="2397875"/>
          </a:xfrm>
        </p:spPr>
        <p:txBody>
          <a:bodyPr>
            <a:normAutofit/>
          </a:bodyPr>
          <a:lstStyle/>
          <a:p>
            <a:r>
              <a:rPr lang="en-US" sz="2000" dirty="0">
                <a:latin typeface="+mn-lt"/>
              </a:rPr>
              <a:t>Alarming Declines</a:t>
            </a:r>
          </a:p>
          <a:p>
            <a:pPr lvl="2"/>
            <a:r>
              <a:rPr lang="en-US" sz="2000" dirty="0">
                <a:latin typeface="+mn-lt"/>
              </a:rPr>
              <a:t>Grassland birds have declined more than any group of birds.</a:t>
            </a:r>
          </a:p>
          <a:p>
            <a:pPr lvl="2"/>
            <a:endParaRPr lang="en-US" sz="2000" dirty="0">
              <a:latin typeface="+mn-lt"/>
            </a:endParaRPr>
          </a:p>
          <a:p>
            <a:pPr lvl="2"/>
            <a:r>
              <a:rPr lang="en-US" sz="2000" b="1" dirty="0">
                <a:solidFill>
                  <a:srgbClr val="FF0000"/>
                </a:solidFill>
                <a:latin typeface="+mn-lt"/>
              </a:rPr>
              <a:t>&gt;50% decline in 50 years</a:t>
            </a:r>
          </a:p>
          <a:p>
            <a:pPr lvl="2"/>
            <a:r>
              <a:rPr lang="en-US" dirty="0"/>
              <a:t>. </a:t>
            </a:r>
          </a:p>
        </p:txBody>
      </p:sp>
      <p:pic>
        <p:nvPicPr>
          <p:cNvPr id="2" name="Picture 1"/>
          <p:cNvPicPr>
            <a:picLocks noChangeAspect="1"/>
          </p:cNvPicPr>
          <p:nvPr/>
        </p:nvPicPr>
        <p:blipFill>
          <a:blip r:embed="rId3"/>
          <a:stretch>
            <a:fillRect/>
          </a:stretch>
        </p:blipFill>
        <p:spPr>
          <a:xfrm>
            <a:off x="4102643" y="457201"/>
            <a:ext cx="4776079" cy="5145430"/>
          </a:xfrm>
          <a:prstGeom prst="rect">
            <a:avLst/>
          </a:prstGeom>
        </p:spPr>
      </p:pic>
      <p:pic>
        <p:nvPicPr>
          <p:cNvPr id="3" name="Picture 2"/>
          <p:cNvPicPr>
            <a:picLocks noChangeAspect="1"/>
          </p:cNvPicPr>
          <p:nvPr/>
        </p:nvPicPr>
        <p:blipFill>
          <a:blip r:embed="rId4"/>
          <a:stretch>
            <a:fillRect/>
          </a:stretch>
        </p:blipFill>
        <p:spPr>
          <a:xfrm>
            <a:off x="5671595" y="5568319"/>
            <a:ext cx="3391383" cy="46153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350" y="3513521"/>
            <a:ext cx="3123236" cy="2342427"/>
          </a:xfrm>
          <a:prstGeom prst="rect">
            <a:avLst/>
          </a:prstGeom>
        </p:spPr>
      </p:pic>
      <p:sp>
        <p:nvSpPr>
          <p:cNvPr id="6" name="TextBox 5"/>
          <p:cNvSpPr txBox="1"/>
          <p:nvPr/>
        </p:nvSpPr>
        <p:spPr>
          <a:xfrm>
            <a:off x="2448046" y="5568319"/>
            <a:ext cx="891250" cy="230832"/>
          </a:xfrm>
          <a:prstGeom prst="rect">
            <a:avLst/>
          </a:prstGeom>
          <a:noFill/>
        </p:spPr>
        <p:txBody>
          <a:bodyPr wrap="square" rtlCol="0">
            <a:spAutoFit/>
          </a:bodyPr>
          <a:lstStyle/>
          <a:p>
            <a:pPr defTabSz="457200"/>
            <a:r>
              <a:rPr lang="en-US" sz="900" dirty="0">
                <a:solidFill>
                  <a:srgbClr val="262626"/>
                </a:solidFill>
                <a:latin typeface="Arial"/>
              </a:rPr>
              <a:t>MRBO Photo</a:t>
            </a:r>
          </a:p>
        </p:txBody>
      </p:sp>
    </p:spTree>
    <p:extLst>
      <p:ext uri="{BB962C8B-B14F-4D97-AF65-F5344CB8AC3E}">
        <p14:creationId xmlns:p14="http://schemas.microsoft.com/office/powerpoint/2010/main" val="71654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304800"/>
            <a:ext cx="4953000" cy="6409764"/>
          </a:xfrm>
          <a:prstGeom prst="rect">
            <a:avLst/>
          </a:prstGeom>
        </p:spPr>
      </p:pic>
    </p:spTree>
    <p:extLst>
      <p:ext uri="{BB962C8B-B14F-4D97-AF65-F5344CB8AC3E}">
        <p14:creationId xmlns:p14="http://schemas.microsoft.com/office/powerpoint/2010/main" val="250464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Stocking Rates </a:t>
            </a:r>
          </a:p>
        </p:txBody>
      </p:sp>
      <p:sp>
        <p:nvSpPr>
          <p:cNvPr id="3" name="Content Placeholder 2"/>
          <p:cNvSpPr>
            <a:spLocks noGrp="1"/>
          </p:cNvSpPr>
          <p:nvPr>
            <p:ph idx="1"/>
          </p:nvPr>
        </p:nvSpPr>
        <p:spPr>
          <a:xfrm>
            <a:off x="1485900" y="2057401"/>
            <a:ext cx="6057900" cy="3394472"/>
          </a:xfrm>
        </p:spPr>
        <p:txBody>
          <a:bodyPr>
            <a:normAutofit/>
          </a:bodyPr>
          <a:lstStyle/>
          <a:p>
            <a:pPr marL="465138" indent="-465138"/>
            <a:r>
              <a:rPr lang="en-US" sz="2800" dirty="0">
                <a:latin typeface="Arial" panose="020B0604020202020204" pitchFamily="34" charset="0"/>
                <a:cs typeface="Arial" panose="020B0604020202020204" pitchFamily="34" charset="0"/>
              </a:rPr>
              <a:t>15 cow/calf pairs, initially </a:t>
            </a:r>
          </a:p>
          <a:p>
            <a:pPr marL="465138" indent="-465138"/>
            <a:r>
              <a:rPr lang="en-US" sz="2800" dirty="0">
                <a:latin typeface="Arial" panose="020B0604020202020204" pitchFamily="34" charset="0"/>
                <a:cs typeface="Arial" panose="020B0604020202020204" pitchFamily="34" charset="0"/>
              </a:rPr>
              <a:t>25 pairs after cross-fencing</a:t>
            </a:r>
          </a:p>
          <a:p>
            <a:pPr marL="465138" indent="-465138"/>
            <a:r>
              <a:rPr lang="en-US" sz="2800" dirty="0">
                <a:latin typeface="Arial" panose="020B0604020202020204" pitchFamily="34" charset="0"/>
                <a:cs typeface="Arial" panose="020B0604020202020204" pitchFamily="34" charset="0"/>
              </a:rPr>
              <a:t>30 pairs after NWSG establishment  </a:t>
            </a:r>
          </a:p>
          <a:p>
            <a:endParaRPr lang="en-US" dirty="0"/>
          </a:p>
        </p:txBody>
      </p:sp>
      <p:sp>
        <p:nvSpPr>
          <p:cNvPr id="4" name="Content Placeholder 2"/>
          <p:cNvSpPr txBox="1">
            <a:spLocks/>
          </p:cNvSpPr>
          <p:nvPr/>
        </p:nvSpPr>
        <p:spPr>
          <a:xfrm>
            <a:off x="4629150" y="2057401"/>
            <a:ext cx="314325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endParaRPr lang="en-US" sz="2400" dirty="0">
              <a:solidFill>
                <a:prstClr val="black"/>
              </a:solidFill>
              <a:latin typeface="Century Gothic" panose="020B0502020202020204"/>
            </a:endParaRPr>
          </a:p>
        </p:txBody>
      </p:sp>
    </p:spTree>
    <p:extLst>
      <p:ext uri="{BB962C8B-B14F-4D97-AF65-F5344CB8AC3E}">
        <p14:creationId xmlns:p14="http://schemas.microsoft.com/office/powerpoint/2010/main" val="340966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nodePh="1">
                                  <p:stCondLst>
                                    <p:cond delay="0"/>
                                  </p:stCondLst>
                                  <p:endCondLst>
                                    <p:cond evt="begin" delay="0">
                                      <p:tn val="5"/>
                                    </p:cond>
                                  </p:endCondLst>
                                  <p:iterate type="lt">
                                    <p:tmPct val="4000"/>
                                  </p:iterate>
                                  <p:childTnLst>
                                    <p:set>
                                      <p:cBhvr override="childStyle">
                                        <p:cTn id="6" dur="500" fill="hold"/>
                                        <p:tgtEl>
                                          <p:spTgt spid="4">
                                            <p:txEl>
                                              <p:pRg st="0" end="0"/>
                                            </p:txEl>
                                          </p:spTgt>
                                        </p:tgtEl>
                                        <p:attrNameLst>
                                          <p:attrName>style.color</p:attrName>
                                        </p:attrNameLst>
                                      </p:cBhvr>
                                      <p:to>
                                        <p:clrVal>
                                          <a:srgbClr val="FFFF00"/>
                                        </p:clrVal>
                                      </p:to>
                                    </p:set>
                                    <p:set>
                                      <p:cBhvr>
                                        <p:cTn id="7" dur="500" fill="hold"/>
                                        <p:tgtEl>
                                          <p:spTgt spid="4">
                                            <p:txEl>
                                              <p:pRg st="0" end="0"/>
                                            </p:txEl>
                                          </p:spTgt>
                                        </p:tgtEl>
                                        <p:attrNameLst>
                                          <p:attrName>fillcolor</p:attrName>
                                        </p:attrNameLst>
                                      </p:cBhvr>
                                      <p:to>
                                        <p:clrVal>
                                          <a:srgbClr val="FFFF00"/>
                                        </p:clrVal>
                                      </p:to>
                                    </p:set>
                                    <p:set>
                                      <p:cBhvr>
                                        <p:cTn id="8" dur="500" fill="hold"/>
                                        <p:tgtEl>
                                          <p:spTgt spid="4">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7B6B-4ECF-4A29-AA0C-872A48BA3710}"/>
              </a:ext>
            </a:extLst>
          </p:cNvPr>
          <p:cNvSpPr>
            <a:spLocks noGrp="1"/>
          </p:cNvSpPr>
          <p:nvPr>
            <p:ph type="title"/>
          </p:nvPr>
        </p:nvSpPr>
        <p:spPr>
          <a:xfrm>
            <a:off x="1371600" y="624110"/>
            <a:ext cx="7467600" cy="1280890"/>
          </a:xfrm>
        </p:spPr>
        <p:txBody>
          <a:bodyPr>
            <a:normAutofit/>
          </a:bodyPr>
          <a:lstStyle/>
          <a:p>
            <a:r>
              <a:rPr lang="en-US" sz="3600" dirty="0">
                <a:latin typeface="Arial" panose="020B0604020202020204" pitchFamily="34" charset="0"/>
                <a:cs typeface="Arial" panose="020B0604020202020204" pitchFamily="34" charset="0"/>
              </a:rPr>
              <a:t>Stocking Rates Increased due to. . . </a:t>
            </a:r>
          </a:p>
        </p:txBody>
      </p:sp>
      <p:sp>
        <p:nvSpPr>
          <p:cNvPr id="3" name="Content Placeholder 2">
            <a:extLst>
              <a:ext uri="{FF2B5EF4-FFF2-40B4-BE49-F238E27FC236}">
                <a16:creationId xmlns:a16="http://schemas.microsoft.com/office/drawing/2014/main" id="{A54DBD06-965F-4C0D-A715-CEAD641E6574}"/>
              </a:ext>
            </a:extLst>
          </p:cNvPr>
          <p:cNvSpPr>
            <a:spLocks noGrp="1"/>
          </p:cNvSpPr>
          <p:nvPr>
            <p:ph idx="1"/>
          </p:nvPr>
        </p:nvSpPr>
        <p:spPr>
          <a:xfrm>
            <a:off x="1941909" y="2133600"/>
            <a:ext cx="6686550" cy="2971800"/>
          </a:xfrm>
        </p:spPr>
        <p:txBody>
          <a:bodyPr/>
          <a:lstStyle/>
          <a:p>
            <a:pPr marL="850900" lvl="1" indent="-514350"/>
            <a:r>
              <a:rPr lang="en-US" sz="2800" dirty="0">
                <a:latin typeface="Arial" panose="020B0604020202020204" pitchFamily="34" charset="0"/>
                <a:cs typeface="Arial" panose="020B0604020202020204" pitchFamily="34" charset="0"/>
              </a:rPr>
              <a:t>Increased forage diversity</a:t>
            </a:r>
          </a:p>
          <a:p>
            <a:pPr marL="850900" lvl="1" indent="-514350"/>
            <a:r>
              <a:rPr lang="en-US" sz="2800" dirty="0">
                <a:latin typeface="Arial" panose="020B0604020202020204" pitchFamily="34" charset="0"/>
                <a:cs typeface="Arial" panose="020B0604020202020204" pitchFamily="34" charset="0"/>
              </a:rPr>
              <a:t>Increasing grazing efficiency </a:t>
            </a:r>
          </a:p>
          <a:p>
            <a:pPr marL="850900" lvl="1" indent="-514350"/>
            <a:r>
              <a:rPr lang="en-US" sz="2800" dirty="0">
                <a:latin typeface="Arial" panose="020B0604020202020204" pitchFamily="34" charset="0"/>
                <a:cs typeface="Arial" panose="020B0604020202020204" pitchFamily="34" charset="0"/>
              </a:rPr>
              <a:t>Longer rest periods</a:t>
            </a:r>
          </a:p>
          <a:p>
            <a:pPr marL="850900" indent="-514350"/>
            <a:r>
              <a:rPr lang="en-US" sz="2800" dirty="0">
                <a:latin typeface="Arial" panose="020B0604020202020204" pitchFamily="34" charset="0"/>
                <a:cs typeface="Arial" panose="020B0604020202020204" pitchFamily="34" charset="0"/>
              </a:rPr>
              <a:t>Other benefits include decreased inputs and improved habitat</a:t>
            </a:r>
          </a:p>
          <a:p>
            <a:pPr lvl="1"/>
            <a:endParaRPr lang="en-US" dirty="0"/>
          </a:p>
        </p:txBody>
      </p:sp>
    </p:spTree>
    <p:extLst>
      <p:ext uri="{BB962C8B-B14F-4D97-AF65-F5344CB8AC3E}">
        <p14:creationId xmlns:p14="http://schemas.microsoft.com/office/powerpoint/2010/main" val="1275213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AC38BA6-3541-4DAF-B575-19281B4F7182}"/>
              </a:ext>
            </a:extLst>
          </p:cNvPr>
          <p:cNvSpPr>
            <a:spLocks noGrp="1"/>
          </p:cNvSpPr>
          <p:nvPr>
            <p:ph type="title"/>
          </p:nvPr>
        </p:nvSpPr>
        <p:spPr>
          <a:xfrm>
            <a:off x="2514600" y="260978"/>
            <a:ext cx="4114800" cy="1143000"/>
          </a:xfrm>
        </p:spPr>
        <p:txBody>
          <a:bodyPr>
            <a:normAutofit fontScale="90000"/>
          </a:bodyPr>
          <a:lstStyle/>
          <a:p>
            <a:pPr algn="ctr"/>
            <a:r>
              <a:rPr lang="en-US" altLang="en-US" sz="3600" dirty="0">
                <a:latin typeface="Arial" panose="020B0604020202020204" pitchFamily="34" charset="0"/>
                <a:cs typeface="Arial" panose="020B0604020202020204" pitchFamily="34" charset="0"/>
              </a:rPr>
              <a:t>NWSG Advantages</a:t>
            </a:r>
          </a:p>
        </p:txBody>
      </p:sp>
      <p:sp>
        <p:nvSpPr>
          <p:cNvPr id="30723" name="Content Placeholder 2">
            <a:extLst>
              <a:ext uri="{FF2B5EF4-FFF2-40B4-BE49-F238E27FC236}">
                <a16:creationId xmlns:a16="http://schemas.microsoft.com/office/drawing/2014/main" id="{86AA47A5-BCFA-46A6-ADCB-5BD681D525EF}"/>
              </a:ext>
            </a:extLst>
          </p:cNvPr>
          <p:cNvSpPr>
            <a:spLocks noGrp="1"/>
          </p:cNvSpPr>
          <p:nvPr>
            <p:ph idx="1"/>
          </p:nvPr>
        </p:nvSpPr>
        <p:spPr>
          <a:xfrm>
            <a:off x="1600200" y="1676400"/>
            <a:ext cx="7391399" cy="3777622"/>
          </a:xfrm>
        </p:spPr>
        <p:txBody>
          <a:bodyPr>
            <a:noAutofit/>
          </a:bodyPr>
          <a:lstStyle/>
          <a:p>
            <a:pPr marL="512763" indent="-512763"/>
            <a:r>
              <a:rPr lang="en-US" altLang="en-US" sz="2800" dirty="0">
                <a:latin typeface="Arial" panose="020B0604020202020204" pitchFamily="34" charset="0"/>
                <a:cs typeface="Arial" panose="020B0604020202020204" pitchFamily="34" charset="0"/>
              </a:rPr>
              <a:t>Improved weaning weights on spring calves</a:t>
            </a:r>
          </a:p>
          <a:p>
            <a:pPr marL="512763" indent="-512763"/>
            <a:r>
              <a:rPr lang="en-US" altLang="en-US" sz="2800" dirty="0">
                <a:latin typeface="Arial" panose="020B0604020202020204" pitchFamily="34" charset="0"/>
                <a:cs typeface="Arial" panose="020B0604020202020204" pitchFamily="34" charset="0"/>
              </a:rPr>
              <a:t>Backgrounding opportunity for fall calves</a:t>
            </a:r>
          </a:p>
          <a:p>
            <a:pPr marL="512763" indent="-512763"/>
            <a:r>
              <a:rPr lang="en-US" altLang="en-US" sz="2800" dirty="0">
                <a:latin typeface="Arial" panose="020B0604020202020204" pitchFamily="34" charset="0"/>
                <a:cs typeface="Arial" panose="020B0604020202020204" pitchFamily="34" charset="0"/>
              </a:rPr>
              <a:t>More grazing days; more forage production</a:t>
            </a:r>
          </a:p>
          <a:p>
            <a:pPr marL="512763" indent="-512763"/>
            <a:r>
              <a:rPr lang="en-US" altLang="en-US" sz="2800" dirty="0">
                <a:latin typeface="Arial" panose="020B0604020202020204" pitchFamily="34" charset="0"/>
                <a:cs typeface="Arial" panose="020B0604020202020204" pitchFamily="34" charset="0"/>
              </a:rPr>
              <a:t>Improved conception in June &amp; July. Plan to calve in mid-March through April</a:t>
            </a:r>
          </a:p>
          <a:p>
            <a:pPr marL="512763" indent="-512763"/>
            <a:r>
              <a:rPr lang="en-US" altLang="en-US" sz="2800" dirty="0">
                <a:latin typeface="Arial" panose="020B0604020202020204" pitchFamily="34" charset="0"/>
                <a:cs typeface="Arial" panose="020B0604020202020204" pitchFamily="34" charset="0"/>
              </a:rPr>
              <a:t>Help mitigate endophyte toxicosis</a:t>
            </a:r>
          </a:p>
        </p:txBody>
      </p:sp>
    </p:spTree>
    <p:extLst>
      <p:ext uri="{BB962C8B-B14F-4D97-AF65-F5344CB8AC3E}">
        <p14:creationId xmlns:p14="http://schemas.microsoft.com/office/powerpoint/2010/main" val="3214137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C00585C2-CF17-4D72-9CD0-564B42E67867}"/>
              </a:ext>
            </a:extLst>
          </p:cNvPr>
          <p:cNvSpPr>
            <a:spLocks noGrp="1"/>
          </p:cNvSpPr>
          <p:nvPr>
            <p:ph type="title"/>
          </p:nvPr>
        </p:nvSpPr>
        <p:spPr>
          <a:xfrm>
            <a:off x="2420147" y="573033"/>
            <a:ext cx="4303706" cy="747490"/>
          </a:xfrm>
        </p:spPr>
        <p:txBody>
          <a:bodyPr>
            <a:normAutofit/>
          </a:bodyPr>
          <a:lstStyle/>
          <a:p>
            <a:r>
              <a:rPr lang="en-US" altLang="en-US" sz="3600" dirty="0">
                <a:latin typeface="Arial" panose="020B0604020202020204" pitchFamily="34" charset="0"/>
                <a:cs typeface="Arial" panose="020B0604020202020204" pitchFamily="34" charset="0"/>
              </a:rPr>
              <a:t>NWSG Advantages</a:t>
            </a:r>
          </a:p>
        </p:txBody>
      </p:sp>
      <p:sp>
        <p:nvSpPr>
          <p:cNvPr id="32771" name="Content Placeholder 2">
            <a:extLst>
              <a:ext uri="{FF2B5EF4-FFF2-40B4-BE49-F238E27FC236}">
                <a16:creationId xmlns:a16="http://schemas.microsoft.com/office/drawing/2014/main" id="{29E93471-ACBB-40CF-89F6-D4B6DEF4A38F}"/>
              </a:ext>
            </a:extLst>
          </p:cNvPr>
          <p:cNvSpPr>
            <a:spLocks noGrp="1"/>
          </p:cNvSpPr>
          <p:nvPr>
            <p:ph idx="1"/>
          </p:nvPr>
        </p:nvSpPr>
        <p:spPr>
          <a:xfrm>
            <a:off x="1524000" y="1524000"/>
            <a:ext cx="7104459" cy="4387222"/>
          </a:xfrm>
        </p:spPr>
        <p:txBody>
          <a:bodyPr>
            <a:normAutofit/>
          </a:bodyPr>
          <a:lstStyle/>
          <a:p>
            <a:pPr marL="465138" indent="-465138"/>
            <a:r>
              <a:rPr lang="en-US" altLang="en-US" sz="2800" dirty="0">
                <a:latin typeface="Arial" panose="020B0604020202020204" pitchFamily="34" charset="0"/>
                <a:cs typeface="Arial" panose="020B0604020202020204" pitchFamily="34" charset="0"/>
              </a:rPr>
              <a:t>Added forage production during summer allows for added carrying capacity. </a:t>
            </a:r>
          </a:p>
          <a:p>
            <a:pPr marL="465138" indent="-465138"/>
            <a:r>
              <a:rPr lang="en-US" altLang="en-US" sz="2800" dirty="0">
                <a:latin typeface="Arial" panose="020B0604020202020204" pitchFamily="34" charset="0"/>
                <a:cs typeface="Arial" panose="020B0604020202020204" pitchFamily="34" charset="0"/>
              </a:rPr>
              <a:t>You no longer have to stock based on July and August production.</a:t>
            </a:r>
          </a:p>
          <a:p>
            <a:pPr marL="465138" indent="-465138"/>
            <a:r>
              <a:rPr lang="en-US" altLang="en-US" sz="2800" dirty="0">
                <a:latin typeface="Arial" panose="020B0604020202020204" pitchFamily="34" charset="0"/>
                <a:cs typeface="Arial" panose="020B0604020202020204" pitchFamily="34" charset="0"/>
              </a:rPr>
              <a:t>In our 80-acre example, NWSGs added 5 pairs to farm. . . 5 more calves adds $2,500 to $3,000.</a:t>
            </a:r>
          </a:p>
          <a:p>
            <a:pPr marL="0" indent="0">
              <a:buNone/>
            </a:pPr>
            <a:endParaRPr lang="en-US" altLang="en-US" sz="2800" dirty="0">
              <a:latin typeface="Arial" panose="020B0604020202020204" pitchFamily="34" charset="0"/>
              <a:cs typeface="Arial" panose="020B0604020202020204" pitchFamily="34" charset="0"/>
            </a:endParaRPr>
          </a:p>
          <a:p>
            <a:pPr marL="465138" indent="-465138"/>
            <a:endParaRPr lang="en-US"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2958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28600" y="1988840"/>
            <a:ext cx="8686800" cy="2130152"/>
          </a:xfrm>
          <a:prstGeom prst="rect">
            <a:avLst/>
          </a:prstGeom>
          <a:solidFill>
            <a:schemeClr val="tx1">
              <a:lumMod val="65000"/>
              <a:lumOff val="35000"/>
              <a:alpha val="7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sp>
        <p:nvSpPr>
          <p:cNvPr id="2" name="Title 1"/>
          <p:cNvSpPr>
            <a:spLocks noGrp="1"/>
          </p:cNvSpPr>
          <p:nvPr>
            <p:ph type="title"/>
          </p:nvPr>
        </p:nvSpPr>
        <p:spPr>
          <a:xfrm>
            <a:off x="3733800" y="32657"/>
            <a:ext cx="5410200" cy="1143000"/>
          </a:xfrm>
        </p:spPr>
        <p:txBody>
          <a:bodyPr>
            <a:normAutofit/>
          </a:bodyPr>
          <a:lstStyle/>
          <a:p>
            <a:r>
              <a:rPr lang="en-US" sz="3600" b="1" dirty="0">
                <a:latin typeface="Arial" panose="020B0604020202020204" pitchFamily="34" charset="0"/>
                <a:cs typeface="Arial" panose="020B0604020202020204" pitchFamily="34" charset="0"/>
              </a:rPr>
              <a:t>Take Home Points</a:t>
            </a:r>
          </a:p>
        </p:txBody>
      </p:sp>
      <p:sp>
        <p:nvSpPr>
          <p:cNvPr id="3" name="Content Placeholder 2"/>
          <p:cNvSpPr>
            <a:spLocks noGrp="1"/>
          </p:cNvSpPr>
          <p:nvPr>
            <p:ph idx="1"/>
          </p:nvPr>
        </p:nvSpPr>
        <p:spPr>
          <a:xfrm>
            <a:off x="228600" y="2060848"/>
            <a:ext cx="8839200" cy="2130152"/>
          </a:xfrm>
        </p:spPr>
        <p:txBody>
          <a:bodyPr>
            <a:normAutofit lnSpcReduction="10000"/>
          </a:bodyPr>
          <a:lstStyle/>
          <a:p>
            <a:r>
              <a:rPr lang="en-US" dirty="0">
                <a:solidFill>
                  <a:srgbClr val="FFFF00"/>
                </a:solidFill>
                <a:latin typeface="Arial" panose="020B0604020202020204" pitchFamily="34" charset="0"/>
                <a:cs typeface="Arial" panose="020B0604020202020204" pitchFamily="34" charset="0"/>
              </a:rPr>
              <a:t>The birds in greatest need don't nest in trees;</a:t>
            </a:r>
          </a:p>
          <a:p>
            <a:r>
              <a:rPr lang="en-US" dirty="0">
                <a:solidFill>
                  <a:srgbClr val="FFFF00"/>
                </a:solidFill>
                <a:latin typeface="Arial" panose="020B0604020202020204" pitchFamily="34" charset="0"/>
                <a:cs typeface="Arial" panose="020B0604020202020204" pitchFamily="34" charset="0"/>
              </a:rPr>
              <a:t>Native forages can help those birds while increasing the carrying capacity of your farm and boosting your bottom line!</a:t>
            </a:r>
          </a:p>
        </p:txBody>
      </p:sp>
    </p:spTree>
    <p:extLst>
      <p:ext uri="{BB962C8B-B14F-4D97-AF65-F5344CB8AC3E}">
        <p14:creationId xmlns:p14="http://schemas.microsoft.com/office/powerpoint/2010/main" val="372247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0090" y="685800"/>
            <a:ext cx="5680364"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2639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221" b="12221"/>
          <a:stretch>
            <a:fillRect/>
          </a:stretch>
        </p:blipFill>
        <p:spPr>
          <a:xfrm>
            <a:off x="0" y="0"/>
            <a:ext cx="9144000" cy="6876288"/>
          </a:xfrm>
        </p:spPr>
      </p:pic>
      <p:sp>
        <p:nvSpPr>
          <p:cNvPr id="8" name="Text Placeholder 7"/>
          <p:cNvSpPr>
            <a:spLocks noGrp="1"/>
          </p:cNvSpPr>
          <p:nvPr>
            <p:ph type="body" sz="quarter" idx="11"/>
          </p:nvPr>
        </p:nvSpPr>
        <p:spPr>
          <a:xfrm>
            <a:off x="152400" y="228600"/>
            <a:ext cx="6629400" cy="1905000"/>
          </a:xfrm>
        </p:spPr>
        <p:txBody>
          <a:bodyPr/>
          <a:lstStyle/>
          <a:p>
            <a:pPr lvl="0">
              <a:buClr>
                <a:srgbClr val="F15936"/>
              </a:buClr>
            </a:pPr>
            <a:r>
              <a:rPr lang="en-US" sz="2400" dirty="0">
                <a:latin typeface="Arial" panose="020B0604020202020204" pitchFamily="34" charset="0"/>
                <a:cs typeface="Arial" panose="020B0604020202020204" pitchFamily="34" charset="0"/>
              </a:rPr>
              <a:t>Some common birds are in steep decline</a:t>
            </a:r>
          </a:p>
          <a:p>
            <a:pPr lvl="1">
              <a:lnSpc>
                <a:spcPct val="100000"/>
              </a:lnSpc>
              <a:buClr>
                <a:srgbClr val="F15936"/>
              </a:buClr>
            </a:pPr>
            <a:r>
              <a:rPr lang="en-US" sz="2400" dirty="0"/>
              <a:t>Populations of several grassland species are projected to decline by half in the next 20-25 years.</a:t>
            </a:r>
          </a:p>
        </p:txBody>
      </p:sp>
    </p:spTree>
    <p:extLst>
      <p:ext uri="{BB962C8B-B14F-4D97-AF65-F5344CB8AC3E}">
        <p14:creationId xmlns:p14="http://schemas.microsoft.com/office/powerpoint/2010/main" val="91169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srcRect l="12522" r="12522"/>
          <a:stretch>
            <a:fillRect/>
          </a:stretch>
        </p:blipFill>
        <p:spPr>
          <a:xfrm>
            <a:off x="0" y="0"/>
            <a:ext cx="9144000" cy="6876288"/>
          </a:xfrm>
          <a:prstGeom prst="rect">
            <a:avLst/>
          </a:prstGeom>
        </p:spPr>
      </p:pic>
      <p:sp>
        <p:nvSpPr>
          <p:cNvPr id="3" name="Text Placeholder 2"/>
          <p:cNvSpPr>
            <a:spLocks noGrp="1"/>
          </p:cNvSpPr>
          <p:nvPr>
            <p:ph type="body" sz="quarter" idx="11"/>
          </p:nvPr>
        </p:nvSpPr>
        <p:spPr>
          <a:xfrm>
            <a:off x="152400" y="152400"/>
            <a:ext cx="4191000" cy="1295400"/>
          </a:xfrm>
        </p:spPr>
        <p:txBody>
          <a:bodyPr/>
          <a:lstStyle/>
          <a:p>
            <a:pPr>
              <a:lnSpc>
                <a:spcPct val="100000"/>
              </a:lnSpc>
            </a:pPr>
            <a:r>
              <a:rPr lang="en-US" sz="2400" b="0" dirty="0">
                <a:latin typeface="+mj-lt"/>
              </a:rPr>
              <a:t>Some of the least adaptable species are disappearing altogether </a:t>
            </a:r>
          </a:p>
        </p:txBody>
      </p:sp>
    </p:spTree>
    <p:extLst>
      <p:ext uri="{BB962C8B-B14F-4D97-AF65-F5344CB8AC3E}">
        <p14:creationId xmlns:p14="http://schemas.microsoft.com/office/powerpoint/2010/main" val="337020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813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6" name="Rectangle 2"/>
          <p:cNvSpPr>
            <a:spLocks noChangeArrowheads="1"/>
          </p:cNvSpPr>
          <p:nvPr/>
        </p:nvSpPr>
        <p:spPr bwMode="auto">
          <a:xfrm>
            <a:off x="6324600" y="1066800"/>
            <a:ext cx="2438400" cy="5791200"/>
          </a:xfrm>
          <a:prstGeom prst="rect">
            <a:avLst/>
          </a:prstGeom>
          <a:solidFill>
            <a:srgbClr val="6699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6600"/>
              </a:solidFill>
              <a:effectLst/>
              <a:uLnTx/>
              <a:uFillTx/>
              <a:latin typeface="Garamond" pitchFamily="18" charset="0"/>
              <a:ea typeface="+mn-ea"/>
              <a:cs typeface="Arial" charset="0"/>
            </a:endParaRPr>
          </a:p>
        </p:txBody>
      </p:sp>
      <p:sp>
        <p:nvSpPr>
          <p:cNvPr id="32771" name="Rectangle 3"/>
          <p:cNvSpPr>
            <a:spLocks noChangeArrowheads="1"/>
          </p:cNvSpPr>
          <p:nvPr/>
        </p:nvSpPr>
        <p:spPr bwMode="auto">
          <a:xfrm>
            <a:off x="228600" y="1066800"/>
            <a:ext cx="2743200" cy="5791200"/>
          </a:xfrm>
          <a:prstGeom prst="rect">
            <a:avLst/>
          </a:prstGeom>
          <a:solidFill>
            <a:srgbClr val="CC99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aramond" pitchFamily="18" charset="0"/>
              <a:ea typeface="+mn-ea"/>
              <a:cs typeface="Arial" charset="0"/>
            </a:endParaRPr>
          </a:p>
        </p:txBody>
      </p:sp>
      <p:sp>
        <p:nvSpPr>
          <p:cNvPr id="354308" name="Rectangle 4"/>
          <p:cNvSpPr>
            <a:spLocks noGrp="1" noChangeArrowheads="1"/>
          </p:cNvSpPr>
          <p:nvPr>
            <p:ph type="title"/>
          </p:nvPr>
        </p:nvSpPr>
        <p:spPr>
          <a:xfrm>
            <a:off x="0" y="0"/>
            <a:ext cx="8915400" cy="1143000"/>
          </a:xfrm>
        </p:spPr>
        <p:txBody>
          <a:bodyPr/>
          <a:lstStyle/>
          <a:p>
            <a:pPr eaLnBrk="1" hangingPunct="1">
              <a:defRPr/>
            </a:pPr>
            <a:r>
              <a:rPr lang="en-US" sz="3200" dirty="0">
                <a:solidFill>
                  <a:srgbClr val="FFFF00"/>
                </a:solidFill>
                <a:latin typeface="Arial" pitchFamily="34" charset="0"/>
                <a:cs typeface="Arial" pitchFamily="34" charset="0"/>
              </a:rPr>
              <a:t>Most Missouri grasslands </a:t>
            </a:r>
            <a:br>
              <a:rPr lang="en-US" sz="3200" dirty="0">
                <a:solidFill>
                  <a:srgbClr val="FFFF00"/>
                </a:solidFill>
                <a:latin typeface="Arial" pitchFamily="34" charset="0"/>
                <a:cs typeface="Arial" pitchFamily="34" charset="0"/>
              </a:rPr>
            </a:br>
            <a:r>
              <a:rPr lang="en-US" sz="3200" dirty="0">
                <a:solidFill>
                  <a:srgbClr val="FFFF00"/>
                </a:solidFill>
                <a:latin typeface="Arial" pitchFamily="34" charset="0"/>
                <a:cs typeface="Arial" pitchFamily="34" charset="0"/>
              </a:rPr>
              <a:t>provide only the habitat extremes</a:t>
            </a:r>
          </a:p>
        </p:txBody>
      </p:sp>
      <p:pic>
        <p:nvPicPr>
          <p:cNvPr id="32773" name="Picture 5" descr="grasshopper_sparrow_bar_white"/>
          <p:cNvPicPr>
            <a:picLocks noGrp="1" noChangeAspect="1" noChangeArrowheads="1"/>
          </p:cNvPicPr>
          <p:nvPr>
            <p:ph sz="half" idx="1"/>
          </p:nvPr>
        </p:nvPicPr>
        <p:blipFill>
          <a:blip r:embed="rId3" cstate="print"/>
          <a:srcRect/>
          <a:stretch>
            <a:fillRect/>
          </a:stretch>
        </p:blipFill>
        <p:spPr>
          <a:xfrm>
            <a:off x="915988" y="3848100"/>
            <a:ext cx="3116262" cy="381000"/>
          </a:xfrm>
          <a:noFill/>
        </p:spPr>
      </p:pic>
      <p:sp>
        <p:nvSpPr>
          <p:cNvPr id="32774" name="Rectangle 6"/>
          <p:cNvSpPr>
            <a:spLocks noChangeArrowheads="1"/>
          </p:cNvSpPr>
          <p:nvPr/>
        </p:nvSpPr>
        <p:spPr bwMode="auto">
          <a:xfrm>
            <a:off x="228600" y="6172200"/>
            <a:ext cx="2743200" cy="46166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Arial" charset="0"/>
              </a:rPr>
              <a:t>Fescue Pasture</a:t>
            </a:r>
          </a:p>
        </p:txBody>
      </p:sp>
      <p:sp>
        <p:nvSpPr>
          <p:cNvPr id="32775" name="Rectangle 7"/>
          <p:cNvSpPr>
            <a:spLocks noChangeArrowheads="1"/>
          </p:cNvSpPr>
          <p:nvPr/>
        </p:nvSpPr>
        <p:spPr bwMode="auto">
          <a:xfrm>
            <a:off x="6248400" y="6027003"/>
            <a:ext cx="2590800"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Arial" charset="0"/>
              </a:rPr>
              <a:t>Public Land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Arial" charset="0"/>
              </a:rPr>
              <a:t>&amp; CRP</a:t>
            </a:r>
          </a:p>
        </p:txBody>
      </p:sp>
      <p:pic>
        <p:nvPicPr>
          <p:cNvPr id="32776" name="Picture 8"/>
          <p:cNvPicPr>
            <a:picLocks noChangeAspect="1" noChangeArrowheads="1"/>
          </p:cNvPicPr>
          <p:nvPr/>
        </p:nvPicPr>
        <p:blipFill>
          <a:blip r:embed="rId4" cstate="print"/>
          <a:srcRect/>
          <a:stretch>
            <a:fillRect/>
          </a:stretch>
        </p:blipFill>
        <p:spPr bwMode="auto">
          <a:xfrm>
            <a:off x="471488" y="2667000"/>
            <a:ext cx="7010400" cy="2351088"/>
          </a:xfrm>
          <a:prstGeom prst="rect">
            <a:avLst/>
          </a:prstGeom>
          <a:noFill/>
          <a:ln w="9525">
            <a:noFill/>
            <a:miter lim="800000"/>
            <a:headEnd/>
            <a:tailEnd/>
          </a:ln>
        </p:spPr>
      </p:pic>
      <p:pic>
        <p:nvPicPr>
          <p:cNvPr id="32777" name="Picture 9"/>
          <p:cNvPicPr>
            <a:picLocks noChangeAspect="1" noChangeArrowheads="1"/>
          </p:cNvPicPr>
          <p:nvPr/>
        </p:nvPicPr>
        <p:blipFill>
          <a:blip r:embed="rId5" cstate="print"/>
          <a:srcRect/>
          <a:stretch>
            <a:fillRect/>
          </a:stretch>
        </p:blipFill>
        <p:spPr bwMode="auto">
          <a:xfrm>
            <a:off x="228600" y="1143000"/>
            <a:ext cx="9144000" cy="5030788"/>
          </a:xfrm>
          <a:prstGeom prst="rect">
            <a:avLst/>
          </a:prstGeom>
          <a:noFill/>
          <a:ln w="9525">
            <a:noFill/>
            <a:miter lim="800000"/>
            <a:headEnd/>
            <a:tailEnd/>
          </a:ln>
        </p:spPr>
      </p:pic>
    </p:spTree>
    <p:extLst>
      <p:ext uri="{BB962C8B-B14F-4D97-AF65-F5344CB8AC3E}">
        <p14:creationId xmlns:p14="http://schemas.microsoft.com/office/powerpoint/2010/main" val="153574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543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6" grpId="0" animBg="1"/>
      <p:bldP spid="354306" grpId="1" animBg="1"/>
      <p:bldP spid="32771" grpId="0" animBg="1"/>
      <p:bldP spid="32774" grpId="0"/>
      <p:bldP spid="327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Q:\Presentations\Pictures\Grazing\Grazing - Bad Examples\Graze fescue 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88" y="685800"/>
            <a:ext cx="821249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44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3">
                <a:lumMod val="50000"/>
              </a:schemeClr>
            </a:gs>
          </a:gsLst>
          <a:lin ang="5400000" scaled="0"/>
        </a:gradFill>
        <a:effectLst/>
      </p:bgPr>
    </p:bg>
    <p:spTree>
      <p:nvGrpSpPr>
        <p:cNvPr id="1" name=""/>
        <p:cNvGrpSpPr/>
        <p:nvPr/>
      </p:nvGrpSpPr>
      <p:grpSpPr>
        <a:xfrm>
          <a:off x="0" y="0"/>
          <a:ext cx="0" cy="0"/>
          <a:chOff x="0" y="0"/>
          <a:chExt cx="0" cy="0"/>
        </a:xfrm>
      </p:grpSpPr>
      <p:pic>
        <p:nvPicPr>
          <p:cNvPr id="7170" name="Picture 2" descr="Q:\Presentations\Pictures\Grazing\Graze Prairie\2015 Prairie Grazing for PPT\062915 taberville grazing-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8229601" cy="548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34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xtured">
  <a:themeElements>
    <a:clrScheme name="Custom 2">
      <a:dk1>
        <a:srgbClr val="006600"/>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8111A"/>
            </a:solidFill>
            <a:effectLst/>
            <a:latin typeface="Tahom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8111A"/>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Textured">
  <a:themeElements>
    <a:clrScheme name="Custom 2">
      <a:dk1>
        <a:srgbClr val="006600"/>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8111A"/>
            </a:solidFill>
            <a:effectLst/>
            <a:latin typeface="Tahom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8111A"/>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xtured">
  <a:themeElements>
    <a:clrScheme name="Custom 2">
      <a:dk1>
        <a:srgbClr val="006600"/>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8111A"/>
            </a:solidFill>
            <a:effectLst/>
            <a:latin typeface="Tahom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8111A"/>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8.xml><?xml version="1.0" encoding="utf-8"?>
<a:theme xmlns:a="http://schemas.openxmlformats.org/drawingml/2006/main" name="2_Office Theme">
  <a:themeElements>
    <a:clrScheme name="Audubon RGB">
      <a:dk1>
        <a:srgbClr val="262626"/>
      </a:dk1>
      <a:lt1>
        <a:sysClr val="window" lastClr="FFFFFF"/>
      </a:lt1>
      <a:dk2>
        <a:srgbClr val="4C4C4C"/>
      </a:dk2>
      <a:lt2>
        <a:srgbClr val="F3F3F3"/>
      </a:lt2>
      <a:accent1>
        <a:srgbClr val="F15936"/>
      </a:accent1>
      <a:accent2>
        <a:srgbClr val="0AA8E3"/>
      </a:accent2>
      <a:accent3>
        <a:srgbClr val="7BA701"/>
      </a:accent3>
      <a:accent4>
        <a:srgbClr val="9064AA"/>
      </a:accent4>
      <a:accent5>
        <a:srgbClr val="71C1BE"/>
      </a:accent5>
      <a:accent6>
        <a:srgbClr val="006195"/>
      </a:accent6>
      <a:hlink>
        <a:srgbClr val="999999"/>
      </a:hlink>
      <a:folHlink>
        <a:srgbClr val="99999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7593</TotalTime>
  <Words>1293</Words>
  <Application>Microsoft Office PowerPoint</Application>
  <PresentationFormat>On-screen Show (4:3)</PresentationFormat>
  <Paragraphs>137</Paragraphs>
  <Slides>36</Slides>
  <Notes>26</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36</vt:i4>
      </vt:variant>
    </vt:vector>
  </HeadingPairs>
  <TitlesOfParts>
    <vt:vector size="54" baseType="lpstr">
      <vt:lpstr>Arial</vt:lpstr>
      <vt:lpstr>Calibri</vt:lpstr>
      <vt:lpstr>Century Gothic</vt:lpstr>
      <vt:lpstr>Garamond</vt:lpstr>
      <vt:lpstr>Georgia</vt:lpstr>
      <vt:lpstr>Helvetica</vt:lpstr>
      <vt:lpstr>Helvetica Light</vt:lpstr>
      <vt:lpstr>Tahoma</vt:lpstr>
      <vt:lpstr>Wingdings</vt:lpstr>
      <vt:lpstr>Wingdings 3</vt:lpstr>
      <vt:lpstr>Office Theme</vt:lpstr>
      <vt:lpstr>3_Textured</vt:lpstr>
      <vt:lpstr>6_Textured</vt:lpstr>
      <vt:lpstr>1_Office Theme</vt:lpstr>
      <vt:lpstr>6_Office Theme</vt:lpstr>
      <vt:lpstr>4_Textured</vt:lpstr>
      <vt:lpstr>Wisp</vt:lpstr>
      <vt:lpstr>2_Office Theme</vt:lpstr>
      <vt:lpstr>Native Forages for  Livestock and Wildlife</vt:lpstr>
      <vt:lpstr>PowerPoint Presentation</vt:lpstr>
      <vt:lpstr>PowerPoint Presentation</vt:lpstr>
      <vt:lpstr>PowerPoint Presentation</vt:lpstr>
      <vt:lpstr>PowerPoint Presentation</vt:lpstr>
      <vt:lpstr>PowerPoint Presentation</vt:lpstr>
      <vt:lpstr>Most Missouri grasslands  provide only the habitat extremes</vt:lpstr>
      <vt:lpstr>PowerPoint Presentation</vt:lpstr>
      <vt:lpstr>PowerPoint Presentation</vt:lpstr>
      <vt:lpstr>Grazing is a flexible management tool</vt:lpstr>
      <vt:lpstr>Other tools produce uniformity</vt:lpstr>
      <vt:lpstr>PowerPoint Presentation</vt:lpstr>
      <vt:lpstr>PowerPoint Presentation</vt:lpstr>
      <vt:lpstr>PowerPoint Presentation</vt:lpstr>
      <vt:lpstr>PowerPoint Presentation</vt:lpstr>
      <vt:lpstr>PowerPoint Presentation</vt:lpstr>
      <vt:lpstr>Grazing for Wildlife</vt:lpstr>
      <vt:lpstr>Grazing for Wildlife</vt:lpstr>
      <vt:lpstr>Grazing for Wildlife</vt:lpstr>
      <vt:lpstr>PowerPoint Presentation</vt:lpstr>
      <vt:lpstr>PowerPoint Presentation</vt:lpstr>
      <vt:lpstr>GRAZING FOR WILDLIFE</vt:lpstr>
      <vt:lpstr>Funding Sources</vt:lpstr>
      <vt:lpstr>80-acre Dade County Farm</vt:lpstr>
      <vt:lpstr>PowerPoint Presentation</vt:lpstr>
      <vt:lpstr>PowerPoint Presentation</vt:lpstr>
      <vt:lpstr>PowerPoint Presentation</vt:lpstr>
      <vt:lpstr>PowerPoint Presentation</vt:lpstr>
      <vt:lpstr>PowerPoint Presentation</vt:lpstr>
      <vt:lpstr>PowerPoint Presentation</vt:lpstr>
      <vt:lpstr>Stocking Rates </vt:lpstr>
      <vt:lpstr>Stocking Rates Increased due to. . . </vt:lpstr>
      <vt:lpstr>NWSG Advantages</vt:lpstr>
      <vt:lpstr>NWSG Advantages</vt:lpstr>
      <vt:lpstr>Take Home Points</vt:lpstr>
      <vt:lpstr>PowerPoint Presentation</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Patch-burn Grazing In Missouri</dc:title>
  <dc:creator>Test</dc:creator>
  <cp:lastModifiedBy>Pierce, Robert A.</cp:lastModifiedBy>
  <cp:revision>424</cp:revision>
  <cp:lastPrinted>2019-12-19T14:18:18Z</cp:lastPrinted>
  <dcterms:created xsi:type="dcterms:W3CDTF">2011-08-29T14:12:57Z</dcterms:created>
  <dcterms:modified xsi:type="dcterms:W3CDTF">2020-12-16T16:00:44Z</dcterms:modified>
</cp:coreProperties>
</file>