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6" r:id="rId2"/>
  </p:sldMasterIdLst>
  <p:notesMasterIdLst>
    <p:notesMasterId r:id="rId50"/>
  </p:notesMasterIdLst>
  <p:handoutMasterIdLst>
    <p:handoutMasterId r:id="rId51"/>
  </p:handoutMasterIdLst>
  <p:sldIdLst>
    <p:sldId id="518" r:id="rId3"/>
    <p:sldId id="392" r:id="rId4"/>
    <p:sldId id="458" r:id="rId5"/>
    <p:sldId id="446" r:id="rId6"/>
    <p:sldId id="448" r:id="rId7"/>
    <p:sldId id="447" r:id="rId8"/>
    <p:sldId id="459" r:id="rId9"/>
    <p:sldId id="460" r:id="rId10"/>
    <p:sldId id="435" r:id="rId11"/>
    <p:sldId id="436" r:id="rId12"/>
    <p:sldId id="469" r:id="rId13"/>
    <p:sldId id="470" r:id="rId14"/>
    <p:sldId id="439" r:id="rId15"/>
    <p:sldId id="474" r:id="rId16"/>
    <p:sldId id="471" r:id="rId17"/>
    <p:sldId id="472" r:id="rId18"/>
    <p:sldId id="479" r:id="rId19"/>
    <p:sldId id="480" r:id="rId20"/>
    <p:sldId id="481" r:id="rId21"/>
    <p:sldId id="482" r:id="rId22"/>
    <p:sldId id="483" r:id="rId23"/>
    <p:sldId id="484" r:id="rId24"/>
    <p:sldId id="495" r:id="rId25"/>
    <p:sldId id="486" r:id="rId26"/>
    <p:sldId id="494" r:id="rId27"/>
    <p:sldId id="515" r:id="rId28"/>
    <p:sldId id="496" r:id="rId29"/>
    <p:sldId id="441" r:id="rId30"/>
    <p:sldId id="475" r:id="rId31"/>
    <p:sldId id="476" r:id="rId32"/>
    <p:sldId id="477" r:id="rId33"/>
    <p:sldId id="478" r:id="rId34"/>
    <p:sldId id="467" r:id="rId35"/>
    <p:sldId id="423" r:id="rId36"/>
    <p:sldId id="512" r:id="rId37"/>
    <p:sldId id="409" r:id="rId38"/>
    <p:sldId id="514" r:id="rId39"/>
    <p:sldId id="507" r:id="rId40"/>
    <p:sldId id="508" r:id="rId41"/>
    <p:sldId id="454" r:id="rId42"/>
    <p:sldId id="511" r:id="rId43"/>
    <p:sldId id="516" r:id="rId44"/>
    <p:sldId id="500" r:id="rId45"/>
    <p:sldId id="503" r:id="rId46"/>
    <p:sldId id="443" r:id="rId47"/>
    <p:sldId id="517" r:id="rId48"/>
    <p:sldId id="422" r:id="rId49"/>
  </p:sldIdLst>
  <p:sldSz cx="9144000" cy="6858000" type="screen4x3"/>
  <p:notesSz cx="9305925" cy="7019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77798" autoAdjust="0"/>
  </p:normalViewPr>
  <p:slideViewPr>
    <p:cSldViewPr>
      <p:cViewPr varScale="1">
        <p:scale>
          <a:sx n="61" d="100"/>
          <a:sy n="61" d="100"/>
        </p:scale>
        <p:origin x="53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32567" cy="350996"/>
          </a:xfrm>
          <a:prstGeom prst="rect">
            <a:avLst/>
          </a:prstGeom>
        </p:spPr>
        <p:txBody>
          <a:bodyPr vert="horz" lIns="93275" tIns="46637" rIns="93275" bIns="46637" rtlCol="0"/>
          <a:lstStyle>
            <a:lvl1pPr algn="l">
              <a:defRPr sz="1200"/>
            </a:lvl1pPr>
          </a:lstStyle>
          <a:p>
            <a:endParaRPr lang="en-US" dirty="0"/>
          </a:p>
        </p:txBody>
      </p:sp>
      <p:sp>
        <p:nvSpPr>
          <p:cNvPr id="3" name="Date Placeholder 2"/>
          <p:cNvSpPr>
            <a:spLocks noGrp="1"/>
          </p:cNvSpPr>
          <p:nvPr>
            <p:ph type="dt" sz="quarter" idx="1"/>
          </p:nvPr>
        </p:nvSpPr>
        <p:spPr>
          <a:xfrm>
            <a:off x="5271206" y="0"/>
            <a:ext cx="4032567" cy="350996"/>
          </a:xfrm>
          <a:prstGeom prst="rect">
            <a:avLst/>
          </a:prstGeom>
        </p:spPr>
        <p:txBody>
          <a:bodyPr vert="horz" lIns="93275" tIns="46637" rIns="93275" bIns="46637" rtlCol="0"/>
          <a:lstStyle>
            <a:lvl1pPr algn="r">
              <a:defRPr sz="1200"/>
            </a:lvl1pPr>
          </a:lstStyle>
          <a:p>
            <a:fld id="{C5063EE2-EE59-4C86-A572-267DB9A7F0A5}" type="datetimeFigureOut">
              <a:rPr lang="en-US" smtClean="0"/>
              <a:pPr/>
              <a:t>12/16/2020</a:t>
            </a:fld>
            <a:endParaRPr lang="en-US" dirty="0"/>
          </a:p>
        </p:txBody>
      </p:sp>
      <p:sp>
        <p:nvSpPr>
          <p:cNvPr id="4" name="Footer Placeholder 3"/>
          <p:cNvSpPr>
            <a:spLocks noGrp="1"/>
          </p:cNvSpPr>
          <p:nvPr>
            <p:ph type="ftr" sz="quarter" idx="2"/>
          </p:nvPr>
        </p:nvSpPr>
        <p:spPr>
          <a:xfrm>
            <a:off x="3" y="6667711"/>
            <a:ext cx="4032567" cy="350996"/>
          </a:xfrm>
          <a:prstGeom prst="rect">
            <a:avLst/>
          </a:prstGeom>
        </p:spPr>
        <p:txBody>
          <a:bodyPr vert="horz" lIns="93275" tIns="46637" rIns="93275" bIns="46637"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1206" y="6667711"/>
            <a:ext cx="4032567" cy="350996"/>
          </a:xfrm>
          <a:prstGeom prst="rect">
            <a:avLst/>
          </a:prstGeom>
        </p:spPr>
        <p:txBody>
          <a:bodyPr vert="horz" lIns="93275" tIns="46637" rIns="93275" bIns="46637" rtlCol="0" anchor="b"/>
          <a:lstStyle>
            <a:lvl1pPr algn="r">
              <a:defRPr sz="1200"/>
            </a:lvl1pPr>
          </a:lstStyle>
          <a:p>
            <a:fld id="{DC6CD9AE-9DCB-4818-B0E9-8A61FD78348B}" type="slidenum">
              <a:rPr lang="en-US" smtClean="0"/>
              <a:pPr/>
              <a:t>‹#›</a:t>
            </a:fld>
            <a:endParaRPr lang="en-US" dirty="0"/>
          </a:p>
        </p:txBody>
      </p:sp>
    </p:spTree>
    <p:extLst>
      <p:ext uri="{BB962C8B-B14F-4D97-AF65-F5344CB8AC3E}">
        <p14:creationId xmlns:p14="http://schemas.microsoft.com/office/powerpoint/2010/main" val="33211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32567" cy="350996"/>
          </a:xfrm>
          <a:prstGeom prst="rect">
            <a:avLst/>
          </a:prstGeom>
        </p:spPr>
        <p:txBody>
          <a:bodyPr vert="horz" lIns="93275" tIns="46637" rIns="93275" bIns="46637" rtlCol="0"/>
          <a:lstStyle>
            <a:lvl1pPr algn="l">
              <a:defRPr sz="1200"/>
            </a:lvl1pPr>
          </a:lstStyle>
          <a:p>
            <a:endParaRPr lang="en-US" dirty="0"/>
          </a:p>
        </p:txBody>
      </p:sp>
      <p:sp>
        <p:nvSpPr>
          <p:cNvPr id="3" name="Date Placeholder 2"/>
          <p:cNvSpPr>
            <a:spLocks noGrp="1"/>
          </p:cNvSpPr>
          <p:nvPr>
            <p:ph type="dt" idx="1"/>
          </p:nvPr>
        </p:nvSpPr>
        <p:spPr>
          <a:xfrm>
            <a:off x="5271206" y="0"/>
            <a:ext cx="4032567" cy="350996"/>
          </a:xfrm>
          <a:prstGeom prst="rect">
            <a:avLst/>
          </a:prstGeom>
        </p:spPr>
        <p:txBody>
          <a:bodyPr vert="horz" lIns="93275" tIns="46637" rIns="93275" bIns="46637" rtlCol="0"/>
          <a:lstStyle>
            <a:lvl1pPr algn="r">
              <a:defRPr sz="1200"/>
            </a:lvl1pPr>
          </a:lstStyle>
          <a:p>
            <a:fld id="{F6CD0F7E-9342-476A-98B9-75811254A632}" type="datetimeFigureOut">
              <a:rPr lang="en-US" smtClean="0"/>
              <a:pPr/>
              <a:t>12/16/2020</a:t>
            </a:fld>
            <a:endParaRPr lang="en-US" dirty="0"/>
          </a:p>
        </p:txBody>
      </p:sp>
      <p:sp>
        <p:nvSpPr>
          <p:cNvPr id="4" name="Slide Image Placeholder 3"/>
          <p:cNvSpPr>
            <a:spLocks noGrp="1" noRot="1" noChangeAspect="1"/>
          </p:cNvSpPr>
          <p:nvPr>
            <p:ph type="sldImg" idx="2"/>
          </p:nvPr>
        </p:nvSpPr>
        <p:spPr>
          <a:xfrm>
            <a:off x="2898775" y="527050"/>
            <a:ext cx="3508375" cy="2632075"/>
          </a:xfrm>
          <a:prstGeom prst="rect">
            <a:avLst/>
          </a:prstGeom>
          <a:noFill/>
          <a:ln w="12700">
            <a:solidFill>
              <a:prstClr val="black"/>
            </a:solidFill>
          </a:ln>
        </p:spPr>
        <p:txBody>
          <a:bodyPr vert="horz" lIns="93275" tIns="46637" rIns="93275" bIns="46637" rtlCol="0" anchor="ctr"/>
          <a:lstStyle/>
          <a:p>
            <a:endParaRPr lang="en-US" dirty="0"/>
          </a:p>
        </p:txBody>
      </p:sp>
      <p:sp>
        <p:nvSpPr>
          <p:cNvPr id="5" name="Notes Placeholder 4"/>
          <p:cNvSpPr>
            <a:spLocks noGrp="1"/>
          </p:cNvSpPr>
          <p:nvPr>
            <p:ph type="body" sz="quarter" idx="3"/>
          </p:nvPr>
        </p:nvSpPr>
        <p:spPr>
          <a:xfrm>
            <a:off x="930593" y="3334465"/>
            <a:ext cx="7444740" cy="3158966"/>
          </a:xfrm>
          <a:prstGeom prst="rect">
            <a:avLst/>
          </a:prstGeom>
        </p:spPr>
        <p:txBody>
          <a:bodyPr vert="horz" lIns="93275" tIns="46637" rIns="93275" bIns="466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6667711"/>
            <a:ext cx="4032567" cy="350996"/>
          </a:xfrm>
          <a:prstGeom prst="rect">
            <a:avLst/>
          </a:prstGeom>
        </p:spPr>
        <p:txBody>
          <a:bodyPr vert="horz" lIns="93275" tIns="46637" rIns="93275" bIns="46637"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1206" y="6667711"/>
            <a:ext cx="4032567" cy="350996"/>
          </a:xfrm>
          <a:prstGeom prst="rect">
            <a:avLst/>
          </a:prstGeom>
        </p:spPr>
        <p:txBody>
          <a:bodyPr vert="horz" lIns="93275" tIns="46637" rIns="93275" bIns="46637" rtlCol="0" anchor="b"/>
          <a:lstStyle>
            <a:lvl1pPr algn="r">
              <a:defRPr sz="1200"/>
            </a:lvl1pPr>
          </a:lstStyle>
          <a:p>
            <a:fld id="{0A91C20B-F336-41D1-9451-1A78582D36BA}" type="slidenum">
              <a:rPr lang="en-US" smtClean="0"/>
              <a:pPr/>
              <a:t>‹#›</a:t>
            </a:fld>
            <a:endParaRPr lang="en-US" dirty="0"/>
          </a:p>
        </p:txBody>
      </p:sp>
    </p:spTree>
    <p:extLst>
      <p:ext uri="{BB962C8B-B14F-4D97-AF65-F5344CB8AC3E}">
        <p14:creationId xmlns:p14="http://schemas.microsoft.com/office/powerpoint/2010/main" val="218144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AA7D3A-962E-4E06-AC23-98FFE02965BD}" type="slidenum">
              <a:rPr lang="en-US"/>
              <a:pPr/>
              <a:t>2</a:t>
            </a:fld>
            <a:endParaRPr lang="en-US" dirty="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dirty="0" smtClean="0"/>
              <a:t>There are many opportunities for establishing and managing</a:t>
            </a:r>
            <a:r>
              <a:rPr lang="en-US" baseline="0" dirty="0" smtClean="0"/>
              <a:t> food and cover to provide wildlife habitat on lands both in and out of production. In this presentation will we review a few wildlife habitat management techniques you can use on lands not in production or in the odd areas of your farm to create wildlife habitat.  We will also discuss grazing management techniques that can be beneficial to both production and wildlife.   Wildlife considerations can be integrated with forage production objectives, both around grazing areas as well as within these areas, if landowners are able to plan ahead and are willing to make a few trade-offs.  This presentation will also highlight a few of these management techniques that can be beneficial for both wildlife and forage and </a:t>
            </a:r>
            <a:r>
              <a:rPr lang="en-US" baseline="0" smtClean="0"/>
              <a:t>livestock production on your property.</a:t>
            </a:r>
            <a:endParaRPr lang="en-US" dirty="0" smtClean="0"/>
          </a:p>
          <a:p>
            <a:pPr defTabSz="918240">
              <a:defRPr/>
            </a:pPr>
            <a:endParaRPr lang="en-US" dirty="0">
              <a:solidFill>
                <a:prstClr val="black"/>
              </a:solidFill>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Quail</a:t>
            </a:r>
            <a:r>
              <a:rPr lang="en-US" baseline="0" dirty="0" smtClean="0"/>
              <a:t> can begin nesting as early as April, however most nesting will begin in May, with a peak in mid-June and a second smaller peak in July.  The first nesting attempt is often the most important since typically the most eggs will be laid in the first nest, however hens will  usually attempt at least one more nest if their first nest is destroyed.  Even if their first nest was successful, many female quail will attempt a 2</a:t>
            </a:r>
            <a:r>
              <a:rPr lang="en-US" baseline="30000" dirty="0" smtClean="0"/>
              <a:t>nd</a:t>
            </a:r>
            <a:r>
              <a:rPr lang="en-US" baseline="0" dirty="0" smtClean="0"/>
              <a:t> nest in the same year if conditions are good.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11</a:t>
            </a:fld>
            <a:endParaRPr lang="en-US" dirty="0"/>
          </a:p>
        </p:txBody>
      </p:sp>
    </p:spTree>
    <p:extLst>
      <p:ext uri="{BB962C8B-B14F-4D97-AF65-F5344CB8AC3E}">
        <p14:creationId xmlns:p14="http://schemas.microsoft.com/office/powerpoint/2010/main" val="16532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has shown that stocking density is</a:t>
            </a:r>
            <a:r>
              <a:rPr lang="en-US" baseline="0" dirty="0" smtClean="0"/>
              <a:t> an important factor that determines nest survival in grassland and pasture systems.  Research has shown the following relation between stocking density and the likelihood that a ground nest will be trampled.</a:t>
            </a:r>
          </a:p>
          <a:p>
            <a:endParaRPr lang="en-US" baseline="0" dirty="0" smtClean="0"/>
          </a:p>
          <a:p>
            <a:r>
              <a:rPr lang="en-US" baseline="0" dirty="0" smtClean="0"/>
              <a:t>If grassland birds are a consideration, grazing systems should allow for at least 40 – 48 days resting periods for portions of their pasture and/or manage stock density at levels that are less likely to lead to trampling of nests.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12</a:t>
            </a:fld>
            <a:endParaRPr lang="en-US" dirty="0"/>
          </a:p>
        </p:txBody>
      </p:sp>
    </p:spTree>
    <p:extLst>
      <p:ext uri="{BB962C8B-B14F-4D97-AF65-F5344CB8AC3E}">
        <p14:creationId xmlns:p14="http://schemas.microsoft.com/office/powerpoint/2010/main" val="268718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Brood rearing cover, or habitat needed for raising young chicks, is characterized by a plant community made up of forbs, legumes and annual weeds. Insects are the most important food item for nesting hens and quail chicks. The forbs and annual weeds provide an abundance of insects needed for rapid chick development and are used by broods as feeding areas. Fields with less than 5% bare ground typically have vegetation that is too thick for broods to use.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13</a:t>
            </a:fld>
            <a:endParaRPr lang="en-US" dirty="0"/>
          </a:p>
        </p:txBody>
      </p:sp>
    </p:spTree>
    <p:extLst>
      <p:ext uri="{BB962C8B-B14F-4D97-AF65-F5344CB8AC3E}">
        <p14:creationId xmlns:p14="http://schemas.microsoft.com/office/powerpoint/2010/main" val="3705266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Bobwhite</a:t>
            </a:r>
            <a:r>
              <a:rPr lang="en-US" baseline="0" dirty="0" smtClean="0"/>
              <a:t> quail chicks are precocial, which means that once they hatch, they are up and out of the nest, on the move, and looking for food.  Quail chicks are about the size of your thumb when they leave the nest.  This is why it is so important to have areas of bare ground in close proximity to nesting habitat. Young quail chicks are not able to thermoregulate, or maintain their own body temperature. If the grass is too think and the chicks must walk through think, damp vegetation, it is possible they will get too cold and will die.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14</a:t>
            </a:fld>
            <a:endParaRPr lang="en-US" dirty="0"/>
          </a:p>
        </p:txBody>
      </p:sp>
    </p:spTree>
    <p:extLst>
      <p:ext uri="{BB962C8B-B14F-4D97-AF65-F5344CB8AC3E}">
        <p14:creationId xmlns:p14="http://schemas.microsoft.com/office/powerpoint/2010/main" val="262558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u="none" dirty="0" smtClean="0">
                <a:solidFill>
                  <a:srgbClr val="000000"/>
                </a:solidFill>
                <a:effectLst/>
              </a:rPr>
              <a:t>Needs at least 25-50% bare ground</a:t>
            </a:r>
          </a:p>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15</a:t>
            </a:fld>
            <a:endParaRPr lang="en-US" dirty="0"/>
          </a:p>
        </p:txBody>
      </p:sp>
    </p:spTree>
    <p:extLst>
      <p:ext uri="{BB962C8B-B14F-4D97-AF65-F5344CB8AC3E}">
        <p14:creationId xmlns:p14="http://schemas.microsoft.com/office/powerpoint/2010/main" val="487859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Overhead canopy provides important</a:t>
            </a:r>
            <a:r>
              <a:rPr lang="en-US" baseline="0" dirty="0" smtClean="0"/>
              <a:t> protect cover from predators and weather.</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16</a:t>
            </a:fld>
            <a:endParaRPr lang="en-US" dirty="0"/>
          </a:p>
        </p:txBody>
      </p:sp>
    </p:spTree>
    <p:extLst>
      <p:ext uri="{BB962C8B-B14F-4D97-AF65-F5344CB8AC3E}">
        <p14:creationId xmlns:p14="http://schemas.microsoft.com/office/powerpoint/2010/main" val="2169344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Disturbance</a:t>
            </a:r>
            <a:r>
              <a:rPr lang="en-US" baseline="0" dirty="0" smtClean="0"/>
              <a:t> to grass stands is required to create brooding habitat and to keep grass stands from becoming too thick.  Disturbance will help to maintain a diversity of grass and forb species. It is a good rule of thumb to manage grass stands once every 3 years.  This will help maintain a diversity of grass and forb species and ensure grasses do not become too think.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17</a:t>
            </a:fld>
            <a:endParaRPr lang="en-US" dirty="0"/>
          </a:p>
        </p:txBody>
      </p:sp>
    </p:spTree>
    <p:extLst>
      <p:ext uri="{BB962C8B-B14F-4D97-AF65-F5344CB8AC3E}">
        <p14:creationId xmlns:p14="http://schemas.microsoft.com/office/powerpoint/2010/main" val="1857533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a:noFill/>
          <a:ln/>
        </p:spPr>
        <p:txBody>
          <a:bodyPr/>
          <a:lstStyle/>
          <a:p>
            <a:pPr eaLnBrk="1" hangingPunct="1">
              <a:spcBef>
                <a:spcPct val="0"/>
              </a:spcBef>
            </a:pPr>
            <a:r>
              <a:rPr lang="en-US" dirty="0" smtClean="0"/>
              <a:t>Dense sod or vegetation can be improved by disking.  Disking reduces residue, creates bare ground, and promotes desirable broadleaf plants that produce seeds and attract insects.  </a:t>
            </a:r>
          </a:p>
        </p:txBody>
      </p:sp>
      <p:sp>
        <p:nvSpPr>
          <p:cNvPr id="35843" name="Slide Number Placeholder 3"/>
          <p:cNvSpPr>
            <a:spLocks noGrp="1"/>
          </p:cNvSpPr>
          <p:nvPr>
            <p:ph type="sldNum" sz="quarter" idx="5"/>
          </p:nvPr>
        </p:nvSpPr>
        <p:spPr>
          <a:noFill/>
        </p:spPr>
        <p:txBody>
          <a:bodyPr/>
          <a:lstStyle/>
          <a:p>
            <a:fld id="{ABC32BBB-1E61-4A7E-8065-3693722F307E}" type="slidenum">
              <a:rPr lang="en-US" smtClean="0"/>
              <a:pPr/>
              <a:t>18</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a:noFill/>
          <a:ln/>
        </p:spPr>
        <p:txBody>
          <a:bodyPr/>
          <a:lstStyle/>
          <a:p>
            <a:r>
              <a:rPr lang="en-US" dirty="0" smtClean="0"/>
              <a:t>Disked strips should be 25 to 75 feet wide and be separated by an area of undisturbed vegetation twice as wide. (This helps create nesting and brooding</a:t>
            </a:r>
            <a:r>
              <a:rPr lang="en-US" baseline="0" dirty="0" smtClean="0"/>
              <a:t> habitat in close proximity and also helps reduce erosion concerns)</a:t>
            </a:r>
            <a:r>
              <a:rPr lang="en-US" dirty="0" smtClean="0"/>
              <a:t>  Disk up to 1/3 of the field per year. The disked areas will produce succulent forbs and legumes, which attract insects and produce abundant seed, while the adjacent un-disked areas will provide nesting and roosting cover.</a:t>
            </a:r>
            <a:r>
              <a:rPr lang="en-US" baseline="0" dirty="0" smtClean="0"/>
              <a:t> </a:t>
            </a:r>
            <a:endParaRPr lang="en-US" dirty="0" smtClean="0"/>
          </a:p>
          <a:p>
            <a:pPr eaLnBrk="1" hangingPunct="1">
              <a:spcBef>
                <a:spcPct val="0"/>
              </a:spcBef>
            </a:pPr>
            <a:endParaRPr lang="en-US" dirty="0" smtClean="0"/>
          </a:p>
        </p:txBody>
      </p:sp>
      <p:sp>
        <p:nvSpPr>
          <p:cNvPr id="37891" name="Slide Number Placeholder 3"/>
          <p:cNvSpPr>
            <a:spLocks noGrp="1"/>
          </p:cNvSpPr>
          <p:nvPr>
            <p:ph type="sldNum" sz="quarter" idx="5"/>
          </p:nvPr>
        </p:nvSpPr>
        <p:spPr>
          <a:noFill/>
        </p:spPr>
        <p:txBody>
          <a:bodyPr/>
          <a:lstStyle/>
          <a:p>
            <a:fld id="{1B8E70D6-FBA4-4105-A98E-E69A5C153519}" type="slidenum">
              <a:rPr lang="en-US" smtClean="0"/>
              <a:pPr/>
              <a:t>19</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Disk 4-6 inches deep on the contour.  Your goal is to turn over enough soil to create 30-70% bare ground.  Heavy offset disks will require only one or two passes.  If using a light tandem disk, you will  typically have to disk many more times to get to 30-70% bare ground.  Mowing prior to disking will make disking easier. </a:t>
            </a:r>
            <a:r>
              <a:rPr lang="en-US" sz="1200" b="0" i="0" u="none" strike="noStrike" kern="1200" baseline="0" dirty="0" smtClean="0">
                <a:solidFill>
                  <a:schemeClr val="tx1"/>
                </a:solidFill>
                <a:latin typeface="+mn-lt"/>
                <a:ea typeface="+mn-ea"/>
                <a:cs typeface="+mn-cs"/>
              </a:rPr>
              <a:t>Disked strips should be as long as possible and should follow the contour of the field to prevent erosion.  Avoid disking in areas where concentrated flow is a concern. When possible, locate strips next to existing shrubby cover. </a:t>
            </a:r>
          </a:p>
          <a:p>
            <a:pPr eaLnBrk="1" hangingPunct="1">
              <a:spcBef>
                <a:spcPct val="0"/>
              </a:spcBef>
            </a:pPr>
            <a:endParaRPr lang="en-US" dirty="0" smtClean="0"/>
          </a:p>
        </p:txBody>
      </p:sp>
      <p:sp>
        <p:nvSpPr>
          <p:cNvPr id="39939" name="Slide Number Placeholder 3"/>
          <p:cNvSpPr>
            <a:spLocks noGrp="1"/>
          </p:cNvSpPr>
          <p:nvPr>
            <p:ph type="sldNum" sz="quarter" idx="5"/>
          </p:nvPr>
        </p:nvSpPr>
        <p:spPr>
          <a:noFill/>
        </p:spPr>
        <p:txBody>
          <a:bodyPr/>
          <a:lstStyle/>
          <a:p>
            <a:fld id="{473D2616-D407-4DF3-93EC-BB84151D8A59}" type="slidenum">
              <a:rPr lang="en-US" smtClean="0"/>
              <a:pPr/>
              <a:t>20</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a:t>
            </a:fld>
            <a:endParaRPr lang="en-US" dirty="0"/>
          </a:p>
        </p:txBody>
      </p:sp>
    </p:spTree>
    <p:extLst>
      <p:ext uri="{BB962C8B-B14F-4D97-AF65-F5344CB8AC3E}">
        <p14:creationId xmlns:p14="http://schemas.microsoft.com/office/powerpoint/2010/main" val="1573198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a:noFill/>
          <a:ln/>
        </p:spPr>
        <p:txBody>
          <a:bodyPr/>
          <a:lstStyle/>
          <a:p>
            <a:pPr eaLnBrk="1" hangingPunct="1">
              <a:spcBef>
                <a:spcPct val="0"/>
              </a:spcBef>
            </a:pPr>
            <a:r>
              <a:rPr lang="en-US" dirty="0" smtClean="0"/>
              <a:t>Fall disking tends to favor broadleaves.  Spring disking tends to favor weedy grasses.  Disk before February to get the best response from desirable broadleaf plants such as ragweed.  </a:t>
            </a:r>
          </a:p>
          <a:p>
            <a:pPr eaLnBrk="1" hangingPunct="1">
              <a:spcBef>
                <a:spcPct val="0"/>
              </a:spcBef>
            </a:pPr>
            <a:endParaRPr lang="en-US" dirty="0" smtClean="0"/>
          </a:p>
          <a:p>
            <a:pPr eaLnBrk="1" hangingPunct="1">
              <a:spcBef>
                <a:spcPct val="0"/>
              </a:spcBef>
            </a:pPr>
            <a:r>
              <a:rPr lang="en-US" dirty="0" smtClean="0"/>
              <a:t>Disk fescue in late spring when fescue is actively growing and root reserves are low. The resulting bare soil allows annual plants to become established and produce seed.  Research conducted in Illinois on CRP management found disking was ineffective at decreasing the percent of fescue cover for any amount of time greater than one growing season.  It is critical to re-treat acres to maintain wildlife benefits.  </a:t>
            </a:r>
          </a:p>
        </p:txBody>
      </p:sp>
      <p:sp>
        <p:nvSpPr>
          <p:cNvPr id="46083" name="Slide Number Placeholder 3"/>
          <p:cNvSpPr>
            <a:spLocks noGrp="1"/>
          </p:cNvSpPr>
          <p:nvPr>
            <p:ph type="sldNum" sz="quarter" idx="5"/>
          </p:nvPr>
        </p:nvSpPr>
        <p:spPr>
          <a:noFill/>
        </p:spPr>
        <p:txBody>
          <a:bodyPr/>
          <a:lstStyle/>
          <a:p>
            <a:fld id="{D2ADB91A-1098-4F97-BDC1-206E8F834148}" type="slidenum">
              <a:rPr lang="en-US" smtClean="0"/>
              <a:pPr/>
              <a:t>21</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a:noFill/>
          <a:ln/>
        </p:spPr>
        <p:txBody>
          <a:bodyPr/>
          <a:lstStyle/>
          <a:p>
            <a:pPr eaLnBrk="1" hangingPunct="1">
              <a:spcBef>
                <a:spcPct val="0"/>
              </a:spcBef>
            </a:pPr>
            <a:r>
              <a:rPr lang="en-US" dirty="0" smtClean="0"/>
              <a:t>Here is a good example of strip disking.  Greater than 50% bare ground is exposed.  Grass competition has been reduced and numerous weedy plants will germinate in the bare ground areas providing excellent brood rearing habitat.  </a:t>
            </a:r>
            <a:r>
              <a:rPr lang="en-US" sz="1200" b="0" i="0" u="none" strike="noStrike" kern="1200" baseline="0" dirty="0" smtClean="0">
                <a:solidFill>
                  <a:schemeClr val="tx1"/>
                </a:solidFill>
                <a:latin typeface="+mn-lt"/>
                <a:ea typeface="+mn-ea"/>
                <a:cs typeface="+mn-cs"/>
              </a:rPr>
              <a:t>Native wildflowers and wildlife friendly legumes can be overseeded into the disked strips to improve diversity. However, DO NOT plant serecia lespedeza, birdsfoot trefoil, sweetclovers, or crownvetch. </a:t>
            </a:r>
          </a:p>
          <a:p>
            <a:pPr eaLnBrk="1" hangingPunct="1">
              <a:spcBef>
                <a:spcPct val="0"/>
              </a:spcBef>
            </a:pPr>
            <a:endParaRPr lang="en-US" dirty="0" smtClean="0"/>
          </a:p>
        </p:txBody>
      </p:sp>
      <p:sp>
        <p:nvSpPr>
          <p:cNvPr id="52227" name="Slide Number Placeholder 3"/>
          <p:cNvSpPr>
            <a:spLocks noGrp="1"/>
          </p:cNvSpPr>
          <p:nvPr>
            <p:ph type="sldNum" sz="quarter" idx="5"/>
          </p:nvPr>
        </p:nvSpPr>
        <p:spPr>
          <a:noFill/>
        </p:spPr>
        <p:txBody>
          <a:bodyPr/>
          <a:lstStyle/>
          <a:p>
            <a:fld id="{50519523-AAC8-4379-9E29-F80EFA0499E0}" type="slidenum">
              <a:rPr lang="en-US" smtClean="0"/>
              <a:pPr/>
              <a:t>22</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Prescribed fire is a very effective tool to manage grass stands.  It can be used to control woody invasion, stimulate desirable, or suppress undesirable plant species.  You can dictate the vegetation response by the time of year you burn.  </a:t>
            </a:r>
          </a:p>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23</a:t>
            </a:fld>
            <a:endParaRPr lang="en-US" dirty="0"/>
          </a:p>
        </p:txBody>
      </p:sp>
    </p:spTree>
    <p:extLst>
      <p:ext uri="{BB962C8B-B14F-4D97-AF65-F5344CB8AC3E}">
        <p14:creationId xmlns:p14="http://schemas.microsoft.com/office/powerpoint/2010/main" val="1531088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The timing of the burn depends on the wildlife management objectives for the specific species.  Consider wildlife needs such as nesting and feeding cover.  Burn only 1/3 to ½ of the grassland acres in 1 year.  Fall and winter burns generally favor forbs.  Burning in the spring and fall of the same year greatly reduces stands of fescue and brome. Burn Feb.-March with less than 2” new growth</a:t>
            </a:r>
            <a:r>
              <a:rPr lang="en-US" baseline="0" dirty="0" smtClean="0"/>
              <a:t> </a:t>
            </a:r>
            <a:r>
              <a:rPr lang="en-US" dirty="0" smtClean="0"/>
              <a:t>to stimulate or enhance cool-season grass, prepare a seedbed for interseeding and herbicide application, and stimulate legumes in heavy stands. Burn April through May with 4-6” new growth to set back cool-season grass dominance, create bare ground, and control wood invasion.  For greatest plant diversity, warm season natives should be burned July 16</a:t>
            </a:r>
            <a:r>
              <a:rPr lang="en-US" baseline="30000" dirty="0" smtClean="0"/>
              <a:t>th</a:t>
            </a:r>
            <a:r>
              <a:rPr lang="en-US" dirty="0" smtClean="0"/>
              <a:t> – March 15</a:t>
            </a:r>
            <a:r>
              <a:rPr lang="en-US" baseline="30000" dirty="0" smtClean="0"/>
              <a:t>th</a:t>
            </a:r>
            <a:r>
              <a:rPr lang="en-US" dirty="0" smtClean="0"/>
              <a:t>. </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Pay close attention to the growth stage of the plant, not just the month as weather will vary from year to year. </a:t>
            </a:r>
          </a:p>
          <a:p>
            <a:pPr eaLnBrk="1" hangingPunct="1">
              <a:spcBef>
                <a:spcPct val="0"/>
              </a:spcBef>
            </a:pPr>
            <a:endParaRPr lang="en-US" dirty="0" smtClean="0"/>
          </a:p>
        </p:txBody>
      </p:sp>
      <p:sp>
        <p:nvSpPr>
          <p:cNvPr id="56323" name="Slide Number Placeholder 3"/>
          <p:cNvSpPr>
            <a:spLocks noGrp="1"/>
          </p:cNvSpPr>
          <p:nvPr>
            <p:ph type="sldNum" sz="quarter" idx="5"/>
          </p:nvPr>
        </p:nvSpPr>
        <p:spPr>
          <a:noFill/>
        </p:spPr>
        <p:txBody>
          <a:bodyPr/>
          <a:lstStyle/>
          <a:p>
            <a:fld id="{6CADB7D9-F638-48A4-A1D0-6FD91FD6DBA4}" type="slidenum">
              <a:rPr lang="en-US" smtClean="0"/>
              <a:pPr/>
              <a:t>24</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a:noFill/>
          <a:ln/>
        </p:spPr>
        <p:txBody>
          <a:bodyPr/>
          <a:lstStyle/>
          <a:p>
            <a:pPr eaLnBrk="1" hangingPunct="1">
              <a:spcBef>
                <a:spcPct val="0"/>
              </a:spcBef>
            </a:pPr>
            <a:r>
              <a:rPr lang="en-US" dirty="0" smtClean="0"/>
              <a:t>Timing review - Here is a quick reference chart for selected prescribed burning activities.  </a:t>
            </a:r>
            <a:r>
              <a:rPr lang="en-US" sz="1600" dirty="0" smtClean="0"/>
              <a:t>Note the only time you should burn in the months of April and May is if your objective is to set back cool-season grasses or thicken a poor stand of native warm-season grass</a:t>
            </a:r>
            <a:r>
              <a:rPr lang="en-US" dirty="0" smtClean="0"/>
              <a:t>.  Thick stands of native warm-season grasses should not be burned during these months.  </a:t>
            </a:r>
          </a:p>
        </p:txBody>
      </p:sp>
      <p:sp>
        <p:nvSpPr>
          <p:cNvPr id="72707" name="Slide Number Placeholder 3"/>
          <p:cNvSpPr>
            <a:spLocks noGrp="1"/>
          </p:cNvSpPr>
          <p:nvPr>
            <p:ph type="sldNum" sz="quarter" idx="5"/>
          </p:nvPr>
        </p:nvSpPr>
        <p:spPr>
          <a:noFill/>
        </p:spPr>
        <p:txBody>
          <a:bodyPr/>
          <a:lstStyle/>
          <a:p>
            <a:fld id="{A931AFD7-BEE6-4B5C-93D2-57CF0CBADED5}" type="slidenum">
              <a:rPr lang="en-US" smtClean="0"/>
              <a:pPr/>
              <a:t>25</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a:noFill/>
          <a:ln/>
        </p:spPr>
        <p:txBody>
          <a:bodyPr/>
          <a:lstStyle/>
          <a:p>
            <a:pPr eaLnBrk="1" hangingPunct="1">
              <a:spcBef>
                <a:spcPct val="0"/>
              </a:spcBef>
            </a:pPr>
            <a:r>
              <a:rPr lang="en-US" dirty="0" smtClean="0"/>
              <a:t>Regardless of what time or type of grass you are burning, always have a written prescribed burn plan in place and only burn when conditions are suitable to meet your objectives.  Contact your local USDA Service Center</a:t>
            </a:r>
            <a:r>
              <a:rPr lang="en-US" baseline="0" dirty="0" smtClean="0"/>
              <a:t>, MDC Private Land Conservationists or a Quail Forever </a:t>
            </a:r>
            <a:r>
              <a:rPr lang="en-US" dirty="0" smtClean="0"/>
              <a:t>wildlife biologist, for assistance with burn plan writing. </a:t>
            </a:r>
          </a:p>
          <a:p>
            <a:pPr eaLnBrk="1" hangingPunct="1">
              <a:spcBef>
                <a:spcPct val="0"/>
              </a:spcBef>
            </a:pPr>
            <a:endParaRPr lang="en-US" dirty="0" smtClean="0"/>
          </a:p>
        </p:txBody>
      </p:sp>
      <p:sp>
        <p:nvSpPr>
          <p:cNvPr id="70659" name="Slide Number Placeholder 3"/>
          <p:cNvSpPr>
            <a:spLocks noGrp="1"/>
          </p:cNvSpPr>
          <p:nvPr>
            <p:ph type="sldNum" sz="quarter" idx="5"/>
          </p:nvPr>
        </p:nvSpPr>
        <p:spPr>
          <a:noFill/>
        </p:spPr>
        <p:txBody>
          <a:bodyPr/>
          <a:lstStyle/>
          <a:p>
            <a:fld id="{F895550E-A672-41D0-9A89-45B5E5924942}" type="slidenum">
              <a:rPr lang="en-US" smtClean="0"/>
              <a:pPr/>
              <a:t>26</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plots</a:t>
            </a:r>
            <a:r>
              <a:rPr lang="en-US" baseline="0" dirty="0" smtClean="0"/>
              <a:t> are a great way to provide bare ground for easy foraging with overhead cover.  </a:t>
            </a:r>
            <a:r>
              <a:rPr lang="en-US" sz="1200" b="0" i="0" u="none" strike="noStrike" kern="1200" baseline="0" dirty="0" smtClean="0">
                <a:solidFill>
                  <a:schemeClr val="tx1"/>
                </a:solidFill>
                <a:latin typeface="+mn-lt"/>
                <a:ea typeface="+mn-ea"/>
                <a:cs typeface="+mn-cs"/>
              </a:rPr>
              <a:t>Food plots are used to provide a wide variety of foods for a host of wildlife species. Typically they are planted to an annual agricultural crop, such as corn or milo, to provide a high energy source of food for wildlife in the winter. Interest in other types of plants for food plots, such as ladino clover for green browse or forage sorghum for escape cover and food, has increased in recent years. Although food is seldom the primary limiting habitat component for wildlife in Missouri, the use of food plots can provide important food and cover plants—both planted and natural—resulting in an increased abundance and diversity of foods available to a wide range of wildlife species. Grain plots also create important brooding/bareground habitat.  </a:t>
            </a:r>
            <a:r>
              <a:rPr lang="en-US" baseline="0" dirty="0" smtClean="0"/>
              <a:t>But remember, food plots should not look like clean crop fields.  Weedy food plots simply provide more seed sources for wildlife to eat.   </a:t>
            </a:r>
          </a:p>
          <a:p>
            <a:endParaRPr lang="en-US" baseline="0" dirty="0" smtClean="0"/>
          </a:p>
          <a:p>
            <a:r>
              <a:rPr lang="en-US" sz="1200" b="0" i="0" u="none" strike="noStrike" kern="1200" baseline="0" dirty="0" smtClean="0">
                <a:solidFill>
                  <a:schemeClr val="tx1"/>
                </a:solidFill>
                <a:latin typeface="+mn-lt"/>
                <a:ea typeface="+mn-ea"/>
                <a:cs typeface="+mn-cs"/>
              </a:rPr>
              <a:t>In general, food plots should be a minimum of 0.25 acres in size, at least 30 feet in width, and preferably located adjacent or within 70 ft of good woody escape cover and diverse herbaceous cover.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27</a:t>
            </a:fld>
            <a:endParaRPr lang="en-US" dirty="0"/>
          </a:p>
        </p:txBody>
      </p:sp>
    </p:spTree>
    <p:extLst>
      <p:ext uri="{BB962C8B-B14F-4D97-AF65-F5344CB8AC3E}">
        <p14:creationId xmlns:p14="http://schemas.microsoft.com/office/powerpoint/2010/main" val="1282632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Protective escape cover is used by bobwhites throughout the year and is necessary for eluding predators such as hawks, owls, foxes, and house cats.  Protective</a:t>
            </a:r>
            <a:r>
              <a:rPr lang="en-US" baseline="0" dirty="0" smtClean="0"/>
              <a:t> cover must persist throughout the year, especially during cold weather when thermal protection is needed and during the summer for protection from heat and sun. The lack of escape cover is often identified as a limiting factor on many farms in Missouri.  The distribution of these CHQ across the farm is also extremely important. Research conducted during winter months in Missouri found that the average distance between known quail locations and woody cover was only 70 ft.  In other words, the usable space a quail can use in a particular field consists of a relatively narrow band next to woody cover.  To distribute the quail population across a larger portion of the farm, establish CHQs throughout the farm and place them about 150 ft apart (150 ft is the average distance a quail will flush)</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28</a:t>
            </a:fld>
            <a:endParaRPr lang="en-US" dirty="0"/>
          </a:p>
        </p:txBody>
      </p:sp>
    </p:spTree>
    <p:extLst>
      <p:ext uri="{BB962C8B-B14F-4D97-AF65-F5344CB8AC3E}">
        <p14:creationId xmlns:p14="http://schemas.microsoft.com/office/powerpoint/2010/main" val="499145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ways to create escape cover, often called covey headquarters (CHQ).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29</a:t>
            </a:fld>
            <a:endParaRPr lang="en-US" dirty="0"/>
          </a:p>
        </p:txBody>
      </p:sp>
    </p:spTree>
    <p:extLst>
      <p:ext uri="{BB962C8B-B14F-4D97-AF65-F5344CB8AC3E}">
        <p14:creationId xmlns:p14="http://schemas.microsoft.com/office/powerpoint/2010/main" val="2724823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u="none" strike="noStrike" kern="1200" baseline="0" dirty="0" smtClean="0">
                <a:solidFill>
                  <a:schemeClr val="tx1"/>
                </a:solidFill>
                <a:latin typeface="+mn-lt"/>
                <a:ea typeface="+mn-ea"/>
                <a:cs typeface="+mn-cs"/>
              </a:rPr>
              <a:t>Be sure to treat existing grass, especially sod-forming grasses such as tall fescue and smooth brome, with an approved contact herbicide before cutting trees. This will create bare ground and provide good growing conditions for annual food plants and shrubs. Studies have shown that quail will avoid good dense woody cover if there is an understory of sod forming grass.  Pick at least a 30’x50’ area where you can cut all</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trees over 12 feet tall. Leave native shrubs like dogwood or plum if they are less than 12 feet tall. Leave trees where they fall or “windrow” them along the fence or woody draw. Do not push the trees into a dense pile.  To gauge whether the CHQ is the right density, imagine a volleyball thrown into the top of a CHQ.  The ball should hit several branches and fall within the CHQ to the ground.  If the canopy/CHQ is too thick, the ball will roll off and away from the CHQ.  If the canopy is too thin, the chances of the volleyball hitting a shrub are low.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Downed tree structures (DTS) are created the same way, however are often placed away from existing fence lines or woody draws. DTS provide an immediate temporary source of woody cover in areas where shrubby cover is lacking.  By distributing DTS throughout a field, approximately 150 ft apart, can create much more usable space for quail. Remember, in winter, quail rarely travel farther than 80 ft from protective shrubby cover. So by placing the DTS throughout the field, you will provide quail the opportunity to use the entire area. To be effective, place DTS within or adjacent to early-successional vegetation such as managed wildlife friendly grasses/legumes/forbs, field borders, food plots, or cropland. </a:t>
            </a:r>
          </a:p>
          <a:p>
            <a:endParaRPr lang="en-US" sz="1200" b="0" i="0" u="none" strike="noStrike" kern="1200" baseline="0" dirty="0" smtClean="0">
              <a:solidFill>
                <a:schemeClr val="tx1"/>
              </a:solidFill>
              <a:latin typeface="+mn-lt"/>
              <a:ea typeface="+mn-ea"/>
              <a:cs typeface="+mn-cs"/>
            </a:endParaRPr>
          </a:p>
          <a:p>
            <a:r>
              <a:rPr lang="en-US" dirty="0" smtClean="0"/>
              <a:t>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30</a:t>
            </a:fld>
            <a:endParaRPr lang="en-US" dirty="0"/>
          </a:p>
        </p:txBody>
      </p:sp>
    </p:spTree>
    <p:extLst>
      <p:ext uri="{BB962C8B-B14F-4D97-AF65-F5344CB8AC3E}">
        <p14:creationId xmlns:p14="http://schemas.microsoft.com/office/powerpoint/2010/main" val="2422550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of native warm season grasses in Missouri.</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Native warm-season grasses were the dominant component of these prairie grassland ecosystems. Native warm-season grasses have minimal requirements for supplemental water or fertilizer. Once established, they are very drought tolerant. Peak growth periods of these mostly perennial bunch grasses are from June through August. Like other native plants, they have coevolved with the local climate, soils, and rainfall, and are well suited to the growing conditions of the region. The growth form of native warm-season grasses is a key factor in their wildlife habitat value. The bunch grass open structure provides bare ground between the plants allowing for easy wildlife movement while providing protective overhead cover.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4</a:t>
            </a:fld>
            <a:endParaRPr lang="en-US" dirty="0"/>
          </a:p>
        </p:txBody>
      </p:sp>
    </p:spTree>
    <p:extLst>
      <p:ext uri="{BB962C8B-B14F-4D97-AF65-F5344CB8AC3E}">
        <p14:creationId xmlns:p14="http://schemas.microsoft.com/office/powerpoint/2010/main" val="236485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edge feathering along a fence</a:t>
            </a:r>
            <a:r>
              <a:rPr lang="en-US" baseline="0" dirty="0" smtClean="0"/>
              <a:t> line.</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31</a:t>
            </a:fld>
            <a:endParaRPr lang="en-US" dirty="0"/>
          </a:p>
        </p:txBody>
      </p:sp>
    </p:spTree>
    <p:extLst>
      <p:ext uri="{BB962C8B-B14F-4D97-AF65-F5344CB8AC3E}">
        <p14:creationId xmlns:p14="http://schemas.microsoft.com/office/powerpoint/2010/main" val="3253631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the hinge-cut method for</a:t>
            </a:r>
            <a:r>
              <a:rPr lang="en-US" baseline="0" dirty="0" smtClean="0"/>
              <a:t> Edge feathering</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32</a:t>
            </a:fld>
            <a:endParaRPr lang="en-US" dirty="0"/>
          </a:p>
        </p:txBody>
      </p:sp>
    </p:spTree>
    <p:extLst>
      <p:ext uri="{BB962C8B-B14F-4D97-AF65-F5344CB8AC3E}">
        <p14:creationId xmlns:p14="http://schemas.microsoft.com/office/powerpoint/2010/main" val="2632982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possible, protect edge habitat,</a:t>
            </a:r>
            <a:r>
              <a:rPr lang="en-US" baseline="0" dirty="0" smtClean="0"/>
              <a:t> including CHQs </a:t>
            </a:r>
            <a:r>
              <a:rPr lang="en-US" dirty="0" smtClean="0"/>
              <a:t>from grazing cattle</a:t>
            </a:r>
            <a:r>
              <a:rPr lang="en-US" baseline="0" dirty="0" smtClean="0"/>
              <a:t>.  This will help the structures last longer.  You can also think about planting native grasses and forbs in a buffer between the shrubby cover and exclusion fence to provide nesting, brood, and escape cover all together.</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33</a:t>
            </a:fld>
            <a:endParaRPr lang="en-US" dirty="0"/>
          </a:p>
        </p:txBody>
      </p:sp>
    </p:spTree>
    <p:extLst>
      <p:ext uri="{BB962C8B-B14F-4D97-AF65-F5344CB8AC3E}">
        <p14:creationId xmlns:p14="http://schemas.microsoft.com/office/powerpoint/2010/main" val="2533730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discuss a few management techniques and recommendations</a:t>
            </a:r>
            <a:r>
              <a:rPr lang="en-US" baseline="0" dirty="0" smtClean="0"/>
              <a:t> for </a:t>
            </a:r>
            <a:r>
              <a:rPr lang="en-US" dirty="0" smtClean="0"/>
              <a:t>actively grazed land that can be beneficial to both livestock and wildlife.</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34</a:t>
            </a:fld>
            <a:endParaRPr lang="en-US" dirty="0"/>
          </a:p>
        </p:txBody>
      </p:sp>
    </p:spTree>
    <p:extLst>
      <p:ext uri="{BB962C8B-B14F-4D97-AF65-F5344CB8AC3E}">
        <p14:creationId xmlns:p14="http://schemas.microsoft.com/office/powerpoint/2010/main" val="1711656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35</a:t>
            </a:fld>
            <a:endParaRPr lang="en-US" dirty="0"/>
          </a:p>
        </p:txBody>
      </p:sp>
    </p:spTree>
    <p:extLst>
      <p:ext uri="{BB962C8B-B14F-4D97-AF65-F5344CB8AC3E}">
        <p14:creationId xmlns:p14="http://schemas.microsoft.com/office/powerpoint/2010/main" val="26929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floristic community of tallgrass prairie co-evolved with the interaction of large grazers and fire.  Cattle can be a great management tool for maintaining and enhancing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grassland</a:t>
            </a:r>
            <a:r>
              <a:rPr lang="en-US" sz="1200" kern="1200" baseline="0" dirty="0" smtClean="0">
                <a:solidFill>
                  <a:schemeClr val="tx1"/>
                </a:solidFill>
                <a:effectLst/>
                <a:latin typeface="+mn-lt"/>
                <a:ea typeface="+mn-ea"/>
                <a:cs typeface="+mn-cs"/>
              </a:rPr>
              <a:t> communities.  </a:t>
            </a:r>
            <a:r>
              <a:rPr lang="en-US" dirty="0" smtClean="0"/>
              <a:t>Grazing is a unique management tool because it gradually removes dominant grasses and sculpts the vegetation to provide a nearly ideal mix of short, tall,</a:t>
            </a:r>
            <a:r>
              <a:rPr lang="en-US" baseline="0" dirty="0" smtClean="0"/>
              <a:t> dense and sparse cover at a scale that is useful to wildlife. </a:t>
            </a:r>
            <a:r>
              <a:rPr lang="en-US" sz="1200" b="0" i="0" u="none" strike="noStrike" kern="1200" baseline="0" dirty="0" smtClean="0">
                <a:solidFill>
                  <a:schemeClr val="tx1"/>
                </a:solidFill>
                <a:latin typeface="+mn-lt"/>
                <a:ea typeface="+mn-ea"/>
                <a:cs typeface="+mn-cs"/>
              </a:rPr>
              <a:t>The primary implications of grazing NWSG on wildlife are related to structural characteristics of the available cover.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36</a:t>
            </a:fld>
            <a:endParaRPr lang="en-US" dirty="0"/>
          </a:p>
        </p:txBody>
      </p:sp>
    </p:spTree>
    <p:extLst>
      <p:ext uri="{BB962C8B-B14F-4D97-AF65-F5344CB8AC3E}">
        <p14:creationId xmlns:p14="http://schemas.microsoft.com/office/powerpoint/2010/main" val="2337694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Encouraging a diversified forage base can help meet seasonal forage needs, reduce the need to harvest hay and increase usable space for quail and other grassland birds. </a:t>
            </a:r>
            <a:r>
              <a:rPr lang="en-US" sz="1200" kern="1200" baseline="0" dirty="0" smtClean="0">
                <a:solidFill>
                  <a:schemeClr val="tx1"/>
                </a:solidFill>
                <a:effectLst/>
                <a:latin typeface="+mn-lt"/>
                <a:ea typeface="+mn-ea"/>
                <a:cs typeface="+mn-cs"/>
              </a:rPr>
              <a:t> NWSGs can provide </a:t>
            </a:r>
            <a:r>
              <a:rPr lang="en-US" sz="1200" kern="1200" dirty="0" smtClean="0">
                <a:solidFill>
                  <a:schemeClr val="tx1"/>
                </a:solidFill>
                <a:effectLst/>
                <a:latin typeface="+mn-lt"/>
                <a:ea typeface="+mn-ea"/>
                <a:cs typeface="+mn-cs"/>
              </a:rPr>
              <a:t>high quality forage during Missouri’s ‘summer slump’, when cool season grass production is lacking. </a:t>
            </a:r>
            <a:endParaRPr lang="en-US" dirty="0"/>
          </a:p>
        </p:txBody>
      </p:sp>
      <p:sp>
        <p:nvSpPr>
          <p:cNvPr id="4" name="Slide Number Placeholder 3"/>
          <p:cNvSpPr>
            <a:spLocks noGrp="1"/>
          </p:cNvSpPr>
          <p:nvPr>
            <p:ph type="sldNum" sz="quarter" idx="10"/>
          </p:nvPr>
        </p:nvSpPr>
        <p:spPr/>
        <p:txBody>
          <a:bodyPr/>
          <a:lstStyle/>
          <a:p>
            <a:fld id="{A7935BA5-AB8F-4C7B-92F9-562669722456}" type="slidenum">
              <a:rPr lang="en-US" smtClean="0"/>
              <a:pPr/>
              <a:t>37</a:t>
            </a:fld>
            <a:endParaRPr lang="en-US" dirty="0"/>
          </a:p>
        </p:txBody>
      </p:sp>
    </p:spTree>
    <p:extLst>
      <p:ext uri="{BB962C8B-B14F-4D97-AF65-F5344CB8AC3E}">
        <p14:creationId xmlns:p14="http://schemas.microsoft.com/office/powerpoint/2010/main" val="3685780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slide from the Center for Native</a:t>
            </a:r>
            <a:r>
              <a:rPr lang="en-US" baseline="0" dirty="0" smtClean="0"/>
              <a:t> Grasslands Management out of the University of Tennessee (Dr. Pat Keyser) which shows the drought tolerance of warm season grasses.  On the y-axis is the Survival (days post watering) and on the x-axis is several NWSG that are commonly found in Missouri. </a:t>
            </a:r>
            <a:r>
              <a:rPr lang="en-US" sz="1200" b="0" i="0" u="none" strike="noStrike" kern="1200" baseline="0" dirty="0" smtClean="0">
                <a:solidFill>
                  <a:schemeClr val="tx1"/>
                </a:solidFill>
                <a:latin typeface="+mn-lt"/>
                <a:ea typeface="+mn-ea"/>
                <a:cs typeface="+mn-cs"/>
              </a:rPr>
              <a:t>Natives have rooting depths as much as 10-12 feet. Such deep roots allow these drought-hardy species to find water not available to species with shallower roots. If you are wanting some “drought insurance”, having a native grass pasture can help balance out your cool-season forage base and give you some alternatives during drought periods.</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38</a:t>
            </a:fld>
            <a:endParaRPr lang="en-US" dirty="0"/>
          </a:p>
        </p:txBody>
      </p:sp>
    </p:spTree>
    <p:extLst>
      <p:ext uri="{BB962C8B-B14F-4D97-AF65-F5344CB8AC3E}">
        <p14:creationId xmlns:p14="http://schemas.microsoft.com/office/powerpoint/2010/main" val="170596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taken in July 2012.</a:t>
            </a:r>
            <a:r>
              <a:rPr lang="en-US" baseline="0" dirty="0" smtClean="0"/>
              <a:t>  If you recall, in 2012 there was a significant drought in Missouri.  Notice on the left side of the fence is a hayfield of NWSG established in 2009.  On the right is a pasture of fescue.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39</a:t>
            </a:fld>
            <a:endParaRPr lang="en-US" dirty="0"/>
          </a:p>
        </p:txBody>
      </p:sp>
    </p:spTree>
    <p:extLst>
      <p:ext uri="{BB962C8B-B14F-4D97-AF65-F5344CB8AC3E}">
        <p14:creationId xmlns:p14="http://schemas.microsoft.com/office/powerpoint/2010/main" val="540810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you have never planted native grasses and you are interested in establishing NWSGs for grazing or haying, it would be best to start relatively small, maybe 3 – 5 acres. Select an area that is already in need of renovation, or perhaps an odd area that has been out of production for a while. Starting at a modest scale and/or on marginal land reduces risk by having a minimal area out of production and limits exposure in case drought or other issues impact establishment success. Once you have established this smaller area, you can gain some experience in managing these grasses and from there, decide how much more you would like to plant. In the long-term, having 25 – 50% summer forages is a good goal.</a:t>
            </a:r>
          </a:p>
          <a:p>
            <a:endParaRPr lang="en-US" sz="1200" b="0" i="0" u="none" strike="noStrike"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diversification also helps provide wildlife cover because grazing and rest cycles follow seasonal changes in forage quality.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Information source:  Managing Native Grass Forages Dr. Patrick Keyser, Professor and Director, Center for Native Grasslands Management</a:t>
            </a:r>
          </a:p>
          <a:p>
            <a:r>
              <a:rPr lang="en-US" sz="1200" b="0" i="0" u="none" strike="noStrike" kern="1200" baseline="0" dirty="0" smtClean="0">
                <a:solidFill>
                  <a:schemeClr val="tx1"/>
                </a:solidFill>
                <a:latin typeface="+mn-lt"/>
                <a:ea typeface="+mn-ea"/>
                <a:cs typeface="+mn-cs"/>
              </a:rPr>
              <a:t>How Much Warm-season Grass Do I Need?</a:t>
            </a:r>
            <a:endParaRPr lang="en-US" b="0"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40</a:t>
            </a:fld>
            <a:endParaRPr lang="en-US" dirty="0"/>
          </a:p>
        </p:txBody>
      </p:sp>
    </p:spTree>
    <p:extLst>
      <p:ext uri="{BB962C8B-B14F-4D97-AF65-F5344CB8AC3E}">
        <p14:creationId xmlns:p14="http://schemas.microsoft.com/office/powerpoint/2010/main" val="2505225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Commonly planted species with</a:t>
            </a:r>
            <a:r>
              <a:rPr lang="en-US" baseline="0" dirty="0" smtClean="0"/>
              <a:t> pictures</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5</a:t>
            </a:fld>
            <a:endParaRPr lang="en-US" dirty="0"/>
          </a:p>
        </p:txBody>
      </p:sp>
    </p:spTree>
    <p:extLst>
      <p:ext uri="{BB962C8B-B14F-4D97-AF65-F5344CB8AC3E}">
        <p14:creationId xmlns:p14="http://schemas.microsoft.com/office/powerpoint/2010/main" val="2044112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baseline="0" dirty="0" smtClean="0">
                <a:solidFill>
                  <a:schemeClr val="tx1"/>
                </a:solidFill>
                <a:latin typeface="+mn-lt"/>
                <a:ea typeface="+mn-ea"/>
                <a:cs typeface="+mn-cs"/>
              </a:rPr>
              <a:t>Grazing is typically initiated in late April or early May when NWSG height is approximately 15 inches tall. If grazing is initiated earlier, grass growth and livestock performance may be reduced. If grazing is initiated later, the grass will be overmature and stemmy; thus, not as palatable and less nutritious. Typically, NWSG should not be grazed past early August to allow sufficient growth for winter cover. At this point, livestock grazing NWSG can be moved to CSG pasture that has rested through</a:t>
            </a:r>
          </a:p>
          <a:p>
            <a:r>
              <a:rPr lang="en-US" sz="1200" b="0" i="0" u="none" strike="noStrike" kern="1200" baseline="0" dirty="0" smtClean="0">
                <a:solidFill>
                  <a:schemeClr val="tx1"/>
                </a:solidFill>
                <a:latin typeface="+mn-lt"/>
                <a:ea typeface="+mn-ea"/>
                <a:cs typeface="+mn-cs"/>
              </a:rPr>
              <a:t>the summer.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(Information from “</a:t>
            </a:r>
            <a:r>
              <a:rPr lang="en-US" sz="1200" b="1" i="0" u="none" strike="noStrike" kern="1200" baseline="0" dirty="0" smtClean="0">
                <a:solidFill>
                  <a:schemeClr val="tx1"/>
                </a:solidFill>
                <a:latin typeface="+mn-lt"/>
                <a:ea typeface="+mn-ea"/>
                <a:cs typeface="+mn-cs"/>
              </a:rPr>
              <a:t>Wildlife Considerations When Haying or</a:t>
            </a:r>
          </a:p>
          <a:p>
            <a:r>
              <a:rPr lang="en-US" sz="1200" b="1" i="0" u="none" strike="noStrike" kern="1200" baseline="0" dirty="0" smtClean="0">
                <a:solidFill>
                  <a:schemeClr val="tx1"/>
                </a:solidFill>
                <a:latin typeface="+mn-lt"/>
                <a:ea typeface="+mn-ea"/>
                <a:cs typeface="+mn-cs"/>
              </a:rPr>
              <a:t>Grazing Native Warm-Season Grasses – University of Tennessee)</a:t>
            </a:r>
            <a:endParaRPr lang="en-US" dirty="0" smtClean="0"/>
          </a:p>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Optimally,</a:t>
            </a:r>
            <a:r>
              <a:rPr lang="en-US" sz="1200" kern="1200" baseline="0" dirty="0" smtClean="0">
                <a:solidFill>
                  <a:schemeClr val="tx1"/>
                </a:solidFill>
                <a:effectLst/>
                <a:latin typeface="+mn-lt"/>
                <a:ea typeface="+mn-ea"/>
                <a:cs typeface="+mn-cs"/>
              </a:rPr>
              <a:t> n</a:t>
            </a:r>
            <a:r>
              <a:rPr lang="en-US" sz="1200" kern="1200" dirty="0" smtClean="0">
                <a:solidFill>
                  <a:schemeClr val="tx1"/>
                </a:solidFill>
                <a:effectLst/>
                <a:latin typeface="+mn-lt"/>
                <a:ea typeface="+mn-ea"/>
                <a:cs typeface="+mn-cs"/>
              </a:rPr>
              <a:t>ative pastures should be split into at least two pastures.  Graze approximately half of available acres from April through mid-June.  Then, rotate grazing to the portion that was rested during the early part of the season.  This approach allows livestock to graze peak-quality forage during the early portion of the season and provides undisturbed nesting habitat through the June nesting period.  Additionally, regrowth on the portion grazed early in the season will likely be attractive and beneficial to late-season nesters as well.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(Recommendations from the Center for Native Grasslands Management, University of Tennessee Institute of Agriculture.)</a:t>
            </a:r>
          </a:p>
          <a:p>
            <a:endParaRPr lang="en-US"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91C20B-F336-41D1-9451-1A78582D36BA}" type="slidenum">
              <a:rPr lang="en-US" smtClean="0"/>
              <a:pPr/>
              <a:t>41</a:t>
            </a:fld>
            <a:endParaRPr lang="en-US" dirty="0"/>
          </a:p>
        </p:txBody>
      </p:sp>
    </p:spTree>
    <p:extLst>
      <p:ext uri="{BB962C8B-B14F-4D97-AF65-F5344CB8AC3E}">
        <p14:creationId xmlns:p14="http://schemas.microsoft.com/office/powerpoint/2010/main" val="1371037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baseline="0" dirty="0" smtClean="0">
                <a:solidFill>
                  <a:schemeClr val="tx1"/>
                </a:solidFill>
                <a:latin typeface="+mn-lt"/>
                <a:ea typeface="+mn-ea"/>
                <a:cs typeface="+mn-cs"/>
              </a:rPr>
              <a:t>Native forage grasses such as switchgrass and big bluestem are tall grasses and therefore, require taller harvest heights. There are several reasons why this is important. First, tall species have elevated growing points – the anatomical structure in grasses that produce foliage. For instance, in switchgrass, the growing point starts out early in the growing season at ground level. As the season progresses though, it ends up being 8 inches or more above the ground. Another reason low cutting/grazing heights are not desirable for native grasses is that you gain very little forage from the bottom of the plant. Below 8 inches on these plants there is very little forage – mostly stem. Taking this portion of the plant then, adds little by way of desirable forage yield to your harvest. </a:t>
            </a:r>
          </a:p>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Wait to initiate grazing until average canopy height has reached 13 to 15 inches in the spring. To maintain palatability don’t allow grasses to get beyond 24 – 26 inches or form seed heads.</a:t>
            </a:r>
            <a:r>
              <a:rPr lang="en-US" dirty="0" smtClean="0"/>
              <a:t> It’s recommended to graze warm-season grasses no shorter than 6-8 inches in summer and remove livestock in late summer to allow re-growth for nesting cover the following year. </a:t>
            </a:r>
            <a:r>
              <a:rPr lang="en-US" sz="1200" b="0" i="0" u="none" strike="noStrike" kern="1200" baseline="0" dirty="0" smtClean="0">
                <a:solidFill>
                  <a:schemeClr val="tx1"/>
                </a:solidFill>
                <a:latin typeface="+mn-lt"/>
                <a:ea typeface="+mn-ea"/>
                <a:cs typeface="+mn-cs"/>
              </a:rPr>
              <a:t>Whether harvesting hay or grazing, it is important to leave enough canopy to keep plants vigorous. </a:t>
            </a:r>
            <a:r>
              <a:rPr lang="en-US" sz="1200" kern="1200" dirty="0" smtClean="0">
                <a:solidFill>
                  <a:schemeClr val="tx1"/>
                </a:solidFill>
                <a:effectLst/>
                <a:latin typeface="+mn-lt"/>
                <a:ea typeface="+mn-ea"/>
                <a:cs typeface="+mn-cs"/>
              </a:rPr>
              <a:t>These recommendations are designed to maintain both the palatability and long-term health of mixed stands of native grasses and forbs. </a:t>
            </a:r>
            <a:endParaRPr 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b="0" i="0" u="none" strike="noStrike" kern="1200" baseline="0" dirty="0" smtClean="0">
                <a:solidFill>
                  <a:schemeClr val="tx1"/>
                </a:solidFill>
                <a:latin typeface="+mn-lt"/>
                <a:ea typeface="+mn-ea"/>
                <a:cs typeface="+mn-cs"/>
              </a:rPr>
              <a:t>Info taken from “Managing Native Grass Forages” Patrick Keyser, Professor and Director, Center for Native Grasslands Management)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42</a:t>
            </a:fld>
            <a:endParaRPr lang="en-US" dirty="0"/>
          </a:p>
        </p:txBody>
      </p:sp>
    </p:spTree>
    <p:extLst>
      <p:ext uri="{BB962C8B-B14F-4D97-AF65-F5344CB8AC3E}">
        <p14:creationId xmlns:p14="http://schemas.microsoft.com/office/powerpoint/2010/main" val="2515039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Like many warm-season perennials, native grasses need rest prior to fall dormancy. This rest period allows the grass to store adequate energy (carbohydrates) in the root systems to overwinter successfully. Aggressive use of native warm-season grasses in late summer can lead to weakened stands and unacceptable levels of weed encroachment. In turn, this will lead to reduced carrying capacity and production – and eventually, even stand loss.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lvl="0"/>
            <a:r>
              <a:rPr lang="en-US" sz="1200" kern="1200" dirty="0" smtClean="0">
                <a:solidFill>
                  <a:schemeClr val="tx1"/>
                </a:solidFill>
                <a:effectLst/>
                <a:latin typeface="+mn-lt"/>
                <a:ea typeface="+mn-ea"/>
                <a:cs typeface="+mn-cs"/>
              </a:rPr>
              <a:t>Grasses should be allowed 4 - 6 weeks of rest before the average first frost date for your location.</a:t>
            </a:r>
            <a:r>
              <a:rPr lang="en-US" sz="1200" kern="1200" baseline="0" dirty="0" smtClean="0">
                <a:solidFill>
                  <a:schemeClr val="tx1"/>
                </a:solidFill>
                <a:effectLst/>
                <a:latin typeface="+mn-lt"/>
                <a:ea typeface="+mn-ea"/>
                <a:cs typeface="+mn-cs"/>
              </a:rPr>
              <a:t>  Approximately </a:t>
            </a:r>
            <a:r>
              <a:rPr lang="en-US" sz="1200" kern="1200" dirty="0" smtClean="0">
                <a:solidFill>
                  <a:schemeClr val="tx1"/>
                </a:solidFill>
                <a:effectLst/>
                <a:latin typeface="+mn-lt"/>
                <a:ea typeface="+mn-ea"/>
                <a:cs typeface="+mn-cs"/>
              </a:rPr>
              <a:t>4 weeks for rotational grazed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6 weeks for continuous grazed pastures. Grazing of NWSGs should cease well prior to the first killing freeze. </a:t>
            </a:r>
            <a:r>
              <a:rPr lang="en-US" sz="1200" b="0" i="0" u="none" strike="noStrike" kern="1200" baseline="0" dirty="0" smtClean="0">
                <a:solidFill>
                  <a:schemeClr val="tx1"/>
                </a:solidFill>
                <a:latin typeface="+mn-lt"/>
                <a:ea typeface="+mn-ea"/>
                <a:cs typeface="+mn-cs"/>
              </a:rPr>
              <a:t>A good rule of thumb would be to have stand heights of 18 inches or more at the first killing frost. </a:t>
            </a:r>
            <a:r>
              <a:rPr lang="en-US" sz="1200" kern="1200" dirty="0" smtClean="0">
                <a:solidFill>
                  <a:schemeClr val="tx1"/>
                </a:solidFill>
                <a:effectLst/>
                <a:latin typeface="+mn-lt"/>
                <a:ea typeface="+mn-ea"/>
                <a:cs typeface="+mn-cs"/>
              </a:rPr>
              <a:t>Generally eight inches of stubble on Sept.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will regrow to 12 inches by November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This approach favors long-term maintenance of the stand and provides the necessary residual for nesting cover the following spring. </a:t>
            </a:r>
            <a:r>
              <a:rPr lang="en-US" sz="1200" b="0" i="0" u="none" strike="noStrike" kern="1200" baseline="0" dirty="0" smtClean="0">
                <a:solidFill>
                  <a:schemeClr val="tx1"/>
                </a:solidFill>
                <a:latin typeface="+mn-lt"/>
                <a:ea typeface="+mn-ea"/>
                <a:cs typeface="+mn-cs"/>
              </a:rPr>
              <a:t>The actual amount of rest a grazed stand requires can be gauged by canopy condition/stand height in late summer.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b="0" i="0" u="none" strike="noStrike" kern="1200" baseline="0" dirty="0" smtClean="0">
                <a:solidFill>
                  <a:schemeClr val="tx1"/>
                </a:solidFill>
                <a:latin typeface="+mn-lt"/>
                <a:ea typeface="+mn-ea"/>
                <a:cs typeface="+mn-cs"/>
              </a:rPr>
              <a:t>Information from Managing Native Grass Forages Patrick Keyser, Professor and Director, Center for Native Grasslands Management Fall Rest for Native Grass Forages)</a:t>
            </a:r>
            <a:endParaRPr lang="en-US" b="0"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smtClean="0"/>
          </a:p>
          <a:p>
            <a:pPr eaLnBrk="1" hangingPunct="1">
              <a:spcBef>
                <a:spcPct val="0"/>
              </a:spcBef>
            </a:pPr>
            <a:endParaRPr lang="en-US" dirty="0" smtClean="0"/>
          </a:p>
        </p:txBody>
      </p:sp>
      <p:sp>
        <p:nvSpPr>
          <p:cNvPr id="84995" name="Slide Number Placeholder 3"/>
          <p:cNvSpPr>
            <a:spLocks noGrp="1"/>
          </p:cNvSpPr>
          <p:nvPr>
            <p:ph type="sldNum" sz="quarter" idx="5"/>
          </p:nvPr>
        </p:nvSpPr>
        <p:spPr>
          <a:noFill/>
        </p:spPr>
        <p:txBody>
          <a:bodyPr/>
          <a:lstStyle/>
          <a:p>
            <a:fld id="{3B7CD6DE-D021-4EBD-86AC-60E59A040368}" type="slidenum">
              <a:rPr lang="en-US" smtClean="0"/>
              <a:pPr/>
              <a:t>43</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16DE0-BAA7-49A1-AB26-A726E90EEE3D}" type="slidenum">
              <a:rPr lang="en-US" altLang="en-US"/>
              <a:pPr/>
              <a:t>44</a:t>
            </a:fld>
            <a:endParaRPr lang="en-US" altLang="en-US" dirty="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US" altLang="en-US" b="0" dirty="0">
                <a:solidFill>
                  <a:schemeClr val="tx2"/>
                </a:solidFill>
                <a:effectLst/>
              </a:rPr>
              <a:t>Also:  Protects trees and plants from soil compaction and reduces soil erosion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Introduced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CSG pastures generally lack diversity that might benefit wildlife.  To improve the diversity for forage and wildlife, considering establishing</a:t>
            </a:r>
            <a:r>
              <a:rPr lang="en-US" sz="1200" kern="1200" baseline="0" dirty="0" smtClean="0">
                <a:solidFill>
                  <a:schemeClr val="tx1"/>
                </a:solidFill>
                <a:effectLst/>
                <a:latin typeface="+mn-lt"/>
                <a:ea typeface="+mn-ea"/>
                <a:cs typeface="+mn-cs"/>
              </a:rPr>
              <a:t> or interseeding</a:t>
            </a:r>
            <a:r>
              <a:rPr lang="en-US" sz="1200" kern="1200" dirty="0" smtClean="0">
                <a:solidFill>
                  <a:schemeClr val="tx1"/>
                </a:solidFill>
                <a:effectLst/>
                <a:latin typeface="+mn-lt"/>
                <a:ea typeface="+mn-ea"/>
                <a:cs typeface="+mn-cs"/>
              </a:rPr>
              <a:t> compatible legumes.  Examples are annual lespedezas, red and ladino clover, Illinois bundleflower, partridge pea, leadplant, Maximillian sunflower, ashy sunflower, and alfalfa.  Periodic rest is occasionally necessary to allow legumes to set seed. </a:t>
            </a:r>
          </a:p>
        </p:txBody>
      </p:sp>
      <p:sp>
        <p:nvSpPr>
          <p:cNvPr id="4" name="Slide Number Placeholder 3"/>
          <p:cNvSpPr>
            <a:spLocks noGrp="1"/>
          </p:cNvSpPr>
          <p:nvPr>
            <p:ph type="sldNum" sz="quarter" idx="10"/>
          </p:nvPr>
        </p:nvSpPr>
        <p:spPr/>
        <p:txBody>
          <a:bodyPr/>
          <a:lstStyle/>
          <a:p>
            <a:fld id="{0A91C20B-F336-41D1-9451-1A78582D36BA}" type="slidenum">
              <a:rPr lang="en-US" smtClean="0"/>
              <a:pPr/>
              <a:t>45</a:t>
            </a:fld>
            <a:endParaRPr lang="en-US" dirty="0"/>
          </a:p>
        </p:txBody>
      </p:sp>
    </p:spTree>
    <p:extLst>
      <p:ext uri="{BB962C8B-B14F-4D97-AF65-F5344CB8AC3E}">
        <p14:creationId xmlns:p14="http://schemas.microsoft.com/office/powerpoint/2010/main" val="1320028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46</a:t>
            </a:fld>
            <a:endParaRPr lang="en-US" dirty="0"/>
          </a:p>
        </p:txBody>
      </p:sp>
    </p:spTree>
    <p:extLst>
      <p:ext uri="{BB962C8B-B14F-4D97-AF65-F5344CB8AC3E}">
        <p14:creationId xmlns:p14="http://schemas.microsoft.com/office/powerpoint/2010/main" val="68948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many native cool season grasses as well.  Here are few of the common species in Missouri. </a:t>
            </a:r>
            <a:r>
              <a:rPr lang="en-US" sz="1200" b="0" i="0" u="none" strike="noStrike" kern="1200" baseline="0" dirty="0" smtClean="0">
                <a:solidFill>
                  <a:schemeClr val="tx1"/>
                </a:solidFill>
                <a:latin typeface="+mn-lt"/>
                <a:ea typeface="+mn-ea"/>
                <a:cs typeface="+mn-cs"/>
              </a:rPr>
              <a:t> While native warm-season grasses are the essential backbone of prairies, native cool-season grasses also fulfill an important ecological role on prairies and other natural communities, by providing food (forage and seeds) early in the growing season as well as cover for wildlife. Native cool-season grasses grow and reproduce in cooler conditions, offering forage in early spring, fall, and part of winter, and seed by early summer, while warm-season grasses continue growing when cool-season grasses are dormant. By including both warm and cool season grasses in the same area, you can better provide year-round food and cover.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6</a:t>
            </a:fld>
            <a:endParaRPr lang="en-US" dirty="0"/>
          </a:p>
        </p:txBody>
      </p:sp>
    </p:spTree>
    <p:extLst>
      <p:ext uri="{BB962C8B-B14F-4D97-AF65-F5344CB8AC3E}">
        <p14:creationId xmlns:p14="http://schemas.microsoft.com/office/powerpoint/2010/main" val="99884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7</a:t>
            </a:fld>
            <a:endParaRPr lang="en-US" dirty="0"/>
          </a:p>
        </p:txBody>
      </p:sp>
    </p:spTree>
    <p:extLst>
      <p:ext uri="{BB962C8B-B14F-4D97-AF65-F5344CB8AC3E}">
        <p14:creationId xmlns:p14="http://schemas.microsoft.com/office/powerpoint/2010/main" val="4256765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Flowering</a:t>
            </a:r>
            <a:r>
              <a:rPr lang="en-US" baseline="0" dirty="0" smtClean="0"/>
              <a:t> forbs are essential for pollinators and provide an important seed source for many species of wildlife.  Not only are the pollinating insects important to the forbs themselves for pollination, but the insects are also an essential food component for many species of grassland birds.  For instance, young quail chicks eat only insects for at least the first 2 weeks of life.  Insects are also a very important source of protein for laying hens. </a:t>
            </a:r>
            <a:r>
              <a:rPr lang="en-US" dirty="0" smtClean="0"/>
              <a:t>Here are just a handful</a:t>
            </a:r>
            <a:r>
              <a:rPr lang="en-US" baseline="0" dirty="0" smtClean="0"/>
              <a:t> of forb species that can be beneficial to both livestock and wildlife.</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8</a:t>
            </a:fld>
            <a:endParaRPr lang="en-US" dirty="0"/>
          </a:p>
        </p:txBody>
      </p:sp>
    </p:spTree>
    <p:extLst>
      <p:ext uri="{BB962C8B-B14F-4D97-AF65-F5344CB8AC3E}">
        <p14:creationId xmlns:p14="http://schemas.microsoft.com/office/powerpoint/2010/main" val="169282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several</a:t>
            </a:r>
            <a:r>
              <a:rPr lang="en-US" baseline="0" dirty="0" smtClean="0"/>
              <a:t> slides will provide descriptions of quality bobwhite quail habitat. However, if you create good quail habitat, you are also creating great habitat for many other species of grassland birds, pollinators, and other wildlife species such as turkey and deer.  </a:t>
            </a:r>
          </a:p>
          <a:p>
            <a:endParaRPr lang="en-US" baseline="0" dirty="0" smtClean="0"/>
          </a:p>
          <a:p>
            <a:r>
              <a:rPr lang="en-US" dirty="0" smtClean="0"/>
              <a:t>Native warm season grasses</a:t>
            </a:r>
            <a:r>
              <a:rPr lang="en-US" baseline="0" dirty="0" smtClean="0"/>
              <a:t> can provide excellent nesting habitat for grassland birds.  The bunch-grass structure provides great overhead cover, from predators while leaving enough space for birds to easily access and flush from their nests.  The open structure also allows for easier foraging for seed and insects and allows enough sunlight to hit the ground to stimulate forb production.  Keep in mind, that unmanaged native warm season grasses can become too think which will reduce their value for many wildlife species.  Management through disturbance, such as prescribed fire, grazing, or strip disking is important to keep the stand of grass from becoming too think and therefore eliminating the open ground needed for movement and foraging. </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9</a:t>
            </a:fld>
            <a:endParaRPr lang="en-US" dirty="0"/>
          </a:p>
        </p:txBody>
      </p:sp>
    </p:spTree>
    <p:extLst>
      <p:ext uri="{BB962C8B-B14F-4D97-AF65-F5344CB8AC3E}">
        <p14:creationId xmlns:p14="http://schemas.microsoft.com/office/powerpoint/2010/main" val="2845083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Radio-tagged quail in a north-Missouri study were found to select nest sites with an average of 10% grass composition,</a:t>
            </a:r>
            <a:r>
              <a:rPr lang="en-US" baseline="0" dirty="0" smtClean="0"/>
              <a:t> whereas a study in Iowa showed quail selecting sites with up to 69% grass composition.  This tells us that quail will select nesting sites in locations with a relatively wide range of grass percentages, but that they do not use sites for nesting when the grass is too think. </a:t>
            </a:r>
            <a:r>
              <a:rPr lang="en-US" dirty="0" smtClean="0"/>
              <a:t>This picture shows</a:t>
            </a:r>
            <a:r>
              <a:rPr lang="en-US" baseline="0" dirty="0" smtClean="0"/>
              <a:t> a good example of how many clumps of grass are needed to provide optimal quail nesting habitat. This picture also shows how it is possible to create nesting and brood habitat in the same field!  Notice the open ground and numerous forb species growing between the clumps of grass.</a:t>
            </a:r>
            <a:r>
              <a:rPr lang="en-US" sz="1200" kern="1200" dirty="0" smtClean="0">
                <a:solidFill>
                  <a:schemeClr val="tx1"/>
                </a:solidFill>
                <a:effectLst/>
                <a:latin typeface="+mn-lt"/>
                <a:ea typeface="+mn-ea"/>
                <a:cs typeface="+mn-cs"/>
              </a:rPr>
              <a:t> Areas with as little as one potential nesting site (clump of NWSG) per 100 square feet can provide good nesting cover.</a:t>
            </a:r>
            <a:endParaRPr lang="en-US" dirty="0"/>
          </a:p>
        </p:txBody>
      </p:sp>
      <p:sp>
        <p:nvSpPr>
          <p:cNvPr id="4" name="Slide Number Placeholder 3"/>
          <p:cNvSpPr>
            <a:spLocks noGrp="1"/>
          </p:cNvSpPr>
          <p:nvPr>
            <p:ph type="sldNum" sz="quarter" idx="10"/>
          </p:nvPr>
        </p:nvSpPr>
        <p:spPr/>
        <p:txBody>
          <a:bodyPr/>
          <a:lstStyle/>
          <a:p>
            <a:fld id="{0A91C20B-F336-41D1-9451-1A78582D36BA}" type="slidenum">
              <a:rPr lang="en-US" smtClean="0"/>
              <a:pPr/>
              <a:t>10</a:t>
            </a:fld>
            <a:endParaRPr lang="en-US" dirty="0"/>
          </a:p>
        </p:txBody>
      </p:sp>
    </p:spTree>
    <p:extLst>
      <p:ext uri="{BB962C8B-B14F-4D97-AF65-F5344CB8AC3E}">
        <p14:creationId xmlns:p14="http://schemas.microsoft.com/office/powerpoint/2010/main" val="282862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126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5B3512-D41F-4CFA-9FE5-A081A47A6DC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3420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6B1E8-10ED-4117-A3BC-FBB0C668AA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6407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0B0EF-F44E-4F5A-BB26-6BD209C663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6747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08A309-F14D-45C0-A19C-87E3E87048A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3884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23C944-610D-417D-88D2-AFB4E3C8C34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7558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B27BFB-50FB-42BB-BDBE-FEDF36172BB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8311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F27041-0D2C-4941-A3D4-89718A16F5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68925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B44A5F-4009-49CB-BAC4-560B7731E0D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33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CBCF99-B1A2-4612-ADEF-077BEC10AFF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8814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61C3A2-6E3A-4415-A802-453FA0ADC67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1854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954CB-5030-45D0-BFE7-6A98C4344A1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05107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3A0709A-A7D9-480D-B3C5-4FBB3DD039F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13215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2E620D-BFD6-4AF2-B55E-D3F9FA0E2EC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42667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641C7C-0744-4FF7-AC5F-42E38C327E1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4357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81200"/>
            <a:ext cx="82296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DD0830-986D-4088-8C49-158BAF174F8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6692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14AF5D4-820C-4DD8-AAD7-E3E3C5C5363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689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3D2961-C13A-479E-9CA6-613FC65597AB}" type="datetimeFigureOut">
              <a:rPr lang="en-US" smtClean="0"/>
              <a:pPr/>
              <a:t>12/16/2020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CCBC4-B5D9-42A6-8C30-F1C8076A813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D2961-C13A-479E-9CA6-613FC65597AB}" type="datetimeFigureOut">
              <a:rPr lang="en-US" smtClean="0"/>
              <a:pPr/>
              <a:t>12/16/2020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CBC4-B5D9-42A6-8C30-F1C8076A81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1E740A"/>
            </a:gs>
            <a:gs pos="100000">
              <a:srgbClr val="1E740A"/>
            </a:gs>
          </a:gsLst>
          <a:lin ang="5400000"/>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smtClean="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dirty="0">
              <a:solidFill>
                <a:srgbClr val="FFFFFF"/>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smtClean="0">
                <a:solidFill>
                  <a:schemeClr val="tx1"/>
                </a:solidFill>
                <a:effectLst>
                  <a:outerShdw blurRad="38100" dist="38100" dir="2700000" algn="tl">
                    <a:srgbClr val="000000"/>
                  </a:outerShdw>
                </a:effectLst>
                <a:latin typeface="Arial" charset="0"/>
              </a:defRPr>
            </a:lvl1pPr>
          </a:lstStyle>
          <a:p>
            <a:pPr algn="ctr" fontAlgn="base">
              <a:spcBef>
                <a:spcPct val="0"/>
              </a:spcBef>
              <a:spcAft>
                <a:spcPct val="0"/>
              </a:spcAft>
              <a:defRPr/>
            </a:pPr>
            <a:endParaRPr lang="en-US" dirty="0">
              <a:solidFill>
                <a:srgbClr val="FFFFFF"/>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smtClean="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fld id="{02F98AFA-B91B-4191-A91E-436A51ABEB4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755402276"/>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2.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hyperlink" Target="https://efotg.sc.egov.usda.gov/efotg_locator.aspx" TargetMode="External"/><Relationship Id="rId7" Type="http://schemas.openxmlformats.org/officeDocument/2006/relationships/hyperlink" Target="https://quailforever.org/"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hyperlink" Target="https://mdc.mo.gov/property" TargetMode="External"/><Relationship Id="rId5" Type="http://schemas.openxmlformats.org/officeDocument/2006/relationships/hyperlink" Target="http://nativegrasses.utk.edu/manage.htm" TargetMode="External"/><Relationship Id="rId4" Type="http://schemas.openxmlformats.org/officeDocument/2006/relationships/hyperlink" Target="http://extension.missouri.edu/"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24800" cy="2133600"/>
          </a:xfrm>
        </p:spPr>
        <p:txBody>
          <a:bodyPr/>
          <a:lstStyle/>
          <a:p>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solidFill>
                  <a:srgbClr val="FFC000"/>
                </a:solidFill>
              </a:rPr>
              <a:t>Integrating Wildlife Considerations with Livestock Grazing</a:t>
            </a:r>
            <a:br>
              <a:rPr lang="en-US" dirty="0">
                <a:solidFill>
                  <a:srgbClr val="FFC000"/>
                </a:solidFill>
              </a:rPr>
            </a:br>
            <a:r>
              <a:rPr lang="en-US" dirty="0" smtClean="0"/>
              <a:t/>
            </a:r>
            <a:br>
              <a:rPr lang="en-US" dirty="0" smtClean="0"/>
            </a:br>
            <a:r>
              <a:rPr lang="en-US" dirty="0" smtClean="0"/>
              <a:t/>
            </a:r>
            <a:br>
              <a:rPr lang="en-US" dirty="0" smtClean="0"/>
            </a:br>
            <a:r>
              <a:rPr lang="en-US" sz="3200" dirty="0" smtClean="0"/>
              <a:t>Lisa Potter, Missouri Department of Conservation</a:t>
            </a:r>
            <a:br>
              <a:rPr lang="en-US" sz="3200" dirty="0" smtClean="0"/>
            </a:br>
            <a:r>
              <a:rPr lang="en-US" sz="3200" dirty="0" smtClean="0"/>
              <a:t>Robert Pierce, MU Extension Wildlife Specialist</a:t>
            </a:r>
            <a:r>
              <a:rPr lang="en-US" sz="3200" dirty="0" smtClean="0"/>
              <a:t/>
            </a:r>
            <a:br>
              <a:rPr lang="en-US" sz="3200" dirty="0" smtClean="0"/>
            </a:br>
            <a:endParaRPr lang="en-US" sz="3200" dirty="0"/>
          </a:p>
        </p:txBody>
      </p:sp>
    </p:spTree>
    <p:extLst>
      <p:ext uri="{BB962C8B-B14F-4D97-AF65-F5344CB8AC3E}">
        <p14:creationId xmlns:p14="http://schemas.microsoft.com/office/powerpoint/2010/main" val="1074710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RP020_R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6195" name="Rectangle 3"/>
          <p:cNvSpPr>
            <a:spLocks noGrp="1" noChangeArrowheads="1"/>
          </p:cNvSpPr>
          <p:nvPr>
            <p:ph type="body" idx="1"/>
          </p:nvPr>
        </p:nvSpPr>
        <p:spPr>
          <a:xfrm>
            <a:off x="533400" y="76200"/>
            <a:ext cx="8007350" cy="1447800"/>
          </a:xfrm>
          <a:solidFill>
            <a:srgbClr val="FFFFFF">
              <a:alpha val="50000"/>
            </a:srgbClr>
          </a:solidFill>
        </p:spPr>
        <p:txBody>
          <a:bodyPr/>
          <a:lstStyle/>
          <a:p>
            <a:pPr algn="ctr">
              <a:lnSpc>
                <a:spcPct val="90000"/>
              </a:lnSpc>
              <a:buFontTx/>
              <a:buNone/>
            </a:pPr>
            <a:r>
              <a:rPr lang="en-US" altLang="en-US" sz="4800" b="1" dirty="0">
                <a:latin typeface="Palatino Linotype" pitchFamily="18" charset="0"/>
              </a:rPr>
              <a:t>Bunchy growth provides better habitat for quail</a:t>
            </a:r>
          </a:p>
        </p:txBody>
      </p:sp>
    </p:spTree>
    <p:extLst>
      <p:ext uri="{BB962C8B-B14F-4D97-AF65-F5344CB8AC3E}">
        <p14:creationId xmlns:p14="http://schemas.microsoft.com/office/powerpoint/2010/main" val="1922867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228600" y="381000"/>
            <a:ext cx="8382000" cy="1371600"/>
          </a:xfrm>
        </p:spPr>
        <p:txBody>
          <a:bodyPr>
            <a:normAutofit/>
          </a:bodyPr>
          <a:lstStyle/>
          <a:p>
            <a:pPr eaLnBrk="1" hangingPunct="1">
              <a:defRPr/>
            </a:pPr>
            <a:r>
              <a:rPr lang="en-US" sz="3600" u="sng" cap="all" dirty="0" smtClean="0">
                <a:solidFill>
                  <a:schemeClr val="tx1"/>
                </a:solidFill>
                <a:latin typeface="Tahoma" pitchFamily="34" charset="0"/>
                <a:ea typeface="Tahoma" pitchFamily="34" charset="0"/>
                <a:cs typeface="Tahoma" pitchFamily="34" charset="0"/>
              </a:rPr>
              <a:t>OPTIMUM VEGETATION HEIGHTS FOR grassland bird NEST SITES</a:t>
            </a:r>
          </a:p>
        </p:txBody>
      </p:sp>
      <p:sp>
        <p:nvSpPr>
          <p:cNvPr id="364547" name="Rectangle 3"/>
          <p:cNvSpPr>
            <a:spLocks noGrp="1" noChangeArrowheads="1"/>
          </p:cNvSpPr>
          <p:nvPr>
            <p:ph type="body" sz="half" idx="1"/>
          </p:nvPr>
        </p:nvSpPr>
        <p:spPr>
          <a:xfrm>
            <a:off x="457200" y="1981200"/>
            <a:ext cx="8153400" cy="4114800"/>
          </a:xfrm>
        </p:spPr>
        <p:txBody>
          <a:bodyPr/>
          <a:lstStyle/>
          <a:p>
            <a:pPr algn="ctr" eaLnBrk="1" hangingPunct="1">
              <a:buFont typeface="Wingdings" pitchFamily="2" charset="2"/>
              <a:buNone/>
              <a:defRPr/>
            </a:pPr>
            <a:r>
              <a:rPr lang="en-US" dirty="0" smtClean="0">
                <a:solidFill>
                  <a:srgbClr val="FFFF00"/>
                </a:solidFill>
                <a:latin typeface="Tahoma" pitchFamily="34" charset="0"/>
                <a:ea typeface="Tahoma" pitchFamily="34" charset="0"/>
                <a:cs typeface="Tahoma" pitchFamily="34" charset="0"/>
              </a:rPr>
              <a:t>Vegetation height at the time of nest initiation-new or old growth</a:t>
            </a:r>
          </a:p>
          <a:p>
            <a:pPr lvl="1" eaLnBrk="1" hangingPunct="1">
              <a:defRPr/>
            </a:pPr>
            <a:r>
              <a:rPr lang="en-US" dirty="0" smtClean="0">
                <a:latin typeface="Tahoma" pitchFamily="34" charset="0"/>
                <a:ea typeface="Tahoma" pitchFamily="34" charset="0"/>
                <a:cs typeface="Tahoma" pitchFamily="34" charset="0"/>
              </a:rPr>
              <a:t>14” about April 15 for Greater Prairie Chicken </a:t>
            </a:r>
          </a:p>
          <a:p>
            <a:pPr lvl="1" eaLnBrk="1" hangingPunct="1">
              <a:defRPr/>
            </a:pPr>
            <a:r>
              <a:rPr lang="en-US" dirty="0" smtClean="0">
                <a:latin typeface="Tahoma" pitchFamily="34" charset="0"/>
                <a:ea typeface="Tahoma" pitchFamily="34" charset="0"/>
                <a:cs typeface="Tahoma" pitchFamily="34" charset="0"/>
              </a:rPr>
              <a:t>17” about April 15 for Turkey </a:t>
            </a:r>
          </a:p>
          <a:p>
            <a:pPr lvl="1" eaLnBrk="1" hangingPunct="1">
              <a:defRPr/>
            </a:pPr>
            <a:r>
              <a:rPr lang="en-US" dirty="0" smtClean="0">
                <a:latin typeface="Tahoma" pitchFamily="34" charset="0"/>
                <a:ea typeface="Tahoma" pitchFamily="34" charset="0"/>
                <a:cs typeface="Tahoma" pitchFamily="34" charset="0"/>
              </a:rPr>
              <a:t>6” about May 15 for Bobwhite Quail</a:t>
            </a:r>
            <a:r>
              <a:rPr lang="en-US" sz="2400" dirty="0" smtClean="0">
                <a:latin typeface="Tahoma" pitchFamily="34" charset="0"/>
                <a:ea typeface="Tahoma" pitchFamily="34" charset="0"/>
                <a:cs typeface="Tahoma" pitchFamily="34" charset="0"/>
              </a:rPr>
              <a:t> </a:t>
            </a:r>
          </a:p>
          <a:p>
            <a:pPr eaLnBrk="1" hangingPunct="1">
              <a:buFont typeface="Wingdings" pitchFamily="2" charset="2"/>
              <a:buNone/>
              <a:defRPr/>
            </a:pPr>
            <a:endParaRPr lang="en-US" sz="2000" dirty="0" smtClean="0"/>
          </a:p>
          <a:p>
            <a:pPr lvl="1" eaLnBrk="1" hangingPunct="1">
              <a:defRPr/>
            </a:pPr>
            <a:endParaRPr lang="en-US" sz="2000" dirty="0" smtClean="0"/>
          </a:p>
          <a:p>
            <a:pPr lvl="1" eaLnBrk="1" hangingPunct="1">
              <a:buFont typeface="Wingdings" pitchFamily="2" charset="2"/>
              <a:buNone/>
              <a:defRPr/>
            </a:pPr>
            <a:endParaRPr lang="en-US" sz="2400" dirty="0" smtClean="0"/>
          </a:p>
        </p:txBody>
      </p:sp>
      <p:pic>
        <p:nvPicPr>
          <p:cNvPr id="7172" name="Picture 4" descr="Meadowlark nest"/>
          <p:cNvPicPr>
            <a:picLocks noGrp="1" noChangeAspect="1" noChangeArrowheads="1"/>
          </p:cNvPicPr>
          <p:nvPr>
            <p:ph sz="quarter" idx="2"/>
          </p:nvPr>
        </p:nvPicPr>
        <p:blipFill>
          <a:blip r:embed="rId3" cstate="print"/>
          <a:srcRect/>
          <a:stretch>
            <a:fillRect/>
          </a:stretch>
        </p:blipFill>
        <p:spPr>
          <a:xfrm>
            <a:off x="6705600" y="5029200"/>
            <a:ext cx="2438400" cy="1828800"/>
          </a:xfrm>
          <a:noFill/>
        </p:spPr>
      </p:pic>
      <p:pic>
        <p:nvPicPr>
          <p:cNvPr id="7173" name="Picture 5" descr="bobwhite"/>
          <p:cNvPicPr>
            <a:picLocks noGrp="1" noChangeAspect="1" noChangeArrowheads="1"/>
          </p:cNvPicPr>
          <p:nvPr>
            <p:ph sz="quarter" idx="3"/>
          </p:nvPr>
        </p:nvPicPr>
        <p:blipFill>
          <a:blip r:embed="rId4" cstate="print"/>
          <a:srcRect/>
          <a:stretch>
            <a:fillRect/>
          </a:stretch>
        </p:blipFill>
        <p:spPr>
          <a:xfrm>
            <a:off x="4648200" y="4976813"/>
            <a:ext cx="2438400" cy="1881187"/>
          </a:xfrm>
          <a:noFill/>
        </p:spPr>
      </p:pic>
      <p:pic>
        <p:nvPicPr>
          <p:cNvPr id="7174" name="Picture 6" descr="GRG_Nests 003"/>
          <p:cNvPicPr>
            <a:picLocks noChangeAspect="1" noChangeArrowheads="1"/>
          </p:cNvPicPr>
          <p:nvPr/>
        </p:nvPicPr>
        <p:blipFill>
          <a:blip r:embed="rId5" cstate="print"/>
          <a:srcRect/>
          <a:stretch>
            <a:fillRect/>
          </a:stretch>
        </p:blipFill>
        <p:spPr bwMode="auto">
          <a:xfrm>
            <a:off x="2362200" y="5040313"/>
            <a:ext cx="2422525" cy="1817687"/>
          </a:xfrm>
          <a:prstGeom prst="rect">
            <a:avLst/>
          </a:prstGeom>
          <a:noFill/>
          <a:ln w="9525">
            <a:noFill/>
            <a:miter lim="800000"/>
            <a:headEnd/>
            <a:tailEnd/>
          </a:ln>
        </p:spPr>
      </p:pic>
      <p:pic>
        <p:nvPicPr>
          <p:cNvPr id="7175" name="Picture 7" descr="Taber_Nest 012"/>
          <p:cNvPicPr>
            <a:picLocks noChangeAspect="1" noChangeArrowheads="1"/>
          </p:cNvPicPr>
          <p:nvPr/>
        </p:nvPicPr>
        <p:blipFill>
          <a:blip r:embed="rId6" cstate="print"/>
          <a:srcRect/>
          <a:stretch>
            <a:fillRect/>
          </a:stretch>
        </p:blipFill>
        <p:spPr bwMode="auto">
          <a:xfrm>
            <a:off x="0" y="5040313"/>
            <a:ext cx="2422525" cy="1817687"/>
          </a:xfrm>
          <a:prstGeom prst="rect">
            <a:avLst/>
          </a:prstGeom>
          <a:noFill/>
          <a:ln w="9525">
            <a:noFill/>
            <a:miter lim="800000"/>
            <a:headEnd/>
            <a:tailEnd/>
          </a:ln>
        </p:spPr>
      </p:pic>
    </p:spTree>
    <p:extLst>
      <p:ext uri="{BB962C8B-B14F-4D97-AF65-F5344CB8AC3E}">
        <p14:creationId xmlns:p14="http://schemas.microsoft.com/office/powerpoint/2010/main" val="3163209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457200" y="76200"/>
            <a:ext cx="8229600" cy="1371600"/>
          </a:xfrm>
        </p:spPr>
        <p:txBody>
          <a:bodyPr>
            <a:noAutofit/>
          </a:bodyPr>
          <a:lstStyle/>
          <a:p>
            <a:pPr eaLnBrk="1" hangingPunct="1">
              <a:defRPr/>
            </a:pPr>
            <a:r>
              <a:rPr lang="en-US" sz="3600" u="sng" cap="all" dirty="0" smtClean="0">
                <a:solidFill>
                  <a:schemeClr val="tx1"/>
                </a:solidFill>
                <a:latin typeface="Tahoma" pitchFamily="34" charset="0"/>
                <a:ea typeface="Tahoma" pitchFamily="34" charset="0"/>
                <a:cs typeface="Tahoma" pitchFamily="34" charset="0"/>
              </a:rPr>
              <a:t>Factors that Influence nest survival</a:t>
            </a:r>
          </a:p>
        </p:txBody>
      </p:sp>
      <p:sp>
        <p:nvSpPr>
          <p:cNvPr id="369667" name="Rectangle 3"/>
          <p:cNvSpPr>
            <a:spLocks noGrp="1" noChangeArrowheads="1"/>
          </p:cNvSpPr>
          <p:nvPr>
            <p:ph type="body" sz="half" idx="1"/>
          </p:nvPr>
        </p:nvSpPr>
        <p:spPr>
          <a:xfrm>
            <a:off x="228600" y="1524000"/>
            <a:ext cx="7315200" cy="5029200"/>
          </a:xfrm>
        </p:spPr>
        <p:txBody>
          <a:bodyPr/>
          <a:lstStyle/>
          <a:p>
            <a:pPr eaLnBrk="1" hangingPunct="1">
              <a:lnSpc>
                <a:spcPct val="80000"/>
              </a:lnSpc>
              <a:buClr>
                <a:schemeClr val="tx1"/>
              </a:buClr>
              <a:defRPr/>
            </a:pPr>
            <a:r>
              <a:rPr lang="en-US" sz="2800" dirty="0" smtClean="0">
                <a:solidFill>
                  <a:srgbClr val="FFFF00"/>
                </a:solidFill>
                <a:latin typeface="Tahoma" pitchFamily="34" charset="0"/>
                <a:ea typeface="Tahoma" pitchFamily="34" charset="0"/>
                <a:cs typeface="Tahoma" pitchFamily="34" charset="0"/>
              </a:rPr>
              <a:t>Stock density</a:t>
            </a:r>
          </a:p>
          <a:p>
            <a:pPr lvl="1" eaLnBrk="1" hangingPunct="1">
              <a:lnSpc>
                <a:spcPct val="80000"/>
              </a:lnSpc>
              <a:buClr>
                <a:schemeClr val="tx1"/>
              </a:buClr>
              <a:defRPr/>
            </a:pPr>
            <a:r>
              <a:rPr lang="en-US" sz="2400" dirty="0" smtClean="0">
                <a:latin typeface="Tahoma" pitchFamily="34" charset="0"/>
                <a:ea typeface="Tahoma" pitchFamily="34" charset="0"/>
                <a:cs typeface="Tahoma" pitchFamily="34" charset="0"/>
              </a:rPr>
              <a:t>1 animal/ac.= 20% nest loss to trampling</a:t>
            </a:r>
          </a:p>
          <a:p>
            <a:pPr lvl="1" eaLnBrk="1" hangingPunct="1">
              <a:lnSpc>
                <a:spcPct val="80000"/>
              </a:lnSpc>
              <a:buClr>
                <a:schemeClr val="tx1"/>
              </a:buClr>
              <a:defRPr/>
            </a:pPr>
            <a:r>
              <a:rPr lang="en-US" sz="2400" dirty="0" smtClean="0">
                <a:latin typeface="Tahoma" pitchFamily="34" charset="0"/>
                <a:ea typeface="Tahoma" pitchFamily="34" charset="0"/>
                <a:cs typeface="Tahoma" pitchFamily="34" charset="0"/>
              </a:rPr>
              <a:t>5 animals/ac.= No nests survive</a:t>
            </a:r>
          </a:p>
          <a:p>
            <a:pPr lvl="1" eaLnBrk="1" hangingPunct="1">
              <a:lnSpc>
                <a:spcPct val="80000"/>
              </a:lnSpc>
              <a:buClr>
                <a:schemeClr val="tx1"/>
              </a:buClr>
              <a:defRPr/>
            </a:pPr>
            <a:endParaRPr lang="en-US" sz="2000" dirty="0" smtClean="0">
              <a:latin typeface="Tahoma" pitchFamily="34" charset="0"/>
              <a:ea typeface="Tahoma" pitchFamily="34" charset="0"/>
              <a:cs typeface="Tahoma" pitchFamily="34" charset="0"/>
            </a:endParaRPr>
          </a:p>
          <a:p>
            <a:pPr eaLnBrk="1" hangingPunct="1">
              <a:lnSpc>
                <a:spcPct val="80000"/>
              </a:lnSpc>
              <a:buClr>
                <a:schemeClr val="tx1"/>
              </a:buClr>
              <a:defRPr/>
            </a:pPr>
            <a:r>
              <a:rPr lang="en-US" sz="2800" dirty="0" smtClean="0">
                <a:solidFill>
                  <a:srgbClr val="FFFF00"/>
                </a:solidFill>
                <a:latin typeface="Tahoma" pitchFamily="34" charset="0"/>
                <a:ea typeface="Tahoma" pitchFamily="34" charset="0"/>
                <a:cs typeface="Tahoma" pitchFamily="34" charset="0"/>
              </a:rPr>
              <a:t>Grazing Systems should incorporate rest periods or stock densities that allow </a:t>
            </a:r>
          </a:p>
          <a:p>
            <a:pPr lvl="1" eaLnBrk="1" hangingPunct="1">
              <a:lnSpc>
                <a:spcPct val="80000"/>
              </a:lnSpc>
              <a:buClr>
                <a:schemeClr val="tx1"/>
              </a:buClr>
              <a:defRPr/>
            </a:pPr>
            <a:r>
              <a:rPr lang="en-US" sz="2400" dirty="0" smtClean="0">
                <a:latin typeface="Tahoma" pitchFamily="34" charset="0"/>
                <a:ea typeface="Tahoma" pitchFamily="34" charset="0"/>
                <a:cs typeface="Tahoma" pitchFamily="34" charset="0"/>
              </a:rPr>
              <a:t>site selection—1-4 days</a:t>
            </a:r>
          </a:p>
          <a:p>
            <a:pPr lvl="1" eaLnBrk="1" hangingPunct="1">
              <a:lnSpc>
                <a:spcPct val="80000"/>
              </a:lnSpc>
              <a:buClr>
                <a:schemeClr val="tx1"/>
              </a:buClr>
              <a:defRPr/>
            </a:pPr>
            <a:r>
              <a:rPr lang="en-US" sz="2400" dirty="0" smtClean="0">
                <a:latin typeface="Tahoma" pitchFamily="34" charset="0"/>
                <a:ea typeface="Tahoma" pitchFamily="34" charset="0"/>
                <a:cs typeface="Tahoma" pitchFamily="34" charset="0"/>
              </a:rPr>
              <a:t>nest bowl construction—1-4 days</a:t>
            </a:r>
          </a:p>
          <a:p>
            <a:pPr lvl="1" eaLnBrk="1" hangingPunct="1">
              <a:lnSpc>
                <a:spcPct val="80000"/>
              </a:lnSpc>
              <a:buClr>
                <a:schemeClr val="tx1"/>
              </a:buClr>
              <a:defRPr/>
            </a:pPr>
            <a:r>
              <a:rPr lang="en-US" sz="2400" dirty="0" smtClean="0">
                <a:latin typeface="Tahoma" pitchFamily="34" charset="0"/>
                <a:ea typeface="Tahoma" pitchFamily="34" charset="0"/>
                <a:cs typeface="Tahoma" pitchFamily="34" charset="0"/>
              </a:rPr>
              <a:t>egg laying--12-16 days </a:t>
            </a:r>
          </a:p>
          <a:p>
            <a:pPr lvl="1" eaLnBrk="1" hangingPunct="1">
              <a:lnSpc>
                <a:spcPct val="80000"/>
              </a:lnSpc>
              <a:buClr>
                <a:schemeClr val="tx1"/>
              </a:buClr>
              <a:defRPr/>
            </a:pPr>
            <a:r>
              <a:rPr lang="en-US" sz="2400" dirty="0" smtClean="0">
                <a:latin typeface="Tahoma" pitchFamily="34" charset="0"/>
                <a:ea typeface="Tahoma" pitchFamily="34" charset="0"/>
                <a:cs typeface="Tahoma" pitchFamily="34" charset="0"/>
              </a:rPr>
              <a:t>incubation--21-25 days</a:t>
            </a:r>
          </a:p>
          <a:p>
            <a:pPr lvl="1" eaLnBrk="1" hangingPunct="1">
              <a:lnSpc>
                <a:spcPct val="80000"/>
              </a:lnSpc>
              <a:buClr>
                <a:schemeClr val="tx1"/>
              </a:buClr>
              <a:defRPr/>
            </a:pPr>
            <a:r>
              <a:rPr lang="en-US" sz="2400" dirty="0" smtClean="0">
                <a:latin typeface="Tahoma" pitchFamily="34" charset="0"/>
                <a:ea typeface="Tahoma" pitchFamily="34" charset="0"/>
                <a:cs typeface="Tahoma" pitchFamily="34" charset="0"/>
              </a:rPr>
              <a:t>chick departure</a:t>
            </a:r>
          </a:p>
          <a:p>
            <a:pPr lvl="1" eaLnBrk="1" hangingPunct="1">
              <a:lnSpc>
                <a:spcPct val="80000"/>
              </a:lnSpc>
              <a:buClr>
                <a:schemeClr val="tx1"/>
              </a:buClr>
              <a:defRPr/>
            </a:pPr>
            <a:r>
              <a:rPr lang="en-US" sz="2400" b="1" dirty="0" smtClean="0">
                <a:solidFill>
                  <a:srgbClr val="FF0000"/>
                </a:solidFill>
                <a:latin typeface="Tahoma" pitchFamily="34" charset="0"/>
                <a:ea typeface="Tahoma" pitchFamily="34" charset="0"/>
                <a:cs typeface="Tahoma" pitchFamily="34" charset="0"/>
              </a:rPr>
              <a:t>Total--40-48 days</a:t>
            </a:r>
          </a:p>
          <a:p>
            <a:pPr lvl="1" eaLnBrk="1" hangingPunct="1">
              <a:lnSpc>
                <a:spcPct val="80000"/>
              </a:lnSpc>
              <a:defRPr/>
            </a:pPr>
            <a:endParaRPr lang="en-US" sz="2000" dirty="0" smtClean="0"/>
          </a:p>
          <a:p>
            <a:pPr lvl="1" eaLnBrk="1" hangingPunct="1">
              <a:lnSpc>
                <a:spcPct val="80000"/>
              </a:lnSpc>
              <a:buFont typeface="Wingdings" pitchFamily="2" charset="2"/>
              <a:buNone/>
              <a:defRPr/>
            </a:pPr>
            <a:endParaRPr lang="en-US" sz="2000" dirty="0" smtClean="0"/>
          </a:p>
        </p:txBody>
      </p:sp>
      <p:pic>
        <p:nvPicPr>
          <p:cNvPr id="12292" name="Picture 9" descr="Cattle on K-130 75"/>
          <p:cNvPicPr>
            <a:picLocks noGrp="1" noChangeAspect="1" noChangeArrowheads="1"/>
          </p:cNvPicPr>
          <p:nvPr>
            <p:ph sz="half" idx="2"/>
          </p:nvPr>
        </p:nvPicPr>
        <p:blipFill>
          <a:blip r:embed="rId3" cstate="print"/>
          <a:srcRect/>
          <a:stretch>
            <a:fillRect/>
          </a:stretch>
        </p:blipFill>
        <p:spPr>
          <a:xfrm>
            <a:off x="5638800" y="4038600"/>
            <a:ext cx="3760787" cy="2819400"/>
          </a:xfrm>
          <a:noFill/>
        </p:spPr>
      </p:pic>
    </p:spTree>
    <p:extLst>
      <p:ext uri="{BB962C8B-B14F-4D97-AF65-F5344CB8AC3E}">
        <p14:creationId xmlns:p14="http://schemas.microsoft.com/office/powerpoint/2010/main" val="2055437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966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966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966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966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966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966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96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751295" y="0"/>
            <a:ext cx="10276295" cy="6858000"/>
          </a:xfrm>
          <a:prstGeom prst="rect">
            <a:avLst/>
          </a:prstGeom>
          <a:noFill/>
          <a:ln w="9525">
            <a:noFill/>
            <a:miter lim="800000"/>
            <a:headEnd/>
            <a:tailEnd/>
          </a:ln>
          <a:effectLst/>
        </p:spPr>
      </p:pic>
      <p:sp>
        <p:nvSpPr>
          <p:cNvPr id="11266" name="Rectangle 2"/>
          <p:cNvSpPr>
            <a:spLocks noGrp="1" noChangeArrowheads="1"/>
          </p:cNvSpPr>
          <p:nvPr>
            <p:ph type="title"/>
          </p:nvPr>
        </p:nvSpPr>
        <p:spPr>
          <a:xfrm>
            <a:off x="457200" y="0"/>
            <a:ext cx="8229600" cy="1371600"/>
          </a:xfrm>
        </p:spPr>
        <p:txBody>
          <a:bodyPr/>
          <a:lstStyle/>
          <a:p>
            <a:r>
              <a:rPr lang="en-US" altLang="en-US" u="sng" dirty="0">
                <a:solidFill>
                  <a:schemeClr val="tx1"/>
                </a:solidFill>
              </a:rPr>
              <a:t>Brood Habitat</a:t>
            </a:r>
          </a:p>
        </p:txBody>
      </p:sp>
      <p:sp>
        <p:nvSpPr>
          <p:cNvPr id="11267" name="Rectangle 3"/>
          <p:cNvSpPr>
            <a:spLocks noGrp="1" noChangeArrowheads="1"/>
          </p:cNvSpPr>
          <p:nvPr>
            <p:ph type="body" idx="1"/>
          </p:nvPr>
        </p:nvSpPr>
        <p:spPr>
          <a:xfrm>
            <a:off x="0" y="1513887"/>
            <a:ext cx="8686800" cy="5344113"/>
          </a:xfrm>
          <a:solidFill>
            <a:schemeClr val="accent4">
              <a:lumMod val="90000"/>
              <a:alpha val="69000"/>
            </a:schemeClr>
          </a:solidFill>
        </p:spPr>
        <p:txBody>
          <a:bodyPr/>
          <a:lstStyle/>
          <a:p>
            <a:pPr>
              <a:lnSpc>
                <a:spcPct val="90000"/>
              </a:lnSpc>
              <a:buClrTx/>
              <a:buFont typeface="Wingdings" panose="05000000000000000000" pitchFamily="2" charset="2"/>
              <a:buChar char="§"/>
            </a:pPr>
            <a:r>
              <a:rPr lang="en-US" altLang="en-US" dirty="0" smtClean="0">
                <a:solidFill>
                  <a:srgbClr val="000000"/>
                </a:solidFill>
                <a:effectLst/>
              </a:rPr>
              <a:t>Area </a:t>
            </a:r>
            <a:r>
              <a:rPr lang="en-US" altLang="en-US" dirty="0">
                <a:solidFill>
                  <a:srgbClr val="000000"/>
                </a:solidFill>
                <a:effectLst/>
              </a:rPr>
              <a:t>consisting of forbs, legumes and annual weeds that provides overhead cover with </a:t>
            </a:r>
            <a:r>
              <a:rPr lang="en-US" altLang="en-US" b="1" u="sng" dirty="0">
                <a:solidFill>
                  <a:srgbClr val="000000"/>
                </a:solidFill>
                <a:effectLst/>
              </a:rPr>
              <a:t>at least 25-50% bare ground</a:t>
            </a:r>
          </a:p>
          <a:p>
            <a:pPr>
              <a:lnSpc>
                <a:spcPct val="90000"/>
              </a:lnSpc>
              <a:buClrTx/>
              <a:buFont typeface="Wingdings" panose="05000000000000000000" pitchFamily="2" charset="2"/>
              <a:buChar char="§"/>
            </a:pPr>
            <a:endParaRPr lang="en-US" altLang="en-US" dirty="0" smtClean="0">
              <a:solidFill>
                <a:srgbClr val="000000"/>
              </a:solidFill>
              <a:effectLst/>
            </a:endParaRPr>
          </a:p>
          <a:p>
            <a:pPr>
              <a:lnSpc>
                <a:spcPct val="90000"/>
              </a:lnSpc>
              <a:buClrTx/>
              <a:buFont typeface="Wingdings" panose="05000000000000000000" pitchFamily="2" charset="2"/>
              <a:buChar char="§"/>
            </a:pPr>
            <a:r>
              <a:rPr lang="en-US" altLang="en-US" dirty="0" smtClean="0">
                <a:solidFill>
                  <a:srgbClr val="000000"/>
                </a:solidFill>
                <a:effectLst/>
              </a:rPr>
              <a:t>Brooding:  </a:t>
            </a:r>
            <a:r>
              <a:rPr lang="en-US" altLang="en-US" dirty="0">
                <a:solidFill>
                  <a:srgbClr val="000000"/>
                </a:solidFill>
                <a:effectLst/>
              </a:rPr>
              <a:t>May  – October  </a:t>
            </a:r>
          </a:p>
          <a:p>
            <a:pPr>
              <a:lnSpc>
                <a:spcPct val="90000"/>
              </a:lnSpc>
              <a:buClrTx/>
              <a:buFont typeface="Wingdings" panose="05000000000000000000" pitchFamily="2" charset="2"/>
              <a:buChar char="§"/>
            </a:pPr>
            <a:endParaRPr lang="en-US" altLang="en-US" u="sng" dirty="0">
              <a:solidFill>
                <a:srgbClr val="000000"/>
              </a:solidFill>
              <a:effectLst/>
            </a:endParaRPr>
          </a:p>
          <a:p>
            <a:pPr>
              <a:lnSpc>
                <a:spcPct val="90000"/>
              </a:lnSpc>
              <a:buClrTx/>
              <a:buFont typeface="Wingdings" panose="05000000000000000000" pitchFamily="2" charset="2"/>
              <a:buChar char="§"/>
            </a:pPr>
            <a:r>
              <a:rPr lang="en-US" altLang="en-US" dirty="0">
                <a:solidFill>
                  <a:srgbClr val="000000"/>
                </a:solidFill>
                <a:effectLst/>
              </a:rPr>
              <a:t>Bugging </a:t>
            </a:r>
            <a:r>
              <a:rPr lang="en-US" altLang="en-US" dirty="0" smtClean="0">
                <a:solidFill>
                  <a:srgbClr val="000000"/>
                </a:solidFill>
                <a:effectLst/>
              </a:rPr>
              <a:t>Grounds:  </a:t>
            </a:r>
            <a:r>
              <a:rPr lang="en-US" altLang="en-US" dirty="0">
                <a:solidFill>
                  <a:srgbClr val="000000"/>
                </a:solidFill>
                <a:effectLst/>
              </a:rPr>
              <a:t>For the first 2 weeks of life, chicks eat almost exclusively insects </a:t>
            </a:r>
          </a:p>
          <a:p>
            <a:pPr>
              <a:lnSpc>
                <a:spcPct val="90000"/>
              </a:lnSpc>
              <a:buClrTx/>
              <a:buFontTx/>
              <a:buNone/>
            </a:pPr>
            <a:endParaRPr lang="en-US" altLang="en-US" dirty="0">
              <a:solidFill>
                <a:srgbClr val="FF0000"/>
              </a:solidFill>
            </a:endParaRPr>
          </a:p>
          <a:p>
            <a:pPr>
              <a:lnSpc>
                <a:spcPct val="90000"/>
              </a:lnSpc>
              <a:buFontTx/>
              <a:buNone/>
            </a:pPr>
            <a:endParaRPr lang="en-US" altLang="en-US" dirty="0"/>
          </a:p>
          <a:p>
            <a:pPr>
              <a:lnSpc>
                <a:spcPct val="90000"/>
              </a:lnSpc>
              <a:buFontTx/>
              <a:buNone/>
            </a:pPr>
            <a:endParaRPr lang="en-US" altLang="en-US" dirty="0"/>
          </a:p>
        </p:txBody>
      </p:sp>
    </p:spTree>
    <p:extLst>
      <p:ext uri="{BB962C8B-B14F-4D97-AF65-F5344CB8AC3E}">
        <p14:creationId xmlns:p14="http://schemas.microsoft.com/office/powerpoint/2010/main" val="21235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obWhQuailCh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4864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BobwhiteCh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3302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2292" name="Text Box 4"/>
          <p:cNvSpPr txBox="1">
            <a:spLocks noChangeArrowheads="1"/>
          </p:cNvSpPr>
          <p:nvPr/>
        </p:nvSpPr>
        <p:spPr bwMode="auto">
          <a:xfrm>
            <a:off x="304800" y="228600"/>
            <a:ext cx="861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
        <p:nvSpPr>
          <p:cNvPr id="12293" name="Text Box 5"/>
          <p:cNvSpPr txBox="1">
            <a:spLocks noChangeArrowheads="1"/>
          </p:cNvSpPr>
          <p:nvPr/>
        </p:nvSpPr>
        <p:spPr bwMode="auto">
          <a:xfrm>
            <a:off x="304800" y="228600"/>
            <a:ext cx="861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b="1" dirty="0">
                <a:solidFill>
                  <a:schemeClr val="tx2"/>
                </a:solidFill>
                <a:effectLst>
                  <a:outerShdw blurRad="38100" dist="38100" dir="2700000" algn="tl">
                    <a:srgbClr val="FFFFFF"/>
                  </a:outerShdw>
                </a:effectLst>
                <a:latin typeface="Tahoma" pitchFamily="34" charset="0"/>
              </a:rPr>
              <a:t>To put things into perspective…</a:t>
            </a:r>
          </a:p>
        </p:txBody>
      </p:sp>
      <p:grpSp>
        <p:nvGrpSpPr>
          <p:cNvPr id="12294" name="Group 6"/>
          <p:cNvGrpSpPr>
            <a:grpSpLocks/>
          </p:cNvGrpSpPr>
          <p:nvPr/>
        </p:nvGrpSpPr>
        <p:grpSpPr bwMode="auto">
          <a:xfrm>
            <a:off x="4876800" y="3581400"/>
            <a:ext cx="4800600" cy="3276600"/>
            <a:chOff x="2640" y="2448"/>
            <a:chExt cx="2400" cy="1656"/>
          </a:xfrm>
        </p:grpSpPr>
        <p:pic>
          <p:nvPicPr>
            <p:cNvPr id="12295" name="Picture 7" descr="quailchkmo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2448"/>
              <a:ext cx="2400" cy="1656"/>
            </a:xfrm>
            <a:prstGeom prst="rect">
              <a:avLst/>
            </a:prstGeom>
            <a:noFill/>
            <a:extLst>
              <a:ext uri="{909E8E84-426E-40DD-AFC4-6F175D3DCCD1}">
                <a14:hiddenFill xmlns:a14="http://schemas.microsoft.com/office/drawing/2010/main">
                  <a:solidFill>
                    <a:srgbClr val="FFFFFF"/>
                  </a:solidFill>
                </a14:hiddenFill>
              </a:ext>
            </a:extLst>
          </p:spPr>
        </p:pic>
        <p:sp>
          <p:nvSpPr>
            <p:cNvPr id="12296" name="Oval 8"/>
            <p:cNvSpPr>
              <a:spLocks noChangeArrowheads="1"/>
            </p:cNvSpPr>
            <p:nvPr/>
          </p:nvSpPr>
          <p:spPr bwMode="auto">
            <a:xfrm>
              <a:off x="3168" y="2928"/>
              <a:ext cx="1008" cy="864"/>
            </a:xfrm>
            <a:prstGeom prst="ellipse">
              <a:avLst/>
            </a:prstGeom>
            <a:noFill/>
            <a:ln w="349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pic>
        <p:nvPicPr>
          <p:cNvPr id="12297" name="Picture 9" descr="Picture1"/>
          <p:cNvPicPr>
            <a:picLocks noChangeAspect="1" noChangeArrowheads="1"/>
          </p:cNvPicPr>
          <p:nvPr/>
        </p:nvPicPr>
        <p:blipFill>
          <a:blip r:embed="rId6">
            <a:extLst>
              <a:ext uri="{28A0092B-C50C-407E-A947-70E740481C1C}">
                <a14:useLocalDpi xmlns:a14="http://schemas.microsoft.com/office/drawing/2010/main" val="0"/>
              </a:ext>
            </a:extLst>
          </a:blip>
          <a:srcRect l="20473" t="2521" r="28346" b="15126"/>
          <a:stretch>
            <a:fillRect/>
          </a:stretch>
        </p:blipFill>
        <p:spPr bwMode="auto">
          <a:xfrm>
            <a:off x="2209800" y="3581400"/>
            <a:ext cx="3200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710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blinds(horizontal)">
                                      <p:cBhvr>
                                        <p:cTn id="7" dur="1000"/>
                                        <p:tgtEl>
                                          <p:spTgt spid="12291"/>
                                        </p:tgtEl>
                                      </p:cBhvr>
                                    </p:animEffect>
                                  </p:childTnLst>
                                </p:cTn>
                              </p:par>
                            </p:childTnLst>
                          </p:cTn>
                        </p:par>
                        <p:par>
                          <p:cTn id="8" fill="hold" nodeType="afterGroup">
                            <p:stCondLst>
                              <p:cond delay="1000"/>
                            </p:stCondLst>
                            <p:childTnLst>
                              <p:par>
                                <p:cTn id="9" presetID="3" presetClass="entr" presetSubtype="10" fill="hold" nodeType="afterEffect">
                                  <p:stCondLst>
                                    <p:cond delay="500"/>
                                  </p:stCondLst>
                                  <p:childTnLst>
                                    <p:set>
                                      <p:cBhvr>
                                        <p:cTn id="10" dur="1" fill="hold">
                                          <p:stCondLst>
                                            <p:cond delay="0"/>
                                          </p:stCondLst>
                                        </p:cTn>
                                        <p:tgtEl>
                                          <p:spTgt spid="12290"/>
                                        </p:tgtEl>
                                        <p:attrNameLst>
                                          <p:attrName>style.visibility</p:attrName>
                                        </p:attrNameLst>
                                      </p:cBhvr>
                                      <p:to>
                                        <p:strVal val="visible"/>
                                      </p:to>
                                    </p:set>
                                    <p:animEffect transition="in" filter="blinds(horizontal)">
                                      <p:cBhvr>
                                        <p:cTn id="11" dur="1000"/>
                                        <p:tgtEl>
                                          <p:spTgt spid="12290"/>
                                        </p:tgtEl>
                                      </p:cBhvr>
                                    </p:animEffect>
                                  </p:childTnLst>
                                </p:cTn>
                              </p:par>
                            </p:childTnLst>
                          </p:cTn>
                        </p:par>
                        <p:par>
                          <p:cTn id="12" fill="hold" nodeType="afterGroup">
                            <p:stCondLst>
                              <p:cond delay="2500"/>
                            </p:stCondLst>
                            <p:childTnLst>
                              <p:par>
                                <p:cTn id="13" presetID="3" presetClass="entr" presetSubtype="10" fill="hold" nodeType="afterEffect">
                                  <p:stCondLst>
                                    <p:cond delay="500"/>
                                  </p:stCondLst>
                                  <p:childTnLst>
                                    <p:set>
                                      <p:cBhvr>
                                        <p:cTn id="14" dur="1" fill="hold">
                                          <p:stCondLst>
                                            <p:cond delay="0"/>
                                          </p:stCondLst>
                                        </p:cTn>
                                        <p:tgtEl>
                                          <p:spTgt spid="12294"/>
                                        </p:tgtEl>
                                        <p:attrNameLst>
                                          <p:attrName>style.visibility</p:attrName>
                                        </p:attrNameLst>
                                      </p:cBhvr>
                                      <p:to>
                                        <p:strVal val="visible"/>
                                      </p:to>
                                    </p:set>
                                    <p:animEffect transition="in" filter="blinds(horizontal)">
                                      <p:cBhvr>
                                        <p:cTn id="15" dur="1000"/>
                                        <p:tgtEl>
                                          <p:spTgt spid="12294"/>
                                        </p:tgtEl>
                                      </p:cBhvr>
                                    </p:animEffect>
                                  </p:childTnLst>
                                </p:cTn>
                              </p:par>
                            </p:childTnLst>
                          </p:cTn>
                        </p:par>
                        <p:par>
                          <p:cTn id="16" fill="hold" nodeType="afterGroup">
                            <p:stCondLst>
                              <p:cond delay="4000"/>
                            </p:stCondLst>
                            <p:childTnLst>
                              <p:par>
                                <p:cTn id="17" presetID="8" presetClass="entr" presetSubtype="16" fill="hold" nodeType="afterEffect">
                                  <p:stCondLst>
                                    <p:cond delay="0"/>
                                  </p:stCondLst>
                                  <p:childTnLst>
                                    <p:set>
                                      <p:cBhvr>
                                        <p:cTn id="18" dur="1" fill="hold">
                                          <p:stCondLst>
                                            <p:cond delay="0"/>
                                          </p:stCondLst>
                                        </p:cTn>
                                        <p:tgtEl>
                                          <p:spTgt spid="12297"/>
                                        </p:tgtEl>
                                        <p:attrNameLst>
                                          <p:attrName>style.visibility</p:attrName>
                                        </p:attrNameLst>
                                      </p:cBhvr>
                                      <p:to>
                                        <p:strVal val="visible"/>
                                      </p:to>
                                    </p:set>
                                    <p:animEffect transition="in" filter="diamond(in)">
                                      <p:cBhvr>
                                        <p:cTn id="19" dur="10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Brood Habitat.JPG"/>
          <p:cNvPicPr>
            <a:picLocks noGrp="1" noChangeAspect="1"/>
          </p:cNvPicPr>
          <p:nvPr>
            <p:ph sz="half" idx="1"/>
          </p:nvPr>
        </p:nvPicPr>
        <p:blipFill>
          <a:blip r:embed="rId3" cstate="print"/>
          <a:stretch>
            <a:fillRect/>
          </a:stretch>
        </p:blipFill>
        <p:spPr>
          <a:xfrm>
            <a:off x="0" y="0"/>
            <a:ext cx="9144000" cy="6858000"/>
          </a:xfrm>
        </p:spPr>
      </p:pic>
      <p:sp>
        <p:nvSpPr>
          <p:cNvPr id="2" name="Title 1"/>
          <p:cNvSpPr>
            <a:spLocks noGrp="1"/>
          </p:cNvSpPr>
          <p:nvPr>
            <p:ph type="title"/>
          </p:nvPr>
        </p:nvSpPr>
        <p:spPr>
          <a:xfrm>
            <a:off x="457200" y="228600"/>
            <a:ext cx="8229600" cy="1371600"/>
          </a:xfrm>
        </p:spPr>
        <p:txBody>
          <a:bodyPr>
            <a:normAutofit/>
          </a:bodyPr>
          <a:lstStyle/>
          <a:p>
            <a:r>
              <a:rPr lang="en-US" sz="3600" b="1" u="sng" dirty="0" smtClean="0">
                <a:solidFill>
                  <a:srgbClr val="FFFF00"/>
                </a:solidFill>
                <a:effectLst>
                  <a:outerShdw blurRad="38100" dist="38100" dir="2700000" algn="tl">
                    <a:srgbClr val="000000">
                      <a:alpha val="43137"/>
                    </a:srgbClr>
                  </a:outerShdw>
                </a:effectLst>
                <a:latin typeface="Tahoma" pitchFamily="34" charset="0"/>
                <a:cs typeface="Tahoma" pitchFamily="34" charset="0"/>
              </a:rPr>
              <a:t>Components of Brood Habitat</a:t>
            </a:r>
            <a:endParaRPr lang="en-US" sz="3600" b="1" u="sng" dirty="0">
              <a:solidFill>
                <a:srgbClr val="FFFF00"/>
              </a:solidFill>
              <a:effectLst>
                <a:outerShdw blurRad="38100" dist="38100" dir="2700000" algn="tl">
                  <a:srgbClr val="000000">
                    <a:alpha val="43137"/>
                  </a:srgbClr>
                </a:outerShdw>
              </a:effectLst>
              <a:latin typeface="Tahoma" pitchFamily="34" charset="0"/>
              <a:cs typeface="Tahoma" pitchFamily="34" charset="0"/>
            </a:endParaRPr>
          </a:p>
        </p:txBody>
      </p:sp>
      <p:sp>
        <p:nvSpPr>
          <p:cNvPr id="4" name="Content Placeholder 3"/>
          <p:cNvSpPr>
            <a:spLocks noGrp="1"/>
          </p:cNvSpPr>
          <p:nvPr>
            <p:ph sz="half" idx="2"/>
          </p:nvPr>
        </p:nvSpPr>
        <p:spPr>
          <a:xfrm>
            <a:off x="5486400" y="2057400"/>
            <a:ext cx="3352800" cy="4114800"/>
          </a:xfrm>
          <a:solidFill>
            <a:schemeClr val="bg2">
              <a:lumMod val="75000"/>
              <a:alpha val="70000"/>
            </a:schemeClr>
          </a:solidFill>
        </p:spPr>
        <p:txBody>
          <a:bodyPr>
            <a:normAutofit/>
          </a:bodyPr>
          <a:lstStyle/>
          <a:p>
            <a:pPr>
              <a:buClr>
                <a:srgbClr val="FFFF00"/>
              </a:buClr>
            </a:pPr>
            <a:r>
              <a:rPr lang="en-US" sz="3600" dirty="0" smtClean="0">
                <a:latin typeface="Tahoma" pitchFamily="34" charset="0"/>
                <a:cs typeface="Tahoma" pitchFamily="34" charset="0"/>
              </a:rPr>
              <a:t>Bare Ground</a:t>
            </a:r>
          </a:p>
          <a:p>
            <a:pPr lvl="1">
              <a:buClr>
                <a:srgbClr val="FFFF00"/>
              </a:buClr>
            </a:pPr>
            <a:r>
              <a:rPr lang="en-US" sz="2800" dirty="0" smtClean="0">
                <a:latin typeface="Tahoma" pitchFamily="34" charset="0"/>
                <a:cs typeface="Tahoma" pitchFamily="34" charset="0"/>
              </a:rPr>
              <a:t>Facilitates movement</a:t>
            </a:r>
          </a:p>
          <a:p>
            <a:pPr lvl="1">
              <a:buClr>
                <a:srgbClr val="FFFF00"/>
              </a:buClr>
            </a:pPr>
            <a:r>
              <a:rPr lang="en-US" sz="2800" dirty="0" smtClean="0">
                <a:latin typeface="Tahoma" pitchFamily="34" charset="0"/>
                <a:cs typeface="Tahoma" pitchFamily="34" charset="0"/>
              </a:rPr>
              <a:t>Facilitates foraging</a:t>
            </a:r>
          </a:p>
          <a:p>
            <a:pPr lvl="1">
              <a:buClr>
                <a:srgbClr val="FFFF00"/>
              </a:buClr>
            </a:pPr>
            <a:r>
              <a:rPr lang="en-US" sz="2800" dirty="0" smtClean="0">
                <a:latin typeface="Tahoma" pitchFamily="34" charset="0"/>
                <a:cs typeface="Tahoma" pitchFamily="34" charset="0"/>
              </a:rPr>
              <a:t>Less chilling from dew</a:t>
            </a:r>
            <a:endParaRPr lang="en-US" sz="2800" dirty="0">
              <a:latin typeface="Tahoma" pitchFamily="34" charset="0"/>
              <a:cs typeface="Tahoma" pitchFamily="34" charset="0"/>
            </a:endParaRPr>
          </a:p>
        </p:txBody>
      </p:sp>
    </p:spTree>
    <p:extLst>
      <p:ext uri="{BB962C8B-B14F-4D97-AF65-F5344CB8AC3E}">
        <p14:creationId xmlns:p14="http://schemas.microsoft.com/office/powerpoint/2010/main" val="163376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mdc.mo.gov/sites/default/files/images/author/bareground_eye_level_350.jpg"/>
          <p:cNvPicPr>
            <a:picLocks noGrp="1" noChangeAspect="1" noChangeArrowheads="1"/>
          </p:cNvPicPr>
          <p:nvPr>
            <p:ph sz="half" idx="1"/>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sz="3600" b="1" u="sng" dirty="0" smtClean="0">
                <a:solidFill>
                  <a:srgbClr val="FFFF00"/>
                </a:solidFill>
                <a:effectLst>
                  <a:outerShdw blurRad="38100" dist="38100" dir="2700000" algn="tl">
                    <a:srgbClr val="000000">
                      <a:alpha val="43137"/>
                    </a:srgbClr>
                  </a:outerShdw>
                </a:effectLst>
                <a:latin typeface="Tahoma" pitchFamily="34" charset="0"/>
                <a:cs typeface="Tahoma" pitchFamily="34" charset="0"/>
              </a:rPr>
              <a:t>Components of Brood Habitat</a:t>
            </a:r>
            <a:endParaRPr lang="en-US" sz="3600" b="1" u="sng" dirty="0">
              <a:solidFill>
                <a:srgbClr val="FFFF00"/>
              </a:solidFill>
              <a:effectLst>
                <a:outerShdw blurRad="38100" dist="38100" dir="2700000" algn="tl">
                  <a:srgbClr val="000000">
                    <a:alpha val="43137"/>
                  </a:srgbClr>
                </a:outerShdw>
              </a:effectLst>
              <a:latin typeface="Tahoma" pitchFamily="34" charset="0"/>
              <a:cs typeface="Tahoma" pitchFamily="34" charset="0"/>
            </a:endParaRPr>
          </a:p>
        </p:txBody>
      </p:sp>
      <p:sp>
        <p:nvSpPr>
          <p:cNvPr id="4" name="Content Placeholder 3"/>
          <p:cNvSpPr>
            <a:spLocks noGrp="1"/>
          </p:cNvSpPr>
          <p:nvPr>
            <p:ph sz="half" idx="2"/>
          </p:nvPr>
        </p:nvSpPr>
        <p:spPr>
          <a:xfrm>
            <a:off x="5410200" y="2362200"/>
            <a:ext cx="3733800" cy="3200400"/>
          </a:xfrm>
          <a:solidFill>
            <a:schemeClr val="bg2">
              <a:alpha val="56000"/>
            </a:schemeClr>
          </a:solidFill>
        </p:spPr>
        <p:txBody>
          <a:bodyPr>
            <a:normAutofit/>
          </a:bodyPr>
          <a:lstStyle/>
          <a:p>
            <a:pPr>
              <a:buClr>
                <a:schemeClr val="tx1"/>
              </a:buClr>
            </a:pPr>
            <a:r>
              <a:rPr lang="en-US" sz="3200" dirty="0" smtClean="0">
                <a:latin typeface="Tahoma" pitchFamily="34" charset="0"/>
                <a:cs typeface="Tahoma" pitchFamily="34" charset="0"/>
              </a:rPr>
              <a:t>Overhead Cover</a:t>
            </a:r>
          </a:p>
          <a:p>
            <a:pPr lvl="1">
              <a:buClr>
                <a:schemeClr val="tx1"/>
              </a:buClr>
            </a:pPr>
            <a:r>
              <a:rPr lang="en-US" sz="3000" dirty="0" smtClean="0">
                <a:latin typeface="Tahoma" pitchFamily="34" charset="0"/>
                <a:cs typeface="Tahoma" pitchFamily="34" charset="0"/>
              </a:rPr>
              <a:t>Canopy provides concealment</a:t>
            </a:r>
          </a:p>
          <a:p>
            <a:pPr lvl="1">
              <a:buClr>
                <a:schemeClr val="tx1"/>
              </a:buClr>
            </a:pPr>
            <a:r>
              <a:rPr lang="en-US" sz="3000" dirty="0" smtClean="0">
                <a:latin typeface="Tahoma" pitchFamily="34" charset="0"/>
                <a:cs typeface="Tahoma" pitchFamily="34" charset="0"/>
              </a:rPr>
              <a:t>Canopy provides shade</a:t>
            </a:r>
          </a:p>
          <a:p>
            <a:endParaRPr lang="en-US" dirty="0"/>
          </a:p>
        </p:txBody>
      </p:sp>
    </p:spTree>
    <p:extLst>
      <p:ext uri="{BB962C8B-B14F-4D97-AF65-F5344CB8AC3E}">
        <p14:creationId xmlns:p14="http://schemas.microsoft.com/office/powerpoint/2010/main" val="352191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mdc.mo.gov/sites/default/files/images/author/bareground_eye_level_35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13318" name="Oval 6"/>
          <p:cNvSpPr>
            <a:spLocks noChangeArrowheads="1"/>
          </p:cNvSpPr>
          <p:nvPr/>
        </p:nvSpPr>
        <p:spPr bwMode="auto">
          <a:xfrm>
            <a:off x="2011680" y="1987826"/>
            <a:ext cx="3840480" cy="357808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314" name="Rectangle 2"/>
          <p:cNvSpPr>
            <a:spLocks noGrp="1" noChangeArrowheads="1"/>
          </p:cNvSpPr>
          <p:nvPr>
            <p:ph type="title"/>
          </p:nvPr>
        </p:nvSpPr>
        <p:spPr/>
        <p:txBody>
          <a:bodyPr/>
          <a:lstStyle/>
          <a:p>
            <a:r>
              <a:rPr lang="en-US" altLang="en-US" b="1" dirty="0">
                <a:solidFill>
                  <a:srgbClr val="FFC000"/>
                </a:solidFill>
              </a:rPr>
              <a:t>Creating Brood Habitat</a:t>
            </a:r>
          </a:p>
        </p:txBody>
      </p:sp>
      <p:sp>
        <p:nvSpPr>
          <p:cNvPr id="13315" name="Rectangle 3"/>
          <p:cNvSpPr>
            <a:spLocks noGrp="1" noChangeArrowheads="1"/>
          </p:cNvSpPr>
          <p:nvPr>
            <p:ph type="body" idx="1"/>
          </p:nvPr>
        </p:nvSpPr>
        <p:spPr/>
        <p:txBody>
          <a:bodyPr/>
          <a:lstStyle/>
          <a:p>
            <a:pPr>
              <a:buClrTx/>
              <a:buFont typeface="Wingdings" panose="05000000000000000000" pitchFamily="2" charset="2"/>
              <a:buChar char="§"/>
            </a:pPr>
            <a:r>
              <a:rPr lang="en-US" altLang="en-US" dirty="0">
                <a:solidFill>
                  <a:srgbClr val="000000"/>
                </a:solidFill>
              </a:rPr>
              <a:t>Prescribed Burning</a:t>
            </a:r>
          </a:p>
          <a:p>
            <a:pPr>
              <a:buClrTx/>
              <a:buFont typeface="Wingdings" panose="05000000000000000000" pitchFamily="2" charset="2"/>
              <a:buChar char="§"/>
            </a:pPr>
            <a:endParaRPr lang="en-US" altLang="en-US" dirty="0">
              <a:solidFill>
                <a:srgbClr val="000000"/>
              </a:solidFill>
            </a:endParaRPr>
          </a:p>
          <a:p>
            <a:pPr>
              <a:buClrTx/>
              <a:buFont typeface="Wingdings" panose="05000000000000000000" pitchFamily="2" charset="2"/>
              <a:buChar char="§"/>
            </a:pPr>
            <a:r>
              <a:rPr lang="en-US" altLang="en-US" dirty="0">
                <a:solidFill>
                  <a:srgbClr val="000000"/>
                </a:solidFill>
              </a:rPr>
              <a:t>Strip Disking</a:t>
            </a:r>
          </a:p>
          <a:p>
            <a:pPr lvl="1">
              <a:buClrTx/>
              <a:buFont typeface="Wingdings" panose="05000000000000000000" pitchFamily="2" charset="2"/>
              <a:buChar char="§"/>
            </a:pPr>
            <a:endParaRPr lang="en-US" altLang="en-US" sz="3200" dirty="0">
              <a:solidFill>
                <a:srgbClr val="000000"/>
              </a:solidFill>
            </a:endParaRPr>
          </a:p>
          <a:p>
            <a:pPr>
              <a:buClrTx/>
              <a:buFont typeface="Wingdings" panose="05000000000000000000" pitchFamily="2" charset="2"/>
              <a:buChar char="§"/>
            </a:pPr>
            <a:r>
              <a:rPr lang="en-US" altLang="en-US" dirty="0">
                <a:solidFill>
                  <a:srgbClr val="000000"/>
                </a:solidFill>
              </a:rPr>
              <a:t>Food </a:t>
            </a:r>
            <a:r>
              <a:rPr lang="en-US" altLang="en-US" dirty="0" smtClean="0">
                <a:solidFill>
                  <a:srgbClr val="000000"/>
                </a:solidFill>
              </a:rPr>
              <a:t>Plots</a:t>
            </a:r>
            <a:endParaRPr lang="en-US" altLang="en-US" b="1" dirty="0"/>
          </a:p>
          <a:p>
            <a:endParaRPr lang="en-US" altLang="en-US" dirty="0"/>
          </a:p>
          <a:p>
            <a:pPr lvl="1">
              <a:buClr>
                <a:schemeClr val="hlink"/>
              </a:buClr>
              <a:buFontTx/>
              <a:buNone/>
            </a:pPr>
            <a:endParaRPr lang="en-US" altLang="en-US" dirty="0"/>
          </a:p>
        </p:txBody>
      </p:sp>
    </p:spTree>
    <p:extLst>
      <p:ext uri="{BB962C8B-B14F-4D97-AF65-F5344CB8AC3E}">
        <p14:creationId xmlns:p14="http://schemas.microsoft.com/office/powerpoint/2010/main" val="1294762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6"/>
          <p:cNvSpPr>
            <a:spLocks noGrp="1"/>
          </p:cNvSpPr>
          <p:nvPr>
            <p:ph type="title"/>
          </p:nvPr>
        </p:nvSpPr>
        <p:spPr>
          <a:xfrm>
            <a:off x="381000" y="12032"/>
            <a:ext cx="8229600" cy="1371600"/>
          </a:xfrm>
        </p:spPr>
        <p:txBody>
          <a:bodyPr/>
          <a:lstStyle/>
          <a:p>
            <a:pPr eaLnBrk="1" hangingPunct="1"/>
            <a:r>
              <a:rPr lang="en-US" sz="5400" b="1" dirty="0" smtClean="0">
                <a:solidFill>
                  <a:srgbClr val="FFC000"/>
                </a:solidFill>
              </a:rPr>
              <a:t>Disking</a:t>
            </a:r>
          </a:p>
        </p:txBody>
      </p:sp>
      <p:pic>
        <p:nvPicPr>
          <p:cNvPr id="34818" name="Picture 9" descr="CRP007_RJ"/>
          <p:cNvPicPr>
            <a:picLocks noGrp="1" noChangeAspect="1" noChangeArrowheads="1"/>
          </p:cNvPicPr>
          <p:nvPr>
            <p:ph idx="1"/>
          </p:nvPr>
        </p:nvPicPr>
        <p:blipFill>
          <a:blip r:embed="rId3"/>
          <a:srcRect/>
          <a:stretch>
            <a:fillRect/>
          </a:stretch>
        </p:blipFill>
        <p:spPr>
          <a:xfrm>
            <a:off x="838200" y="1371600"/>
            <a:ext cx="7772400" cy="5197475"/>
          </a:xfrm>
        </p:spPr>
      </p:pic>
    </p:spTree>
    <p:extLst>
      <p:ext uri="{BB962C8B-B14F-4D97-AF65-F5344CB8AC3E}">
        <p14:creationId xmlns:p14="http://schemas.microsoft.com/office/powerpoint/2010/main" val="2975289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sz="5400" b="1" dirty="0" smtClean="0">
                <a:solidFill>
                  <a:srgbClr val="FFC000"/>
                </a:solidFill>
              </a:rPr>
              <a:t>Disking</a:t>
            </a:r>
          </a:p>
        </p:txBody>
      </p:sp>
      <p:sp>
        <p:nvSpPr>
          <p:cNvPr id="16387" name="Rectangle 3"/>
          <p:cNvSpPr>
            <a:spLocks noGrp="1" noChangeArrowheads="1"/>
          </p:cNvSpPr>
          <p:nvPr>
            <p:ph sz="half" idx="1"/>
          </p:nvPr>
        </p:nvSpPr>
        <p:spPr>
          <a:xfrm>
            <a:off x="76200" y="1600200"/>
            <a:ext cx="4114800" cy="5257800"/>
          </a:xfrm>
        </p:spPr>
        <p:txBody>
          <a:bodyPr rtlCol="0">
            <a:normAutofit lnSpcReduction="10000"/>
          </a:bodyPr>
          <a:lstStyle/>
          <a:p>
            <a:pPr eaLnBrk="1" fontAlgn="auto" hangingPunct="1">
              <a:spcAft>
                <a:spcPts val="0"/>
              </a:spcAft>
              <a:buClr>
                <a:schemeClr val="tx1"/>
              </a:buClr>
              <a:buFont typeface="Wingdings" panose="05000000000000000000" pitchFamily="2" charset="2"/>
              <a:buChar char="§"/>
              <a:defRPr/>
            </a:pPr>
            <a:r>
              <a:rPr lang="en-US" sz="3000" dirty="0" smtClean="0"/>
              <a:t>Strips should be 25 to </a:t>
            </a:r>
            <a:r>
              <a:rPr lang="en-US" sz="3000" dirty="0"/>
              <a:t>75 feet </a:t>
            </a:r>
            <a:r>
              <a:rPr lang="en-US" sz="3000" dirty="0" smtClean="0"/>
              <a:t>wide and separated by an area of undisturbed vegetation twice as wide</a:t>
            </a:r>
            <a:r>
              <a:rPr lang="en-US" sz="3000" u="sng" dirty="0" smtClean="0"/>
              <a:t> </a:t>
            </a:r>
          </a:p>
          <a:p>
            <a:pPr eaLnBrk="1" fontAlgn="auto" hangingPunct="1">
              <a:spcAft>
                <a:spcPts val="0"/>
              </a:spcAft>
              <a:buClr>
                <a:schemeClr val="tx1"/>
              </a:buClr>
              <a:buFont typeface="Wingdings" panose="05000000000000000000" pitchFamily="2" charset="2"/>
              <a:buChar char="§"/>
              <a:defRPr/>
            </a:pPr>
            <a:endParaRPr lang="en-US" sz="3000" u="sng" dirty="0" smtClean="0"/>
          </a:p>
          <a:p>
            <a:pPr eaLnBrk="1" fontAlgn="auto" hangingPunct="1">
              <a:spcAft>
                <a:spcPts val="0"/>
              </a:spcAft>
              <a:buClr>
                <a:schemeClr val="tx1"/>
              </a:buClr>
              <a:buFont typeface="Wingdings" panose="05000000000000000000" pitchFamily="2" charset="2"/>
              <a:buChar char="§"/>
              <a:defRPr/>
            </a:pPr>
            <a:r>
              <a:rPr lang="en-US" sz="3000" dirty="0" smtClean="0"/>
              <a:t>Ideally, only 1/3 of the field should be disked in any one year</a:t>
            </a:r>
          </a:p>
          <a:p>
            <a:pPr eaLnBrk="1" fontAlgn="auto" hangingPunct="1">
              <a:spcAft>
                <a:spcPts val="0"/>
              </a:spcAft>
              <a:buFont typeface="Arial" pitchFamily="34" charset="0"/>
              <a:buChar char="•"/>
              <a:defRPr/>
            </a:pPr>
            <a:endParaRPr lang="en-US" sz="3600" dirty="0" smtClean="0"/>
          </a:p>
          <a:p>
            <a:pPr eaLnBrk="1" fontAlgn="auto" hangingPunct="1">
              <a:spcAft>
                <a:spcPts val="0"/>
              </a:spcAft>
              <a:buFont typeface="Arial" pitchFamily="34" charset="0"/>
              <a:buChar char="•"/>
              <a:defRPr/>
            </a:pPr>
            <a:endParaRPr lang="en-US" sz="3600" dirty="0"/>
          </a:p>
        </p:txBody>
      </p:sp>
      <p:pic>
        <p:nvPicPr>
          <p:cNvPr id="36867" name="Picture 2"/>
          <p:cNvPicPr>
            <a:picLocks noGrp="1" noChangeAspect="1" noChangeArrowheads="1"/>
          </p:cNvPicPr>
          <p:nvPr>
            <p:ph sz="half" idx="2"/>
          </p:nvPr>
        </p:nvPicPr>
        <p:blipFill>
          <a:blip r:embed="rId3"/>
          <a:srcRect/>
          <a:stretch>
            <a:fillRect/>
          </a:stretch>
        </p:blipFill>
        <p:spPr>
          <a:xfrm>
            <a:off x="4267200" y="1752600"/>
            <a:ext cx="4673600" cy="3505200"/>
          </a:xfrm>
        </p:spPr>
      </p:pic>
    </p:spTree>
    <p:extLst>
      <p:ext uri="{BB962C8B-B14F-4D97-AF65-F5344CB8AC3E}">
        <p14:creationId xmlns:p14="http://schemas.microsoft.com/office/powerpoint/2010/main" val="254409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98312" name="Rectangle 8"/>
          <p:cNvSpPr>
            <a:spLocks noGrp="1" noChangeArrowheads="1"/>
          </p:cNvSpPr>
          <p:nvPr>
            <p:ph type="title"/>
          </p:nvPr>
        </p:nvSpPr>
        <p:spPr>
          <a:xfrm>
            <a:off x="228600" y="381000"/>
            <a:ext cx="8534400" cy="1371600"/>
          </a:xfrm>
        </p:spPr>
        <p:txBody>
          <a:bodyPr/>
          <a:lstStyle/>
          <a:p>
            <a:r>
              <a:rPr lang="en-US" sz="4600" dirty="0" smtClean="0">
                <a:solidFill>
                  <a:srgbClr val="08111A"/>
                </a:solidFill>
                <a:effectLst/>
                <a:latin typeface="Arial" pitchFamily="34" charset="0"/>
                <a:cs typeface="Arial" pitchFamily="34" charset="0"/>
              </a:rPr>
              <a:t>Grazing </a:t>
            </a:r>
            <a:r>
              <a:rPr lang="en-US" sz="4600" i="1" dirty="0" smtClean="0">
                <a:solidFill>
                  <a:srgbClr val="08111A"/>
                </a:solidFill>
                <a:effectLst/>
                <a:latin typeface="Arial" pitchFamily="34" charset="0"/>
                <a:cs typeface="Arial" pitchFamily="34" charset="0"/>
              </a:rPr>
              <a:t>for</a:t>
            </a:r>
            <a:r>
              <a:rPr lang="en-US" sz="4600" dirty="0" smtClean="0">
                <a:solidFill>
                  <a:srgbClr val="08111A"/>
                </a:solidFill>
                <a:effectLst/>
                <a:latin typeface="Arial" pitchFamily="34" charset="0"/>
                <a:cs typeface="Arial" pitchFamily="34" charset="0"/>
              </a:rPr>
              <a:t> Conservation</a:t>
            </a:r>
            <a:endParaRPr lang="en-US" sz="4600" i="1" dirty="0">
              <a:solidFill>
                <a:srgbClr val="08111A"/>
              </a:solidFill>
              <a:effectLst/>
              <a:latin typeface="Arial" pitchFamily="34" charset="0"/>
              <a:cs typeface="Arial" pitchFamily="34" charset="0"/>
            </a:endParaRPr>
          </a:p>
        </p:txBody>
      </p:sp>
      <p:sp>
        <p:nvSpPr>
          <p:cNvPr id="4" name="Text Box 6"/>
          <p:cNvSpPr txBox="1">
            <a:spLocks noChangeArrowheads="1"/>
          </p:cNvSpPr>
          <p:nvPr/>
        </p:nvSpPr>
        <p:spPr bwMode="auto">
          <a:xfrm>
            <a:off x="1752600" y="1600200"/>
            <a:ext cx="55915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000000"/>
                </a:solidFill>
              </a:rPr>
              <a:t>Combining Agriculture and Wildlife</a:t>
            </a:r>
          </a:p>
        </p:txBody>
      </p:sp>
    </p:spTree>
    <p:extLst>
      <p:ext uri="{BB962C8B-B14F-4D97-AF65-F5344CB8AC3E}">
        <p14:creationId xmlns:p14="http://schemas.microsoft.com/office/powerpoint/2010/main" val="3627657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Grp="1" noChangeArrowheads="1"/>
          </p:cNvSpPr>
          <p:nvPr>
            <p:ph type="title"/>
          </p:nvPr>
        </p:nvSpPr>
        <p:spPr/>
        <p:txBody>
          <a:bodyPr/>
          <a:lstStyle/>
          <a:p>
            <a:pPr eaLnBrk="1" hangingPunct="1"/>
            <a:r>
              <a:rPr lang="en-US" sz="5400" b="1" dirty="0" smtClean="0">
                <a:solidFill>
                  <a:srgbClr val="FFC000"/>
                </a:solidFill>
              </a:rPr>
              <a:t>Disking</a:t>
            </a:r>
          </a:p>
        </p:txBody>
      </p:sp>
      <p:sp>
        <p:nvSpPr>
          <p:cNvPr id="92164" name="Rectangle 4"/>
          <p:cNvSpPr>
            <a:spLocks noGrp="1" noChangeArrowheads="1"/>
          </p:cNvSpPr>
          <p:nvPr>
            <p:ph sz="half" idx="1"/>
          </p:nvPr>
        </p:nvSpPr>
        <p:spPr>
          <a:xfrm>
            <a:off x="76200" y="1981200"/>
            <a:ext cx="4038600" cy="4114800"/>
          </a:xfrm>
        </p:spPr>
        <p:txBody>
          <a:bodyPr/>
          <a:lstStyle/>
          <a:p>
            <a:pPr eaLnBrk="1" hangingPunct="1">
              <a:buClr>
                <a:schemeClr val="tx1"/>
              </a:buClr>
            </a:pPr>
            <a:r>
              <a:rPr lang="en-US" sz="3600" dirty="0" smtClean="0"/>
              <a:t>Disk 4-6 inches deep on contour </a:t>
            </a:r>
          </a:p>
          <a:p>
            <a:pPr eaLnBrk="1" hangingPunct="1">
              <a:buClr>
                <a:schemeClr val="tx1"/>
              </a:buClr>
            </a:pPr>
            <a:r>
              <a:rPr lang="en-US" sz="3600" dirty="0" smtClean="0"/>
              <a:t>Goal is to create 30 to 70% bare ground </a:t>
            </a:r>
          </a:p>
          <a:p>
            <a:pPr eaLnBrk="1" hangingPunct="1">
              <a:buClr>
                <a:schemeClr val="tx1"/>
              </a:buClr>
            </a:pPr>
            <a:r>
              <a:rPr lang="en-US" sz="3600" dirty="0" smtClean="0"/>
              <a:t>2 or more passes</a:t>
            </a:r>
          </a:p>
          <a:p>
            <a:pPr eaLnBrk="1" hangingPunct="1">
              <a:buClr>
                <a:schemeClr val="tx1"/>
              </a:buClr>
              <a:buFont typeface="Arial" charset="0"/>
              <a:buNone/>
            </a:pPr>
            <a:r>
              <a:rPr lang="en-US" sz="3600" dirty="0" smtClean="0"/>
              <a:t>    required</a:t>
            </a:r>
          </a:p>
        </p:txBody>
      </p:sp>
      <p:pic>
        <p:nvPicPr>
          <p:cNvPr id="38915" name="Picture 2"/>
          <p:cNvPicPr>
            <a:picLocks noChangeAspect="1" noChangeArrowheads="1"/>
          </p:cNvPicPr>
          <p:nvPr/>
        </p:nvPicPr>
        <p:blipFill>
          <a:blip r:embed="rId3"/>
          <a:srcRect/>
          <a:stretch>
            <a:fillRect/>
          </a:stretch>
        </p:blipFill>
        <p:spPr bwMode="auto">
          <a:xfrm>
            <a:off x="4159250" y="1828800"/>
            <a:ext cx="4884738" cy="3733800"/>
          </a:xfrm>
          <a:prstGeom prst="rect">
            <a:avLst/>
          </a:prstGeom>
          <a:noFill/>
          <a:ln w="9525">
            <a:noFill/>
            <a:miter lim="800000"/>
            <a:headEnd/>
            <a:tailEnd/>
          </a:ln>
        </p:spPr>
      </p:pic>
    </p:spTree>
    <p:extLst>
      <p:ext uri="{BB962C8B-B14F-4D97-AF65-F5344CB8AC3E}">
        <p14:creationId xmlns:p14="http://schemas.microsoft.com/office/powerpoint/2010/main" val="168006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b="1" dirty="0" smtClean="0">
                <a:solidFill>
                  <a:srgbClr val="FFC000"/>
                </a:solidFill>
              </a:rPr>
              <a:t>Disk between October 1</a:t>
            </a:r>
            <a:r>
              <a:rPr lang="en-US" sz="4000" b="1" baseline="30000" dirty="0" smtClean="0">
                <a:solidFill>
                  <a:srgbClr val="FFC000"/>
                </a:solidFill>
              </a:rPr>
              <a:t>st</a:t>
            </a:r>
            <a:r>
              <a:rPr lang="en-US" sz="4000" b="1" dirty="0" smtClean="0">
                <a:solidFill>
                  <a:srgbClr val="FFC000"/>
                </a:solidFill>
              </a:rPr>
              <a:t> and April 30</a:t>
            </a:r>
            <a:r>
              <a:rPr lang="en-US" sz="4000" b="1" baseline="30000" dirty="0" smtClean="0">
                <a:solidFill>
                  <a:srgbClr val="FFC000"/>
                </a:solidFill>
              </a:rPr>
              <a:t>th</a:t>
            </a:r>
            <a:r>
              <a:rPr lang="en-US" dirty="0" smtClean="0"/>
              <a:t/>
            </a:r>
            <a:br>
              <a:rPr lang="en-US" dirty="0" smtClean="0"/>
            </a:br>
            <a:endParaRPr lang="en-US" dirty="0"/>
          </a:p>
        </p:txBody>
      </p:sp>
      <p:sp>
        <p:nvSpPr>
          <p:cNvPr id="3" name="Content Placeholder 2"/>
          <p:cNvSpPr>
            <a:spLocks noGrp="1"/>
          </p:cNvSpPr>
          <p:nvPr>
            <p:ph sz="half" idx="1"/>
          </p:nvPr>
        </p:nvSpPr>
        <p:spPr>
          <a:xfrm>
            <a:off x="152400" y="1798637"/>
            <a:ext cx="4038600" cy="4525963"/>
          </a:xfrm>
        </p:spPr>
        <p:txBody>
          <a:bodyPr rtlCol="0">
            <a:normAutofit fontScale="92500" lnSpcReduction="20000"/>
          </a:bodyPr>
          <a:lstStyle/>
          <a:p>
            <a:pPr eaLnBrk="1" fontAlgn="auto" hangingPunct="1">
              <a:spcAft>
                <a:spcPts val="0"/>
              </a:spcAft>
              <a:buClr>
                <a:schemeClr val="tx1"/>
              </a:buClr>
              <a:buFont typeface="Arial" pitchFamily="34" charset="0"/>
              <a:buChar char="•"/>
              <a:defRPr/>
            </a:pPr>
            <a:r>
              <a:rPr lang="en-US" dirty="0" smtClean="0"/>
              <a:t>Fall/early winter      disking promotes     broadleaves        (ragweed)</a:t>
            </a:r>
          </a:p>
          <a:p>
            <a:pPr eaLnBrk="1" fontAlgn="auto" hangingPunct="1">
              <a:spcAft>
                <a:spcPts val="0"/>
              </a:spcAft>
              <a:buClr>
                <a:schemeClr val="tx1"/>
              </a:buClr>
              <a:buFont typeface="Arial" pitchFamily="34" charset="0"/>
              <a:buChar char="•"/>
              <a:defRPr/>
            </a:pPr>
            <a:endParaRPr lang="en-US" dirty="0" smtClean="0"/>
          </a:p>
          <a:p>
            <a:pPr eaLnBrk="1" fontAlgn="auto" hangingPunct="1">
              <a:spcAft>
                <a:spcPts val="0"/>
              </a:spcAft>
              <a:buClr>
                <a:schemeClr val="tx1"/>
              </a:buClr>
              <a:buFont typeface="Arial" pitchFamily="34" charset="0"/>
              <a:buChar char="•"/>
              <a:defRPr/>
            </a:pPr>
            <a:r>
              <a:rPr lang="en-US" dirty="0" smtClean="0"/>
              <a:t>Spring disking     promotes weedy    grasses (foxtail)</a:t>
            </a:r>
          </a:p>
          <a:p>
            <a:pPr eaLnBrk="1" fontAlgn="auto" hangingPunct="1">
              <a:spcAft>
                <a:spcPts val="0"/>
              </a:spcAft>
              <a:buClr>
                <a:schemeClr val="tx1"/>
              </a:buClr>
              <a:buFont typeface="Arial" pitchFamily="34" charset="0"/>
              <a:buChar char="•"/>
              <a:defRPr/>
            </a:pPr>
            <a:endParaRPr lang="en-US" dirty="0" smtClean="0"/>
          </a:p>
          <a:p>
            <a:pPr eaLnBrk="1" fontAlgn="auto" hangingPunct="1">
              <a:spcAft>
                <a:spcPts val="0"/>
              </a:spcAft>
              <a:buClr>
                <a:schemeClr val="tx1"/>
              </a:buClr>
              <a:buFont typeface="Arial" pitchFamily="34" charset="0"/>
              <a:buChar char="•"/>
              <a:defRPr/>
            </a:pPr>
            <a:r>
              <a:rPr lang="en-US" dirty="0" smtClean="0"/>
              <a:t>Disking fescue in           late spring will      promote ragweed</a:t>
            </a:r>
            <a:endParaRPr lang="en-US" dirty="0"/>
          </a:p>
        </p:txBody>
      </p:sp>
      <p:pic>
        <p:nvPicPr>
          <p:cNvPr id="45059" name="Picture 2"/>
          <p:cNvPicPr>
            <a:picLocks noGrp="1" noChangeAspect="1" noChangeArrowheads="1"/>
          </p:cNvPicPr>
          <p:nvPr>
            <p:ph sz="half" idx="2"/>
          </p:nvPr>
        </p:nvPicPr>
        <p:blipFill>
          <a:blip r:embed="rId3"/>
          <a:srcRect/>
          <a:stretch>
            <a:fillRect/>
          </a:stretch>
        </p:blipFill>
        <p:spPr>
          <a:xfrm>
            <a:off x="3581400" y="1905000"/>
            <a:ext cx="5486400" cy="4114800"/>
          </a:xfrm>
        </p:spPr>
      </p:pic>
    </p:spTree>
    <p:extLst>
      <p:ext uri="{BB962C8B-B14F-4D97-AF65-F5344CB8AC3E}">
        <p14:creationId xmlns:p14="http://schemas.microsoft.com/office/powerpoint/2010/main" val="2653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57200" y="0"/>
            <a:ext cx="8229600" cy="1143000"/>
          </a:xfrm>
        </p:spPr>
        <p:txBody>
          <a:bodyPr/>
          <a:lstStyle/>
          <a:p>
            <a:pPr eaLnBrk="1" hangingPunct="1"/>
            <a:r>
              <a:rPr lang="en-US" b="1" dirty="0" smtClean="0">
                <a:solidFill>
                  <a:srgbClr val="FFC000"/>
                </a:solidFill>
              </a:rPr>
              <a:t>Good example</a:t>
            </a:r>
          </a:p>
        </p:txBody>
      </p:sp>
      <p:pic>
        <p:nvPicPr>
          <p:cNvPr id="51202" name="Picture 2"/>
          <p:cNvPicPr>
            <a:picLocks noGrp="1" noChangeAspect="1" noChangeArrowheads="1"/>
          </p:cNvPicPr>
          <p:nvPr>
            <p:ph idx="1"/>
          </p:nvPr>
        </p:nvPicPr>
        <p:blipFill>
          <a:blip r:embed="rId3"/>
          <a:srcRect/>
          <a:stretch>
            <a:fillRect/>
          </a:stretch>
        </p:blipFill>
        <p:spPr>
          <a:xfrm>
            <a:off x="914400" y="914400"/>
            <a:ext cx="7437438" cy="5576888"/>
          </a:xfrm>
        </p:spPr>
      </p:pic>
      <p:pic>
        <p:nvPicPr>
          <p:cNvPr id="9" name="Picture 3"/>
          <p:cNvPicPr>
            <a:picLocks noChangeAspect="1" noChangeArrowheads="1"/>
          </p:cNvPicPr>
          <p:nvPr/>
        </p:nvPicPr>
        <p:blipFill>
          <a:blip r:embed="rId4"/>
          <a:srcRect/>
          <a:stretch>
            <a:fillRect/>
          </a:stretch>
        </p:blipFill>
        <p:spPr bwMode="auto">
          <a:xfrm>
            <a:off x="914400" y="914400"/>
            <a:ext cx="7467600" cy="5600700"/>
          </a:xfrm>
          <a:prstGeom prst="rect">
            <a:avLst/>
          </a:prstGeom>
          <a:noFill/>
          <a:ln w="9525">
            <a:noFill/>
            <a:miter lim="800000"/>
            <a:headEnd/>
            <a:tailEnd/>
          </a:ln>
        </p:spPr>
      </p:pic>
      <p:sp>
        <p:nvSpPr>
          <p:cNvPr id="5" name="TextBox 4"/>
          <p:cNvSpPr txBox="1">
            <a:spLocks noChangeArrowheads="1"/>
          </p:cNvSpPr>
          <p:nvPr/>
        </p:nvSpPr>
        <p:spPr bwMode="auto">
          <a:xfrm>
            <a:off x="3048000" y="5181600"/>
            <a:ext cx="4343400" cy="708025"/>
          </a:xfrm>
          <a:prstGeom prst="rect">
            <a:avLst/>
          </a:prstGeom>
          <a:noFill/>
          <a:ln w="9525">
            <a:noFill/>
            <a:miter lim="800000"/>
            <a:headEnd/>
            <a:tailEnd/>
          </a:ln>
        </p:spPr>
        <p:txBody>
          <a:bodyPr>
            <a:spAutoFit/>
          </a:bodyPr>
          <a:lstStyle/>
          <a:p>
            <a:r>
              <a:rPr lang="en-US" sz="4000" b="1" dirty="0">
                <a:solidFill>
                  <a:srgbClr val="FFFF00"/>
                </a:solidFill>
                <a:latin typeface="Calibri" pitchFamily="34" charset="0"/>
              </a:rPr>
              <a:t>&gt;50% bare ground</a:t>
            </a:r>
          </a:p>
        </p:txBody>
      </p:sp>
    </p:spTree>
    <p:extLst>
      <p:ext uri="{BB962C8B-B14F-4D97-AF65-F5344CB8AC3E}">
        <p14:creationId xmlns:p14="http://schemas.microsoft.com/office/powerpoint/2010/main" val="7195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Rectangle 4"/>
          <p:cNvSpPr>
            <a:spLocks noGrp="1" noChangeArrowheads="1"/>
          </p:cNvSpPr>
          <p:nvPr>
            <p:ph type="title"/>
          </p:nvPr>
        </p:nvSpPr>
        <p:spPr>
          <a:xfrm>
            <a:off x="457200" y="228600"/>
            <a:ext cx="8229600" cy="1371600"/>
          </a:xfrm>
        </p:spPr>
        <p:txBody>
          <a:bodyPr/>
          <a:lstStyle/>
          <a:p>
            <a:r>
              <a:rPr lang="en-US" altLang="en-US" sz="4000" b="1" dirty="0">
                <a:solidFill>
                  <a:srgbClr val="FFC000"/>
                </a:solidFill>
              </a:rPr>
              <a:t>Prescribed Burning Creates Brood Habitat and Nesting Habitat</a:t>
            </a:r>
          </a:p>
        </p:txBody>
      </p:sp>
      <p:pic>
        <p:nvPicPr>
          <p:cNvPr id="203782" name="Picture 6" descr="wsg burn pics 0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62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5580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76200"/>
            <a:ext cx="8229600" cy="1371600"/>
          </a:xfrm>
        </p:spPr>
        <p:txBody>
          <a:bodyPr/>
          <a:lstStyle/>
          <a:p>
            <a:pPr eaLnBrk="1" hangingPunct="1"/>
            <a:r>
              <a:rPr lang="en-US" sz="4000" dirty="0" smtClean="0"/>
              <a:t>Timing – Things to Consider</a:t>
            </a:r>
          </a:p>
        </p:txBody>
      </p:sp>
      <p:sp>
        <p:nvSpPr>
          <p:cNvPr id="3" name="Content Placeholder 2"/>
          <p:cNvSpPr>
            <a:spLocks noGrp="1"/>
          </p:cNvSpPr>
          <p:nvPr>
            <p:ph idx="1"/>
          </p:nvPr>
        </p:nvSpPr>
        <p:spPr>
          <a:xfrm>
            <a:off x="457200" y="1066800"/>
            <a:ext cx="8229600" cy="5638800"/>
          </a:xfrm>
        </p:spPr>
        <p:txBody>
          <a:bodyPr/>
          <a:lstStyle/>
          <a:p>
            <a:pPr eaLnBrk="1" hangingPunct="1">
              <a:lnSpc>
                <a:spcPct val="80000"/>
              </a:lnSpc>
              <a:buClrTx/>
            </a:pPr>
            <a:r>
              <a:rPr lang="en-US" sz="3000" dirty="0" smtClean="0"/>
              <a:t>Burn only 1/3 to ½ of field acreage to provide brooding and nesting cover adjacent to each other</a:t>
            </a:r>
          </a:p>
          <a:p>
            <a:pPr eaLnBrk="1" hangingPunct="1">
              <a:lnSpc>
                <a:spcPct val="80000"/>
              </a:lnSpc>
              <a:buClrTx/>
            </a:pPr>
            <a:endParaRPr lang="en-US" sz="1600" dirty="0" smtClean="0"/>
          </a:p>
          <a:p>
            <a:pPr eaLnBrk="1" hangingPunct="1">
              <a:lnSpc>
                <a:spcPct val="80000"/>
              </a:lnSpc>
              <a:buClrTx/>
            </a:pPr>
            <a:r>
              <a:rPr lang="en-US" sz="3000" dirty="0" smtClean="0"/>
              <a:t>Fall and winter burns favor forbs</a:t>
            </a:r>
          </a:p>
          <a:p>
            <a:pPr eaLnBrk="1" hangingPunct="1">
              <a:lnSpc>
                <a:spcPct val="80000"/>
              </a:lnSpc>
              <a:buClrTx/>
            </a:pPr>
            <a:endParaRPr lang="en-US" sz="1600" dirty="0" smtClean="0"/>
          </a:p>
          <a:p>
            <a:pPr eaLnBrk="1" hangingPunct="1">
              <a:lnSpc>
                <a:spcPct val="80000"/>
              </a:lnSpc>
              <a:buClrTx/>
            </a:pPr>
            <a:r>
              <a:rPr lang="en-US" sz="3000" dirty="0" smtClean="0"/>
              <a:t>Burning in spring and fall of the same year greatly reduces stands of fescue and brome</a:t>
            </a:r>
          </a:p>
          <a:p>
            <a:pPr eaLnBrk="1" hangingPunct="1">
              <a:lnSpc>
                <a:spcPct val="80000"/>
              </a:lnSpc>
              <a:buClrTx/>
            </a:pPr>
            <a:endParaRPr lang="en-US" sz="1600" dirty="0" smtClean="0"/>
          </a:p>
          <a:p>
            <a:pPr eaLnBrk="1" hangingPunct="1">
              <a:lnSpc>
                <a:spcPct val="80000"/>
              </a:lnSpc>
              <a:buClrTx/>
            </a:pPr>
            <a:r>
              <a:rPr lang="en-US" sz="3000" dirty="0" smtClean="0"/>
              <a:t>For greatest plant diversity, warm-season grasses should be burned July 16</a:t>
            </a:r>
            <a:r>
              <a:rPr lang="en-US" sz="3000" baseline="30000" dirty="0" smtClean="0"/>
              <a:t>th</a:t>
            </a:r>
            <a:r>
              <a:rPr lang="en-US" sz="3000" dirty="0" smtClean="0"/>
              <a:t> – March 15</a:t>
            </a:r>
            <a:r>
              <a:rPr lang="en-US" sz="3000" baseline="30000" dirty="0" smtClean="0"/>
              <a:t>th</a:t>
            </a:r>
            <a:r>
              <a:rPr lang="en-US" sz="3000" dirty="0" smtClean="0"/>
              <a:t> </a:t>
            </a:r>
          </a:p>
          <a:p>
            <a:pPr eaLnBrk="1" hangingPunct="1">
              <a:lnSpc>
                <a:spcPct val="80000"/>
              </a:lnSpc>
              <a:buClrTx/>
            </a:pPr>
            <a:endParaRPr lang="en-US" sz="1600" dirty="0" smtClean="0"/>
          </a:p>
          <a:p>
            <a:pPr eaLnBrk="1" hangingPunct="1">
              <a:lnSpc>
                <a:spcPct val="80000"/>
              </a:lnSpc>
              <a:buClrTx/>
            </a:pPr>
            <a:r>
              <a:rPr lang="en-US" sz="3000" dirty="0" smtClean="0"/>
              <a:t>Pay close attention to the growth stage of the plant - not just the month as weather varies from year to year</a:t>
            </a:r>
          </a:p>
          <a:p>
            <a:pPr eaLnBrk="1" hangingPunct="1">
              <a:lnSpc>
                <a:spcPct val="80000"/>
              </a:lnSpc>
            </a:pPr>
            <a:endParaRPr lang="en-US" sz="3000" dirty="0" smtClean="0"/>
          </a:p>
          <a:p>
            <a:pPr eaLnBrk="1" hangingPunct="1">
              <a:lnSpc>
                <a:spcPct val="80000"/>
              </a:lnSpc>
            </a:pPr>
            <a:endParaRPr lang="en-US" sz="3000" dirty="0" smtClean="0"/>
          </a:p>
          <a:p>
            <a:pPr eaLnBrk="1" hangingPunct="1">
              <a:lnSpc>
                <a:spcPct val="80000"/>
              </a:lnSpc>
            </a:pPr>
            <a:endParaRPr lang="en-US" sz="3000" dirty="0" smtClean="0"/>
          </a:p>
        </p:txBody>
      </p:sp>
    </p:spTree>
    <p:extLst>
      <p:ext uri="{BB962C8B-B14F-4D97-AF65-F5344CB8AC3E}">
        <p14:creationId xmlns:p14="http://schemas.microsoft.com/office/powerpoint/2010/main" val="97897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762000"/>
          </a:xfrm>
        </p:spPr>
        <p:txBody>
          <a:bodyPr rtlCol="0">
            <a:noAutofit/>
          </a:bodyPr>
          <a:lstStyle/>
          <a:p>
            <a:pPr eaLnBrk="1" fontAlgn="auto" hangingPunct="1">
              <a:spcAft>
                <a:spcPts val="0"/>
              </a:spcAft>
              <a:defRPr/>
            </a:pPr>
            <a:r>
              <a:rPr lang="en-US" sz="2000" b="1" dirty="0" smtClean="0">
                <a:solidFill>
                  <a:srgbClr val="2CCB17"/>
                </a:solidFill>
              </a:rPr>
              <a:t>Green shading</a:t>
            </a:r>
            <a:r>
              <a:rPr lang="en-US" sz="2000" b="1" dirty="0" smtClean="0">
                <a:solidFill>
                  <a:schemeClr val="accent3">
                    <a:lumMod val="60000"/>
                    <a:lumOff val="40000"/>
                  </a:schemeClr>
                </a:solidFill>
              </a:rPr>
              <a:t> </a:t>
            </a:r>
            <a:r>
              <a:rPr lang="en-US" sz="2000" dirty="0" smtClean="0"/>
              <a:t>indicates cool-season grass activity  </a:t>
            </a:r>
            <a:r>
              <a:rPr lang="en-US" sz="2000" b="1" dirty="0" smtClean="0">
                <a:solidFill>
                  <a:srgbClr val="CC9900"/>
                </a:solidFill>
              </a:rPr>
              <a:t>Tan shading </a:t>
            </a:r>
            <a:r>
              <a:rPr lang="en-US" sz="2000" dirty="0" smtClean="0"/>
              <a:t>indicates warm-season grass activity</a:t>
            </a:r>
            <a:endParaRPr lang="en-US" sz="2000" dirty="0"/>
          </a:p>
        </p:txBody>
      </p:sp>
      <p:pic>
        <p:nvPicPr>
          <p:cNvPr id="71682" name="Picture 3"/>
          <p:cNvPicPr>
            <a:picLocks noGrp="1" noChangeAspect="1" noChangeArrowheads="1"/>
          </p:cNvPicPr>
          <p:nvPr>
            <p:ph idx="1"/>
          </p:nvPr>
        </p:nvPicPr>
        <p:blipFill>
          <a:blip r:embed="rId3"/>
          <a:srcRect l="20250" t="32401" r="20250" b="14400"/>
          <a:stretch>
            <a:fillRect/>
          </a:stretch>
        </p:blipFill>
        <p:spPr>
          <a:xfrm>
            <a:off x="0" y="1219200"/>
            <a:ext cx="9144000" cy="5110163"/>
          </a:xfrm>
        </p:spPr>
      </p:pic>
      <p:sp>
        <p:nvSpPr>
          <p:cNvPr id="4" name="Oval 3"/>
          <p:cNvSpPr/>
          <p:nvPr/>
        </p:nvSpPr>
        <p:spPr>
          <a:xfrm>
            <a:off x="3962400" y="1066800"/>
            <a:ext cx="1295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6" name="Straight Arrow Connector 5"/>
          <p:cNvCxnSpPr/>
          <p:nvPr/>
        </p:nvCxnSpPr>
        <p:spPr>
          <a:xfrm rot="16200000" flipH="1">
            <a:off x="-23018" y="2461418"/>
            <a:ext cx="685800" cy="639763"/>
          </a:xfrm>
          <a:prstGeom prst="straightConnector1">
            <a:avLst/>
          </a:prstGeom>
          <a:ln w="5715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rot="10800000" flipH="1" flipV="1">
            <a:off x="0" y="3773488"/>
            <a:ext cx="685800" cy="87471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90488" y="6248400"/>
            <a:ext cx="9053512" cy="461963"/>
          </a:xfrm>
          <a:prstGeom prst="rect">
            <a:avLst/>
          </a:prstGeom>
          <a:noFill/>
          <a:ln w="9525">
            <a:noFill/>
            <a:miter lim="800000"/>
            <a:headEnd/>
            <a:tailEnd/>
          </a:ln>
        </p:spPr>
        <p:txBody>
          <a:bodyPr wrap="none">
            <a:spAutoFit/>
          </a:bodyPr>
          <a:lstStyle/>
          <a:p>
            <a:pPr algn="ctr"/>
            <a:r>
              <a:rPr lang="en-US" sz="2400" b="1" dirty="0">
                <a:solidFill>
                  <a:srgbClr val="FF0000"/>
                </a:solidFill>
                <a:latin typeface="Calibri" pitchFamily="34" charset="0"/>
              </a:rPr>
              <a:t>Do not burn in April and May unless you have one of these two goals!</a:t>
            </a:r>
          </a:p>
        </p:txBody>
      </p:sp>
    </p:spTree>
    <p:extLst>
      <p:ext uri="{BB962C8B-B14F-4D97-AF65-F5344CB8AC3E}">
        <p14:creationId xmlns:p14="http://schemas.microsoft.com/office/powerpoint/2010/main" val="239281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0"/>
            <a:ext cx="8229600" cy="1371600"/>
          </a:xfrm>
        </p:spPr>
        <p:txBody>
          <a:bodyPr/>
          <a:lstStyle/>
          <a:p>
            <a:pPr eaLnBrk="1" hangingPunct="1"/>
            <a:r>
              <a:rPr lang="en-US" dirty="0" smtClean="0">
                <a:solidFill>
                  <a:schemeClr val="tx1"/>
                </a:solidFill>
              </a:rPr>
              <a:t>Prescribed Burning</a:t>
            </a:r>
          </a:p>
        </p:txBody>
      </p:sp>
      <p:sp>
        <p:nvSpPr>
          <p:cNvPr id="3" name="Content Placeholder 2"/>
          <p:cNvSpPr>
            <a:spLocks noGrp="1"/>
          </p:cNvSpPr>
          <p:nvPr>
            <p:ph sz="half" idx="1"/>
          </p:nvPr>
        </p:nvSpPr>
        <p:spPr>
          <a:xfrm>
            <a:off x="457200" y="1447800"/>
            <a:ext cx="4038600" cy="5257800"/>
          </a:xfrm>
        </p:spPr>
        <p:txBody>
          <a:bodyPr rtlCol="0">
            <a:normAutofit lnSpcReduction="10000"/>
          </a:bodyPr>
          <a:lstStyle/>
          <a:p>
            <a:pPr eaLnBrk="1" fontAlgn="auto" hangingPunct="1">
              <a:spcAft>
                <a:spcPts val="0"/>
              </a:spcAft>
              <a:buClr>
                <a:schemeClr val="tx1"/>
              </a:buClr>
              <a:buFont typeface="Wingdings" panose="05000000000000000000" pitchFamily="2" charset="2"/>
              <a:buChar char="§"/>
              <a:defRPr/>
            </a:pPr>
            <a:r>
              <a:rPr lang="en-US" dirty="0" smtClean="0"/>
              <a:t>Regardless of what time or type of grass you are burning, always have a written prescribed burn plan in place</a:t>
            </a:r>
          </a:p>
          <a:p>
            <a:pPr eaLnBrk="1" fontAlgn="auto" hangingPunct="1">
              <a:spcAft>
                <a:spcPts val="0"/>
              </a:spcAft>
              <a:buClr>
                <a:schemeClr val="tx1"/>
              </a:buClr>
              <a:buFont typeface="Wingdings" panose="05000000000000000000" pitchFamily="2" charset="2"/>
              <a:buChar char="§"/>
              <a:defRPr/>
            </a:pPr>
            <a:endParaRPr lang="en-US" dirty="0" smtClean="0"/>
          </a:p>
          <a:p>
            <a:pPr eaLnBrk="1" fontAlgn="auto" hangingPunct="1">
              <a:spcAft>
                <a:spcPts val="0"/>
              </a:spcAft>
              <a:buClr>
                <a:schemeClr val="tx1"/>
              </a:buClr>
              <a:buFont typeface="Wingdings" panose="05000000000000000000" pitchFamily="2" charset="2"/>
              <a:buChar char="§"/>
              <a:defRPr/>
            </a:pPr>
            <a:r>
              <a:rPr lang="en-US" dirty="0" smtClean="0"/>
              <a:t>Contact your local USDA Service Center, or wildlife biologist for assistance with burn plan writing</a:t>
            </a:r>
          </a:p>
          <a:p>
            <a:pPr eaLnBrk="1" fontAlgn="auto" hangingPunct="1">
              <a:spcAft>
                <a:spcPts val="0"/>
              </a:spcAft>
              <a:buFont typeface="Arial" pitchFamily="34" charset="0"/>
              <a:buChar char="•"/>
              <a:defRPr/>
            </a:pPr>
            <a:endParaRPr lang="en-US" dirty="0" smtClean="0"/>
          </a:p>
        </p:txBody>
      </p:sp>
      <p:pic>
        <p:nvPicPr>
          <p:cNvPr id="69635" name="Picture 2"/>
          <p:cNvPicPr>
            <a:picLocks noGrp="1" noChangeAspect="1" noChangeArrowheads="1"/>
          </p:cNvPicPr>
          <p:nvPr>
            <p:ph sz="half" idx="2"/>
          </p:nvPr>
        </p:nvPicPr>
        <p:blipFill>
          <a:blip r:embed="rId3"/>
          <a:srcRect/>
          <a:stretch>
            <a:fillRect/>
          </a:stretch>
        </p:blipFill>
        <p:spPr>
          <a:xfrm>
            <a:off x="4656137" y="2438400"/>
            <a:ext cx="4487863" cy="3367088"/>
          </a:xfrm>
        </p:spPr>
      </p:pic>
    </p:spTree>
    <p:extLst>
      <p:ext uri="{BB962C8B-B14F-4D97-AF65-F5344CB8AC3E}">
        <p14:creationId xmlns:p14="http://schemas.microsoft.com/office/powerpoint/2010/main" val="66073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457200" y="0"/>
            <a:ext cx="8229600" cy="1143000"/>
          </a:xfrm>
        </p:spPr>
        <p:txBody>
          <a:bodyPr>
            <a:normAutofit fontScale="90000"/>
          </a:bodyPr>
          <a:lstStyle/>
          <a:p>
            <a:r>
              <a:rPr lang="en-US" altLang="en-US" sz="3600" dirty="0">
                <a:solidFill>
                  <a:srgbClr val="FF0000"/>
                </a:solidFill>
              </a:rPr>
              <a:t>Remember….</a:t>
            </a:r>
            <a:br>
              <a:rPr lang="en-US" altLang="en-US" sz="3600" dirty="0">
                <a:solidFill>
                  <a:srgbClr val="FF0000"/>
                </a:solidFill>
              </a:rPr>
            </a:br>
            <a:r>
              <a:rPr lang="en-US" altLang="en-US" sz="3600" dirty="0">
                <a:solidFill>
                  <a:srgbClr val="FF0000"/>
                </a:solidFill>
              </a:rPr>
              <a:t>Food Plots are Not Crop Fields!</a:t>
            </a:r>
          </a:p>
        </p:txBody>
      </p:sp>
      <p:pic>
        <p:nvPicPr>
          <p:cNvPr id="138246" name="Picture 6" descr="Food Plot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09600" y="1219200"/>
            <a:ext cx="7848600"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1131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ndian Hills Edge Feather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1427" name="Rectangle 3"/>
          <p:cNvSpPr>
            <a:spLocks noGrp="1" noChangeArrowheads="1"/>
          </p:cNvSpPr>
          <p:nvPr>
            <p:ph type="title"/>
          </p:nvPr>
        </p:nvSpPr>
        <p:spPr>
          <a:xfrm>
            <a:off x="457200" y="152400"/>
            <a:ext cx="8229600" cy="1143000"/>
          </a:xfrm>
        </p:spPr>
        <p:txBody>
          <a:bodyPr/>
          <a:lstStyle/>
          <a:p>
            <a:r>
              <a:rPr lang="en-US" altLang="en-US" sz="3600" dirty="0">
                <a:solidFill>
                  <a:schemeClr val="tx1"/>
                </a:solidFill>
              </a:rPr>
              <a:t>Escape and Loafing Habitat</a:t>
            </a:r>
            <a:br>
              <a:rPr lang="en-US" altLang="en-US" sz="3600" dirty="0">
                <a:solidFill>
                  <a:schemeClr val="tx1"/>
                </a:solidFill>
              </a:rPr>
            </a:br>
            <a:endParaRPr lang="en-US" altLang="en-US" sz="3600" dirty="0">
              <a:solidFill>
                <a:schemeClr val="tx1"/>
              </a:solidFill>
            </a:endParaRPr>
          </a:p>
        </p:txBody>
      </p:sp>
      <p:sp>
        <p:nvSpPr>
          <p:cNvPr id="231428" name="Rectangle 4"/>
          <p:cNvSpPr>
            <a:spLocks noGrp="1" noChangeArrowheads="1"/>
          </p:cNvSpPr>
          <p:nvPr>
            <p:ph type="body" sz="half" idx="1"/>
          </p:nvPr>
        </p:nvSpPr>
        <p:spPr>
          <a:xfrm>
            <a:off x="457200" y="914400"/>
            <a:ext cx="8229600" cy="5943600"/>
          </a:xfrm>
          <a:solidFill>
            <a:schemeClr val="accent4">
              <a:lumMod val="90000"/>
              <a:alpha val="60000"/>
            </a:schemeClr>
          </a:solidFill>
        </p:spPr>
        <p:txBody>
          <a:bodyPr/>
          <a:lstStyle/>
          <a:p>
            <a:pPr>
              <a:buClr>
                <a:srgbClr val="000000"/>
              </a:buClr>
              <a:buSzPct val="90000"/>
              <a:buFont typeface="Wingdings" panose="05000000000000000000" pitchFamily="2" charset="2"/>
              <a:buChar char="§"/>
            </a:pPr>
            <a:r>
              <a:rPr lang="en-US" altLang="en-US" sz="2400" b="1" u="sng" dirty="0">
                <a:solidFill>
                  <a:srgbClr val="000000"/>
                </a:solidFill>
                <a:effectLst/>
              </a:rPr>
              <a:t>Covey Headquarters</a:t>
            </a:r>
            <a:r>
              <a:rPr lang="en-US" altLang="en-US" sz="2400" u="sng" dirty="0">
                <a:solidFill>
                  <a:srgbClr val="000000"/>
                </a:solidFill>
                <a:effectLst/>
              </a:rPr>
              <a:t>:</a:t>
            </a:r>
            <a:r>
              <a:rPr lang="en-US" altLang="en-US" sz="2400" dirty="0">
                <a:solidFill>
                  <a:srgbClr val="000000"/>
                </a:solidFill>
                <a:effectLst/>
              </a:rPr>
              <a:t> </a:t>
            </a:r>
            <a:r>
              <a:rPr lang="en-US" altLang="en-US" sz="2400" b="1" dirty="0">
                <a:solidFill>
                  <a:srgbClr val="000000"/>
                </a:solidFill>
                <a:effectLst/>
              </a:rPr>
              <a:t>Stands of </a:t>
            </a:r>
            <a:r>
              <a:rPr lang="en-US" altLang="en-US" sz="2400" b="1" dirty="0" smtClean="0">
                <a:solidFill>
                  <a:srgbClr val="000000"/>
                </a:solidFill>
                <a:effectLst/>
              </a:rPr>
              <a:t>shrubby </a:t>
            </a:r>
            <a:r>
              <a:rPr lang="en-US" altLang="en-US" sz="2400" b="1" dirty="0">
                <a:solidFill>
                  <a:srgbClr val="000000"/>
                </a:solidFill>
                <a:effectLst/>
              </a:rPr>
              <a:t>cover that provide overhead protection from predators and contain sparse vegetation at ground level. </a:t>
            </a:r>
          </a:p>
          <a:p>
            <a:pPr>
              <a:buClr>
                <a:srgbClr val="000000"/>
              </a:buClr>
              <a:buSzPct val="90000"/>
              <a:buFont typeface="Wingdings" panose="05000000000000000000" pitchFamily="2" charset="2"/>
              <a:buChar char="§"/>
            </a:pPr>
            <a:endParaRPr lang="en-US" altLang="en-US" sz="2400" dirty="0">
              <a:solidFill>
                <a:srgbClr val="000000"/>
              </a:solidFill>
              <a:effectLst/>
            </a:endParaRPr>
          </a:p>
          <a:p>
            <a:pPr>
              <a:buClr>
                <a:srgbClr val="000000"/>
              </a:buClr>
              <a:buSzPct val="90000"/>
              <a:buFont typeface="Wingdings" panose="05000000000000000000" pitchFamily="2" charset="2"/>
              <a:buChar char="§"/>
            </a:pPr>
            <a:r>
              <a:rPr lang="en-US" altLang="en-US" sz="2400" b="1" dirty="0">
                <a:solidFill>
                  <a:srgbClr val="000000"/>
                </a:solidFill>
                <a:effectLst/>
              </a:rPr>
              <a:t>Needed year-round</a:t>
            </a:r>
          </a:p>
          <a:p>
            <a:pPr>
              <a:buClr>
                <a:srgbClr val="000000"/>
              </a:buClr>
              <a:buSzPct val="90000"/>
              <a:buFont typeface="Wingdings" panose="05000000000000000000" pitchFamily="2" charset="2"/>
              <a:buChar char="§"/>
            </a:pPr>
            <a:endParaRPr lang="en-US" altLang="en-US" sz="1800" dirty="0">
              <a:solidFill>
                <a:srgbClr val="000000"/>
              </a:solidFill>
              <a:effectLst/>
            </a:endParaRPr>
          </a:p>
          <a:p>
            <a:pPr lvl="1">
              <a:buClr>
                <a:srgbClr val="000000"/>
              </a:buClr>
              <a:buSzPct val="90000"/>
              <a:buFont typeface="Wingdings" panose="05000000000000000000" pitchFamily="2" charset="2"/>
              <a:buChar char="§"/>
            </a:pPr>
            <a:r>
              <a:rPr lang="en-US" altLang="en-US" sz="2400" b="1" dirty="0">
                <a:solidFill>
                  <a:srgbClr val="000000"/>
                </a:solidFill>
                <a:effectLst/>
              </a:rPr>
              <a:t>30’ x 50’ area of shrubby cover (1500 ft</a:t>
            </a:r>
            <a:r>
              <a:rPr lang="en-US" altLang="en-US" sz="2400" b="1" baseline="30000" dirty="0">
                <a:solidFill>
                  <a:srgbClr val="000000"/>
                </a:solidFill>
                <a:effectLst/>
              </a:rPr>
              <a:t>2</a:t>
            </a:r>
            <a:r>
              <a:rPr lang="en-US" altLang="en-US" sz="2400" b="1" dirty="0">
                <a:solidFill>
                  <a:srgbClr val="000000"/>
                </a:solidFill>
                <a:effectLst/>
              </a:rPr>
              <a:t>)</a:t>
            </a:r>
          </a:p>
          <a:p>
            <a:pPr lvl="1">
              <a:buClr>
                <a:srgbClr val="000000"/>
              </a:buClr>
              <a:buSzPct val="90000"/>
              <a:buFont typeface="Wingdings" panose="05000000000000000000" pitchFamily="2" charset="2"/>
              <a:buChar char="§"/>
            </a:pPr>
            <a:r>
              <a:rPr lang="en-US" altLang="en-US" sz="2400" b="1" dirty="0">
                <a:solidFill>
                  <a:srgbClr val="000000"/>
                </a:solidFill>
                <a:effectLst/>
              </a:rPr>
              <a:t>3 - 12 feet in height</a:t>
            </a:r>
          </a:p>
          <a:p>
            <a:pPr lvl="1">
              <a:buClr>
                <a:srgbClr val="000000"/>
              </a:buClr>
              <a:buSzPct val="90000"/>
              <a:buFont typeface="Wingdings" panose="05000000000000000000" pitchFamily="2" charset="2"/>
              <a:buChar char="§"/>
            </a:pPr>
            <a:r>
              <a:rPr lang="en-US" altLang="en-US" sz="2400" b="1" dirty="0">
                <a:solidFill>
                  <a:srgbClr val="000000"/>
                </a:solidFill>
                <a:effectLst/>
              </a:rPr>
              <a:t>3 covey headquarters for every 40 acres</a:t>
            </a:r>
          </a:p>
          <a:p>
            <a:pPr>
              <a:buClr>
                <a:srgbClr val="000000"/>
              </a:buClr>
              <a:buSzPct val="90000"/>
              <a:buFont typeface="Wingdings" panose="05000000000000000000" pitchFamily="2" charset="2"/>
              <a:buChar char="§"/>
            </a:pPr>
            <a:endParaRPr lang="en-US" altLang="en-US" sz="2400" dirty="0">
              <a:solidFill>
                <a:srgbClr val="000000"/>
              </a:solidFill>
            </a:endParaRPr>
          </a:p>
          <a:p>
            <a:pPr>
              <a:buClr>
                <a:srgbClr val="000000"/>
              </a:buClr>
              <a:buSzPct val="90000"/>
              <a:buFont typeface="Wingdings" panose="05000000000000000000" pitchFamily="2" charset="2"/>
              <a:buChar char="§"/>
            </a:pPr>
            <a:r>
              <a:rPr lang="en-US" altLang="en-US" sz="2400" b="1" dirty="0">
                <a:solidFill>
                  <a:srgbClr val="000000"/>
                </a:solidFill>
                <a:effectLst/>
              </a:rPr>
              <a:t>Wildlife Friendly Shrubs and Trees </a:t>
            </a:r>
          </a:p>
          <a:p>
            <a:pPr marL="457200" lvl="1" indent="0">
              <a:buClr>
                <a:srgbClr val="000000"/>
              </a:buClr>
              <a:buSzPct val="90000"/>
              <a:buNone/>
            </a:pPr>
            <a:r>
              <a:rPr lang="en-US" altLang="en-US" sz="2400" b="1" dirty="0" smtClean="0">
                <a:solidFill>
                  <a:srgbClr val="000000"/>
                </a:solidFill>
                <a:effectLst/>
                <a:sym typeface="Wingdings" pitchFamily="2" charset="2"/>
              </a:rPr>
              <a:t> </a:t>
            </a:r>
            <a:r>
              <a:rPr lang="en-US" altLang="en-US" sz="2400" b="1" dirty="0" smtClean="0">
                <a:solidFill>
                  <a:srgbClr val="000000"/>
                </a:solidFill>
                <a:effectLst/>
              </a:rPr>
              <a:t>Plums</a:t>
            </a:r>
            <a:r>
              <a:rPr lang="en-US" altLang="en-US" sz="2400" b="1" dirty="0">
                <a:solidFill>
                  <a:srgbClr val="000000"/>
                </a:solidFill>
                <a:effectLst/>
              </a:rPr>
              <a:t>			 </a:t>
            </a:r>
            <a:r>
              <a:rPr lang="en-US" altLang="en-US" sz="2400" b="1" dirty="0">
                <a:solidFill>
                  <a:srgbClr val="000000"/>
                </a:solidFill>
                <a:effectLst/>
                <a:sym typeface="Wingdings" pitchFamily="2" charset="2"/>
              </a:rPr>
              <a:t></a:t>
            </a:r>
            <a:r>
              <a:rPr lang="en-US" altLang="en-US" sz="2400" b="1" dirty="0">
                <a:solidFill>
                  <a:srgbClr val="000000"/>
                </a:solidFill>
                <a:effectLst/>
              </a:rPr>
              <a:t> </a:t>
            </a:r>
            <a:r>
              <a:rPr lang="en-US" altLang="en-US" sz="2400" b="1" dirty="0" smtClean="0">
                <a:solidFill>
                  <a:srgbClr val="000000"/>
                </a:solidFill>
                <a:effectLst/>
              </a:rPr>
              <a:t>False Indigo</a:t>
            </a:r>
          </a:p>
          <a:p>
            <a:pPr marL="457200" lvl="1" indent="0">
              <a:buClr>
                <a:srgbClr val="000000"/>
              </a:buClr>
              <a:buSzPct val="90000"/>
              <a:buNone/>
            </a:pPr>
            <a:r>
              <a:rPr lang="en-US" altLang="en-US" sz="2400" b="1" dirty="0">
                <a:solidFill>
                  <a:srgbClr val="000000"/>
                </a:solidFill>
                <a:effectLst/>
                <a:sym typeface="Wingdings" pitchFamily="2" charset="2"/>
              </a:rPr>
              <a:t> </a:t>
            </a:r>
            <a:r>
              <a:rPr lang="en-US" altLang="en-US" sz="2400" b="1" dirty="0" smtClean="0">
                <a:solidFill>
                  <a:srgbClr val="000000"/>
                </a:solidFill>
                <a:effectLst/>
              </a:rPr>
              <a:t>Blackberries </a:t>
            </a:r>
            <a:r>
              <a:rPr lang="en-US" altLang="en-US" sz="2400" b="1" dirty="0">
                <a:solidFill>
                  <a:srgbClr val="000000"/>
                </a:solidFill>
                <a:effectLst/>
              </a:rPr>
              <a:t>	</a:t>
            </a:r>
            <a:r>
              <a:rPr lang="en-US" altLang="en-US" sz="2400" b="1" dirty="0" smtClean="0">
                <a:solidFill>
                  <a:srgbClr val="000000"/>
                </a:solidFill>
                <a:effectLst/>
              </a:rPr>
              <a:t> </a:t>
            </a:r>
            <a:r>
              <a:rPr lang="en-US" altLang="en-US" sz="2400" b="1" dirty="0" smtClean="0">
                <a:solidFill>
                  <a:srgbClr val="000000"/>
                </a:solidFill>
                <a:effectLst/>
                <a:sym typeface="Wingdings" pitchFamily="2" charset="2"/>
              </a:rPr>
              <a:t></a:t>
            </a:r>
            <a:r>
              <a:rPr lang="en-US" altLang="en-US" sz="2400" b="1" dirty="0" smtClean="0">
                <a:solidFill>
                  <a:srgbClr val="000000"/>
                </a:solidFill>
                <a:effectLst/>
              </a:rPr>
              <a:t> Dogwoods</a:t>
            </a:r>
          </a:p>
          <a:p>
            <a:pPr marL="457200" lvl="1" indent="0">
              <a:buClr>
                <a:srgbClr val="000000"/>
              </a:buClr>
              <a:buSzPct val="90000"/>
              <a:buNone/>
            </a:pPr>
            <a:r>
              <a:rPr lang="en-US" altLang="en-US" sz="2400" b="1" dirty="0">
                <a:solidFill>
                  <a:srgbClr val="000000"/>
                </a:solidFill>
                <a:effectLst/>
                <a:sym typeface="Wingdings" pitchFamily="2" charset="2"/>
              </a:rPr>
              <a:t> </a:t>
            </a:r>
            <a:r>
              <a:rPr lang="en-US" altLang="en-US" sz="2400" b="1" dirty="0" smtClean="0">
                <a:solidFill>
                  <a:srgbClr val="000000"/>
                </a:solidFill>
                <a:effectLst/>
              </a:rPr>
              <a:t>Sumacs</a:t>
            </a:r>
            <a:r>
              <a:rPr lang="en-US" altLang="en-US" sz="2400" b="1" dirty="0">
                <a:solidFill>
                  <a:srgbClr val="000000"/>
                </a:solidFill>
                <a:effectLst/>
              </a:rPr>
              <a:t>	 	</a:t>
            </a:r>
            <a:r>
              <a:rPr lang="en-US" altLang="en-US" sz="2400" b="1" dirty="0" smtClean="0">
                <a:solidFill>
                  <a:srgbClr val="000000"/>
                </a:solidFill>
                <a:effectLst/>
              </a:rPr>
              <a:t> </a:t>
            </a:r>
            <a:r>
              <a:rPr lang="en-US" altLang="en-US" sz="2400" b="1" dirty="0" smtClean="0">
                <a:solidFill>
                  <a:srgbClr val="000000"/>
                </a:solidFill>
                <a:effectLst/>
                <a:sym typeface="Wingdings" pitchFamily="2" charset="2"/>
              </a:rPr>
              <a:t></a:t>
            </a:r>
            <a:r>
              <a:rPr lang="en-US" altLang="en-US" sz="2400" b="1" dirty="0" smtClean="0">
                <a:solidFill>
                  <a:srgbClr val="000000"/>
                </a:solidFill>
                <a:effectLst/>
              </a:rPr>
              <a:t> </a:t>
            </a:r>
            <a:r>
              <a:rPr lang="en-US" altLang="en-US" sz="2400" b="1" dirty="0">
                <a:solidFill>
                  <a:srgbClr val="000000"/>
                </a:solidFill>
                <a:effectLst/>
              </a:rPr>
              <a:t>Buckbrush</a:t>
            </a:r>
          </a:p>
          <a:p>
            <a:pPr lvl="1">
              <a:buClr>
                <a:schemeClr val="hlink"/>
              </a:buClr>
              <a:buFontTx/>
              <a:buNone/>
            </a:pPr>
            <a:endParaRPr lang="en-US" altLang="en-US" sz="2400" dirty="0"/>
          </a:p>
          <a:p>
            <a:endParaRPr lang="en-US" altLang="en-US" sz="2400" dirty="0"/>
          </a:p>
          <a:p>
            <a:pPr lvl="1">
              <a:buFontTx/>
              <a:buNone/>
            </a:pPr>
            <a:endParaRPr lang="en-US" altLang="en-US" sz="1800" dirty="0"/>
          </a:p>
          <a:p>
            <a:pPr lvl="1">
              <a:buFontTx/>
              <a:buNone/>
            </a:pPr>
            <a:endParaRPr lang="en-US" altLang="en-US" sz="1800" dirty="0"/>
          </a:p>
          <a:p>
            <a:pPr>
              <a:buFontTx/>
              <a:buNone/>
            </a:pPr>
            <a:endParaRPr lang="en-US" altLang="en-US" sz="2000" dirty="0"/>
          </a:p>
        </p:txBody>
      </p:sp>
    </p:spTree>
    <p:extLst>
      <p:ext uri="{BB962C8B-B14F-4D97-AF65-F5344CB8AC3E}">
        <p14:creationId xmlns:p14="http://schemas.microsoft.com/office/powerpoint/2010/main" val="3351486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1428">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3142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1428">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1428">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142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FencerowPage6"/>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brightnessContrast bright="11000" contrast="-70000"/>
                    </a14:imgEffect>
                  </a14:imgLayer>
                </a14:imgProps>
              </a:ext>
              <a:ext uri="{28A0092B-C50C-407E-A947-70E740481C1C}">
                <a14:useLocalDpi xmlns:a14="http://schemas.microsoft.com/office/drawing/2010/main" val="0"/>
              </a:ext>
            </a:extLst>
          </a:blip>
          <a:srcRect l="21716" t="8359" r="7544"/>
          <a:stretch>
            <a:fillRect/>
          </a:stretch>
        </p:blipFill>
        <p:spPr>
          <a:xfrm>
            <a:off x="4763" y="1588"/>
            <a:ext cx="9139237" cy="685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0947" name="Rectangle 3"/>
          <p:cNvSpPr>
            <a:spLocks noGrp="1" noChangeArrowheads="1"/>
          </p:cNvSpPr>
          <p:nvPr>
            <p:ph type="title"/>
          </p:nvPr>
        </p:nvSpPr>
        <p:spPr>
          <a:xfrm>
            <a:off x="381000" y="457200"/>
            <a:ext cx="8229600" cy="1143000"/>
          </a:xfrm>
        </p:spPr>
        <p:txBody>
          <a:bodyPr/>
          <a:lstStyle/>
          <a:p>
            <a:r>
              <a:rPr lang="en-US" altLang="en-US" sz="3600" b="1" dirty="0">
                <a:solidFill>
                  <a:schemeClr val="tx1"/>
                </a:solidFill>
                <a:effectLst/>
              </a:rPr>
              <a:t>Creating Escape and Loafing Habitat</a:t>
            </a:r>
            <a:r>
              <a:rPr lang="en-US" altLang="en-US" sz="3600" b="1" dirty="0">
                <a:solidFill>
                  <a:schemeClr val="tx1"/>
                </a:solidFill>
              </a:rPr>
              <a:t/>
            </a:r>
            <a:br>
              <a:rPr lang="en-US" altLang="en-US" sz="3600" b="1" dirty="0">
                <a:solidFill>
                  <a:schemeClr val="tx1"/>
                </a:solidFill>
              </a:rPr>
            </a:br>
            <a:endParaRPr lang="en-US" altLang="en-US" sz="3600" b="1" dirty="0">
              <a:solidFill>
                <a:schemeClr val="tx1"/>
              </a:solidFill>
            </a:endParaRPr>
          </a:p>
        </p:txBody>
      </p:sp>
      <p:sp>
        <p:nvSpPr>
          <p:cNvPr id="210948" name="Rectangle 4"/>
          <p:cNvSpPr>
            <a:spLocks noGrp="1" noChangeArrowheads="1"/>
          </p:cNvSpPr>
          <p:nvPr>
            <p:ph type="body" sz="half" idx="1"/>
          </p:nvPr>
        </p:nvSpPr>
        <p:spPr>
          <a:xfrm>
            <a:off x="457200" y="1676400"/>
            <a:ext cx="8229600" cy="4038600"/>
          </a:xfrm>
          <a:solidFill>
            <a:schemeClr val="accent4">
              <a:lumMod val="90000"/>
              <a:alpha val="51000"/>
            </a:schemeClr>
          </a:solidFill>
        </p:spPr>
        <p:txBody>
          <a:bodyPr/>
          <a:lstStyle/>
          <a:p>
            <a:pPr>
              <a:buClr>
                <a:srgbClr val="000000"/>
              </a:buClr>
              <a:buFont typeface="Wingdings" panose="05000000000000000000" pitchFamily="2" charset="2"/>
              <a:buChar char="§"/>
            </a:pPr>
            <a:r>
              <a:rPr lang="en-US" altLang="en-US" sz="3600" dirty="0">
                <a:solidFill>
                  <a:srgbClr val="000000"/>
                </a:solidFill>
                <a:effectLst/>
              </a:rPr>
              <a:t>Edge Feathering</a:t>
            </a:r>
          </a:p>
          <a:p>
            <a:pPr>
              <a:buClr>
                <a:srgbClr val="000000"/>
              </a:buClr>
              <a:buFont typeface="Wingdings" panose="05000000000000000000" pitchFamily="2" charset="2"/>
              <a:buChar char="§"/>
            </a:pPr>
            <a:endParaRPr lang="en-US" altLang="en-US" sz="3600" dirty="0">
              <a:solidFill>
                <a:srgbClr val="000000"/>
              </a:solidFill>
              <a:effectLst/>
            </a:endParaRPr>
          </a:p>
          <a:p>
            <a:pPr>
              <a:buClr>
                <a:srgbClr val="000000"/>
              </a:buClr>
              <a:buFont typeface="Wingdings" panose="05000000000000000000" pitchFamily="2" charset="2"/>
              <a:buChar char="§"/>
            </a:pPr>
            <a:r>
              <a:rPr lang="en-US" altLang="en-US" sz="3600" dirty="0">
                <a:solidFill>
                  <a:srgbClr val="000000"/>
                </a:solidFill>
                <a:effectLst/>
              </a:rPr>
              <a:t>Downed Tree Structures</a:t>
            </a:r>
          </a:p>
          <a:p>
            <a:pPr>
              <a:buClr>
                <a:srgbClr val="000000"/>
              </a:buClr>
              <a:buFont typeface="Wingdings" panose="05000000000000000000" pitchFamily="2" charset="2"/>
              <a:buChar char="§"/>
            </a:pPr>
            <a:endParaRPr lang="en-US" altLang="en-US" sz="3600" dirty="0">
              <a:solidFill>
                <a:srgbClr val="000000"/>
              </a:solidFill>
              <a:effectLst/>
            </a:endParaRPr>
          </a:p>
          <a:p>
            <a:pPr>
              <a:buClr>
                <a:srgbClr val="000000"/>
              </a:buClr>
              <a:buFont typeface="Wingdings" panose="05000000000000000000" pitchFamily="2" charset="2"/>
              <a:buChar char="§"/>
            </a:pPr>
            <a:r>
              <a:rPr lang="en-US" altLang="en-US" sz="3600" dirty="0">
                <a:solidFill>
                  <a:srgbClr val="000000"/>
                </a:solidFill>
                <a:effectLst/>
              </a:rPr>
              <a:t>Planting </a:t>
            </a:r>
            <a:r>
              <a:rPr lang="en-US" altLang="en-US" sz="3600" dirty="0" smtClean="0">
                <a:solidFill>
                  <a:srgbClr val="000000"/>
                </a:solidFill>
                <a:effectLst/>
              </a:rPr>
              <a:t>Native Shrubs</a:t>
            </a:r>
            <a:endParaRPr lang="en-US" altLang="en-US" sz="3600" dirty="0">
              <a:solidFill>
                <a:srgbClr val="000000"/>
              </a:solidFill>
              <a:effectLst/>
            </a:endParaRPr>
          </a:p>
          <a:p>
            <a:pPr>
              <a:buClr>
                <a:srgbClr val="000000"/>
              </a:buClr>
            </a:pPr>
            <a:endParaRPr lang="en-US" altLang="en-US" sz="2800" dirty="0">
              <a:solidFill>
                <a:srgbClr val="000000"/>
              </a:solidFill>
              <a:effectLst/>
            </a:endParaRPr>
          </a:p>
          <a:p>
            <a:pPr lvl="1">
              <a:buFont typeface="Wingdings" pitchFamily="2" charset="2"/>
              <a:buNone/>
            </a:pPr>
            <a:endParaRPr lang="en-US" altLang="en-US" dirty="0">
              <a:solidFill>
                <a:srgbClr val="FF0000"/>
              </a:solidFill>
            </a:endParaRPr>
          </a:p>
          <a:p>
            <a:pPr lvl="1">
              <a:buFont typeface="Wingdings" pitchFamily="2" charset="2"/>
              <a:buChar char="v"/>
            </a:pPr>
            <a:endParaRPr lang="en-US" altLang="en-US" sz="1800" dirty="0"/>
          </a:p>
          <a:p>
            <a:pPr>
              <a:buFontTx/>
              <a:buNone/>
            </a:pPr>
            <a:endParaRPr lang="en-US" altLang="en-US" sz="2000" dirty="0"/>
          </a:p>
        </p:txBody>
      </p:sp>
    </p:spTree>
    <p:extLst>
      <p:ext uri="{BB962C8B-B14F-4D97-AF65-F5344CB8AC3E}">
        <p14:creationId xmlns:p14="http://schemas.microsoft.com/office/powerpoint/2010/main" val="2312938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371600"/>
          </a:xfrm>
        </p:spPr>
        <p:txBody>
          <a:bodyPr>
            <a:normAutofit/>
          </a:bodyPr>
          <a:lstStyle/>
          <a:p>
            <a:r>
              <a:rPr lang="en-US" sz="3600" u="sng" dirty="0" smtClean="0">
                <a:solidFill>
                  <a:schemeClr val="tx1"/>
                </a:solidFill>
                <a:latin typeface="Tahoma" pitchFamily="34" charset="0"/>
                <a:ea typeface="Tahoma" pitchFamily="34" charset="0"/>
                <a:cs typeface="Tahoma" pitchFamily="34" charset="0"/>
              </a:rPr>
              <a:t>NATIVE GRASSES FOR WILDLIFE</a:t>
            </a:r>
            <a:endParaRPr lang="en-US" sz="3600" dirty="0">
              <a:solidFill>
                <a:schemeClr val="tx1"/>
              </a:solidFill>
            </a:endParaRPr>
          </a:p>
        </p:txBody>
      </p:sp>
      <p:sp>
        <p:nvSpPr>
          <p:cNvPr id="3" name="Content Placeholder 2"/>
          <p:cNvSpPr>
            <a:spLocks noGrp="1"/>
          </p:cNvSpPr>
          <p:nvPr>
            <p:ph idx="1"/>
          </p:nvPr>
        </p:nvSpPr>
        <p:spPr>
          <a:xfrm>
            <a:off x="381000" y="1175238"/>
            <a:ext cx="5943600" cy="3962400"/>
          </a:xfrm>
        </p:spPr>
        <p:txBody>
          <a:bodyPr>
            <a:normAutofit fontScale="92500"/>
          </a:bodyPr>
          <a:lstStyle/>
          <a:p>
            <a:pPr>
              <a:buNone/>
            </a:pPr>
            <a:r>
              <a:rPr lang="en-US" dirty="0" smtClean="0"/>
              <a:t>Grassland wildlife evolved with native grasses and forbs which were regularly grazed and burned.</a:t>
            </a:r>
          </a:p>
          <a:p>
            <a:pPr>
              <a:buNone/>
            </a:pPr>
            <a:endParaRPr lang="en-US" sz="1700" dirty="0" smtClean="0"/>
          </a:p>
          <a:p>
            <a:pPr>
              <a:buNone/>
            </a:pPr>
            <a:r>
              <a:rPr lang="en-US" dirty="0" smtClean="0"/>
              <a:t>Vertical growth ensures overhead cover for nesting, brooding, movement, and roosting.  </a:t>
            </a:r>
          </a:p>
        </p:txBody>
      </p:sp>
      <p:pic>
        <p:nvPicPr>
          <p:cNvPr id="1026" name="Picture 2" descr="F:\Wildlife\PICT0118.JPG"/>
          <p:cNvPicPr>
            <a:picLocks noChangeAspect="1" noChangeArrowheads="1"/>
          </p:cNvPicPr>
          <p:nvPr/>
        </p:nvPicPr>
        <p:blipFill>
          <a:blip r:embed="rId3" cstate="print"/>
          <a:srcRect/>
          <a:stretch>
            <a:fillRect/>
          </a:stretch>
        </p:blipFill>
        <p:spPr bwMode="auto">
          <a:xfrm>
            <a:off x="6553200" y="3200400"/>
            <a:ext cx="2590800" cy="1943100"/>
          </a:xfrm>
          <a:prstGeom prst="rect">
            <a:avLst/>
          </a:prstGeom>
          <a:noFill/>
        </p:spPr>
      </p:pic>
      <p:pic>
        <p:nvPicPr>
          <p:cNvPr id="5" name="Picture 4" descr="Quail nest in nwsg 1.JPG"/>
          <p:cNvPicPr>
            <a:picLocks noChangeAspect="1"/>
          </p:cNvPicPr>
          <p:nvPr/>
        </p:nvPicPr>
        <p:blipFill>
          <a:blip r:embed="rId4" cstate="print"/>
          <a:stretch>
            <a:fillRect/>
          </a:stretch>
        </p:blipFill>
        <p:spPr>
          <a:xfrm>
            <a:off x="6502400" y="1143000"/>
            <a:ext cx="2641600" cy="1981200"/>
          </a:xfrm>
          <a:prstGeom prst="rect">
            <a:avLst/>
          </a:prstGeom>
        </p:spPr>
      </p:pic>
      <p:pic>
        <p:nvPicPr>
          <p:cNvPr id="1027" name="Picture 3" descr="F:\Wildlife\Kill deer nest 9.JPG"/>
          <p:cNvPicPr>
            <a:picLocks noChangeAspect="1" noChangeArrowheads="1"/>
          </p:cNvPicPr>
          <p:nvPr/>
        </p:nvPicPr>
        <p:blipFill>
          <a:blip r:embed="rId5" cstate="print"/>
          <a:srcRect/>
          <a:stretch>
            <a:fillRect/>
          </a:stretch>
        </p:blipFill>
        <p:spPr bwMode="auto">
          <a:xfrm>
            <a:off x="914400" y="5105400"/>
            <a:ext cx="2336800" cy="1752600"/>
          </a:xfrm>
          <a:prstGeom prst="rect">
            <a:avLst/>
          </a:prstGeom>
          <a:noFill/>
        </p:spPr>
      </p:pic>
      <p:pic>
        <p:nvPicPr>
          <p:cNvPr id="7" name="Picture 6" descr="Dove nest in prairie 98.JPG"/>
          <p:cNvPicPr>
            <a:picLocks noChangeAspect="1"/>
          </p:cNvPicPr>
          <p:nvPr/>
        </p:nvPicPr>
        <p:blipFill>
          <a:blip r:embed="rId6" cstate="print"/>
          <a:stretch>
            <a:fillRect/>
          </a:stretch>
        </p:blipFill>
        <p:spPr>
          <a:xfrm>
            <a:off x="3733800" y="5105400"/>
            <a:ext cx="2336800" cy="1752600"/>
          </a:xfrm>
          <a:prstGeom prst="rect">
            <a:avLst/>
          </a:prstGeom>
        </p:spPr>
      </p:pic>
      <p:pic>
        <p:nvPicPr>
          <p:cNvPr id="8" name="Picture 7" descr="Quail Roost in Little bluestem 4.JPG"/>
          <p:cNvPicPr>
            <a:picLocks noChangeAspect="1"/>
          </p:cNvPicPr>
          <p:nvPr/>
        </p:nvPicPr>
        <p:blipFill>
          <a:blip r:embed="rId7" cstate="print"/>
          <a:stretch>
            <a:fillRect/>
          </a:stretch>
        </p:blipFill>
        <p:spPr>
          <a:xfrm>
            <a:off x="6553200" y="4914900"/>
            <a:ext cx="2590800" cy="1943100"/>
          </a:xfrm>
          <a:prstGeom prst="rect">
            <a:avLst/>
          </a:prstGeom>
        </p:spPr>
      </p:pic>
    </p:spTree>
    <p:extLst>
      <p:ext uri="{BB962C8B-B14F-4D97-AF65-F5344CB8AC3E}">
        <p14:creationId xmlns:p14="http://schemas.microsoft.com/office/powerpoint/2010/main" val="2681150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ndian Hills Edge Feather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5" name="Rectangle 3"/>
          <p:cNvSpPr>
            <a:spLocks noGrp="1" noChangeArrowheads="1"/>
          </p:cNvSpPr>
          <p:nvPr>
            <p:ph type="title"/>
          </p:nvPr>
        </p:nvSpPr>
        <p:spPr>
          <a:xfrm>
            <a:off x="0" y="1600200"/>
            <a:ext cx="9144000" cy="5257800"/>
          </a:xfrm>
          <a:solidFill>
            <a:srgbClr val="FFFFFF">
              <a:alpha val="46000"/>
            </a:srgbClr>
          </a:solidFill>
        </p:spPr>
        <p:txBody>
          <a:bodyPr/>
          <a:lstStyle/>
          <a:p>
            <a:r>
              <a:rPr lang="en-US" altLang="en-US" b="1" dirty="0">
                <a:solidFill>
                  <a:srgbClr val="000000"/>
                </a:solidFill>
                <a:latin typeface="ESRI Caves 1" pitchFamily="2" charset="0"/>
              </a:rPr>
              <a:t>`</a:t>
            </a:r>
            <a:r>
              <a:rPr lang="en-US" altLang="en-US" b="1" dirty="0">
                <a:solidFill>
                  <a:schemeClr val="tx1"/>
                </a:solidFill>
                <a:latin typeface="ESRI Caves 1" pitchFamily="2" charset="0"/>
              </a:rPr>
              <a:t> </a:t>
            </a:r>
            <a:r>
              <a:rPr lang="en-US" sz="3600" b="1" dirty="0" smtClean="0">
                <a:solidFill>
                  <a:srgbClr val="000000"/>
                </a:solidFill>
                <a:effectLst/>
                <a:latin typeface="+mn-lt"/>
              </a:rPr>
              <a:t>The </a:t>
            </a:r>
            <a:r>
              <a:rPr lang="en-US" sz="3600" b="1" dirty="0">
                <a:solidFill>
                  <a:srgbClr val="000000"/>
                </a:solidFill>
                <a:effectLst/>
                <a:latin typeface="+mn-lt"/>
              </a:rPr>
              <a:t>minimum size of an area to renovate is 30’x50</a:t>
            </a:r>
            <a:r>
              <a:rPr lang="en-US" sz="3600" b="1" dirty="0" smtClean="0">
                <a:solidFill>
                  <a:srgbClr val="000000"/>
                </a:solidFill>
                <a:effectLst/>
                <a:latin typeface="+mn-lt"/>
              </a:rPr>
              <a:t>’ </a:t>
            </a:r>
            <a:r>
              <a:rPr lang="en-US" sz="3600" dirty="0">
                <a:solidFill>
                  <a:srgbClr val="000000"/>
                </a:solidFill>
                <a:latin typeface="+mn-lt"/>
              </a:rPr>
              <a:t/>
            </a:r>
            <a:br>
              <a:rPr lang="en-US" sz="3600" dirty="0">
                <a:solidFill>
                  <a:srgbClr val="000000"/>
                </a:solidFill>
                <a:latin typeface="+mn-lt"/>
              </a:rPr>
            </a:br>
            <a:r>
              <a:rPr lang="en-US" altLang="en-US" sz="3600" b="1" dirty="0">
                <a:solidFill>
                  <a:srgbClr val="000000"/>
                </a:solidFill>
                <a:effectLst/>
                <a:latin typeface="+mn-lt"/>
              </a:rPr>
              <a:t/>
            </a:r>
            <a:br>
              <a:rPr lang="en-US" altLang="en-US" sz="3600" b="1" dirty="0">
                <a:solidFill>
                  <a:srgbClr val="000000"/>
                </a:solidFill>
                <a:effectLst/>
                <a:latin typeface="+mn-lt"/>
              </a:rPr>
            </a:br>
            <a:r>
              <a:rPr lang="en-US" altLang="en-US" sz="3600" b="1" dirty="0">
                <a:solidFill>
                  <a:srgbClr val="000000"/>
                </a:solidFill>
                <a:effectLst/>
                <a:latin typeface="+mn-lt"/>
              </a:rPr>
              <a:t> </a:t>
            </a:r>
            <a:r>
              <a:rPr lang="en-US" altLang="en-US" sz="3600" b="1" dirty="0">
                <a:solidFill>
                  <a:srgbClr val="000000"/>
                </a:solidFill>
                <a:latin typeface="ESRI Caves 1" pitchFamily="2" charset="0"/>
              </a:rPr>
              <a:t>`</a:t>
            </a:r>
            <a:r>
              <a:rPr lang="en-US" altLang="en-US" sz="3600" b="1" dirty="0" smtClean="0">
                <a:solidFill>
                  <a:srgbClr val="000000"/>
                </a:solidFill>
                <a:effectLst/>
                <a:latin typeface="+mn-lt"/>
              </a:rPr>
              <a:t> </a:t>
            </a:r>
            <a:r>
              <a:rPr lang="en-US" altLang="en-US" sz="3600" b="1" dirty="0">
                <a:solidFill>
                  <a:srgbClr val="000000"/>
                </a:solidFill>
                <a:effectLst/>
                <a:latin typeface="+mn-lt"/>
              </a:rPr>
              <a:t>Leave trees where they lay </a:t>
            </a:r>
            <a:br>
              <a:rPr lang="en-US" altLang="en-US" sz="3600" b="1" dirty="0">
                <a:solidFill>
                  <a:srgbClr val="000000"/>
                </a:solidFill>
                <a:effectLst/>
                <a:latin typeface="+mn-lt"/>
              </a:rPr>
            </a:br>
            <a:r>
              <a:rPr lang="en-US" altLang="en-US" sz="3600" b="1" dirty="0">
                <a:solidFill>
                  <a:srgbClr val="000000"/>
                </a:solidFill>
                <a:effectLst/>
                <a:latin typeface="+mn-lt"/>
              </a:rPr>
              <a:t/>
            </a:r>
            <a:br>
              <a:rPr lang="en-US" altLang="en-US" sz="3600" b="1" dirty="0">
                <a:solidFill>
                  <a:srgbClr val="000000"/>
                </a:solidFill>
                <a:effectLst/>
                <a:latin typeface="+mn-lt"/>
              </a:rPr>
            </a:br>
            <a:r>
              <a:rPr lang="en-US" altLang="en-US" sz="3600" b="1" dirty="0">
                <a:solidFill>
                  <a:srgbClr val="000000"/>
                </a:solidFill>
                <a:latin typeface="ESRI Caves 1" pitchFamily="2" charset="0"/>
              </a:rPr>
              <a:t>`</a:t>
            </a:r>
            <a:r>
              <a:rPr lang="en-US" altLang="en-US" sz="3600" b="1" dirty="0" smtClean="0">
                <a:solidFill>
                  <a:srgbClr val="000000"/>
                </a:solidFill>
                <a:effectLst/>
                <a:latin typeface="+mn-lt"/>
              </a:rPr>
              <a:t> </a:t>
            </a:r>
            <a:r>
              <a:rPr lang="en-US" altLang="en-US" sz="3600" b="1" dirty="0">
                <a:solidFill>
                  <a:srgbClr val="000000"/>
                </a:solidFill>
                <a:effectLst/>
                <a:latin typeface="+mn-lt"/>
              </a:rPr>
              <a:t>Use chemical to control  invasive and other </a:t>
            </a:r>
            <a:r>
              <a:rPr lang="en-US" altLang="en-US" sz="3600" b="1" dirty="0" smtClean="0">
                <a:solidFill>
                  <a:srgbClr val="000000"/>
                </a:solidFill>
                <a:effectLst/>
                <a:latin typeface="+mn-lt"/>
              </a:rPr>
              <a:t>undesirables</a:t>
            </a:r>
            <a:r>
              <a:rPr lang="en-US" altLang="en-US" b="1" dirty="0" smtClean="0">
                <a:solidFill>
                  <a:srgbClr val="000000"/>
                </a:solidFill>
                <a:effectLst/>
                <a:latin typeface="+mn-lt"/>
              </a:rPr>
              <a:t> </a:t>
            </a:r>
            <a:endParaRPr lang="en-US" altLang="en-US" b="1" dirty="0">
              <a:solidFill>
                <a:srgbClr val="000000"/>
              </a:solidFill>
              <a:effectLst/>
              <a:latin typeface="+mn-lt"/>
            </a:endParaRPr>
          </a:p>
        </p:txBody>
      </p:sp>
      <p:sp>
        <p:nvSpPr>
          <p:cNvPr id="54276" name="Text Box 4"/>
          <p:cNvSpPr txBox="1">
            <a:spLocks noChangeArrowheads="1"/>
          </p:cNvSpPr>
          <p:nvPr/>
        </p:nvSpPr>
        <p:spPr bwMode="auto">
          <a:xfrm>
            <a:off x="931863" y="0"/>
            <a:ext cx="7239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7200" b="1" dirty="0">
                <a:latin typeface="Palatino Linotype" pitchFamily="18" charset="0"/>
              </a:rPr>
              <a:t>Edge Feathering</a:t>
            </a:r>
          </a:p>
        </p:txBody>
      </p:sp>
    </p:spTree>
    <p:extLst>
      <p:ext uri="{BB962C8B-B14F-4D97-AF65-F5344CB8AC3E}">
        <p14:creationId xmlns:p14="http://schemas.microsoft.com/office/powerpoint/2010/main" val="2901266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P spid="5427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1589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149" name="Photo Editor Photo" r:id="rId4" imgW="6857143" imgH="5144218" progId="MSPhotoEd.3">
                  <p:embed/>
                </p:oleObj>
              </mc:Choice>
              <mc:Fallback>
                <p:oleObj name="Photo Editor Photo" r:id="rId4" imgW="6857143" imgH="514421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63460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7" name="Rectangle 5"/>
          <p:cNvSpPr>
            <a:spLocks noGrp="1" noRot="1" noChangeArrowheads="1"/>
          </p:cNvSpPr>
          <p:nvPr>
            <p:ph type="title"/>
          </p:nvPr>
        </p:nvSpPr>
        <p:spPr/>
        <p:txBody>
          <a:bodyPr/>
          <a:lstStyle/>
          <a:p>
            <a:pPr eaLnBrk="1" hangingPunct="1">
              <a:defRPr/>
            </a:pPr>
            <a:r>
              <a:rPr lang="en-US" dirty="0" smtClean="0"/>
              <a:t>Edge protection</a:t>
            </a:r>
          </a:p>
        </p:txBody>
      </p:sp>
      <p:pic>
        <p:nvPicPr>
          <p:cNvPr id="61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163" y="1600200"/>
            <a:ext cx="60340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09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t>Behind the Fence – Inside the Fence</a:t>
            </a:r>
            <a:endParaRPr lang="en-US" sz="4000" dirty="0"/>
          </a:p>
        </p:txBody>
      </p:sp>
      <p:pic>
        <p:nvPicPr>
          <p:cNvPr id="5" name="Picture 11" descr="Grazing K-130 71"/>
          <p:cNvPicPr>
            <a:picLocks noChangeAspect="1" noChangeArrowheads="1"/>
          </p:cNvPicPr>
          <p:nvPr/>
        </p:nvPicPr>
        <p:blipFill>
          <a:blip r:embed="rId3" cstate="print"/>
          <a:srcRect/>
          <a:stretch>
            <a:fillRect/>
          </a:stretch>
        </p:blipFill>
        <p:spPr bwMode="auto">
          <a:xfrm>
            <a:off x="0" y="0"/>
            <a:ext cx="9144000" cy="6901534"/>
          </a:xfrm>
          <a:prstGeom prst="rect">
            <a:avLst/>
          </a:prstGeom>
          <a:noFill/>
          <a:ln w="9525">
            <a:noFill/>
            <a:miter lim="800000"/>
            <a:headEnd/>
            <a:tailEnd/>
          </a:ln>
        </p:spPr>
      </p:pic>
      <p:sp>
        <p:nvSpPr>
          <p:cNvPr id="3" name="TextBox 2"/>
          <p:cNvSpPr txBox="1"/>
          <p:nvPr/>
        </p:nvSpPr>
        <p:spPr>
          <a:xfrm>
            <a:off x="1371600" y="1058035"/>
            <a:ext cx="6172200" cy="707886"/>
          </a:xfrm>
          <a:prstGeom prst="rect">
            <a:avLst/>
          </a:prstGeom>
          <a:noFill/>
        </p:spPr>
        <p:txBody>
          <a:bodyPr wrap="square" rtlCol="0">
            <a:spAutoFit/>
          </a:bodyPr>
          <a:lstStyle/>
          <a:p>
            <a:pPr algn="ctr"/>
            <a:r>
              <a:rPr lang="en-US" sz="4000" dirty="0" smtClean="0">
                <a:solidFill>
                  <a:srgbClr val="000000"/>
                </a:solidFill>
              </a:rPr>
              <a:t>Inside the Fence</a:t>
            </a:r>
            <a:endParaRPr lang="en-US" sz="4000" dirty="0">
              <a:solidFill>
                <a:srgbClr val="000000"/>
              </a:solidFill>
            </a:endParaRPr>
          </a:p>
        </p:txBody>
      </p:sp>
    </p:spTree>
    <p:extLst>
      <p:ext uri="{BB962C8B-B14F-4D97-AF65-F5344CB8AC3E}">
        <p14:creationId xmlns:p14="http://schemas.microsoft.com/office/powerpoint/2010/main" val="3188964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024 bobwhitequailma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41018" y="3657600"/>
            <a:ext cx="4802982" cy="3201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731" name="Rectangle 3"/>
          <p:cNvSpPr>
            <a:spLocks noGrp="1" noChangeArrowheads="1"/>
          </p:cNvSpPr>
          <p:nvPr>
            <p:ph type="title"/>
          </p:nvPr>
        </p:nvSpPr>
        <p:spPr>
          <a:xfrm>
            <a:off x="457200" y="152400"/>
            <a:ext cx="8229600" cy="1371600"/>
          </a:xfrm>
        </p:spPr>
        <p:txBody>
          <a:bodyPr/>
          <a:lstStyle/>
          <a:p>
            <a:r>
              <a:rPr lang="en-US" altLang="en-US" sz="4000" dirty="0">
                <a:solidFill>
                  <a:schemeClr val="tx1"/>
                </a:solidFill>
                <a:latin typeface="Palatino Linotype" pitchFamily="18" charset="0"/>
              </a:rPr>
              <a:t>Practices </a:t>
            </a:r>
            <a:r>
              <a:rPr lang="en-US" altLang="en-US" sz="4000" dirty="0" smtClean="0">
                <a:solidFill>
                  <a:schemeClr val="tx1"/>
                </a:solidFill>
                <a:latin typeface="Palatino Linotype" pitchFamily="18" charset="0"/>
              </a:rPr>
              <a:t>Beneficial to Livestock </a:t>
            </a:r>
            <a:r>
              <a:rPr lang="en-US" altLang="en-US" sz="4000" dirty="0">
                <a:solidFill>
                  <a:schemeClr val="tx1"/>
                </a:solidFill>
                <a:latin typeface="Palatino Linotype" pitchFamily="18" charset="0"/>
              </a:rPr>
              <a:t>and </a:t>
            </a:r>
            <a:r>
              <a:rPr lang="en-US" altLang="en-US" sz="4000" dirty="0" smtClean="0">
                <a:solidFill>
                  <a:schemeClr val="tx1"/>
                </a:solidFill>
                <a:latin typeface="Palatino Linotype" pitchFamily="18" charset="0"/>
              </a:rPr>
              <a:t>Wildlife</a:t>
            </a:r>
            <a:endParaRPr lang="en-US" altLang="en-US" sz="4000" dirty="0">
              <a:solidFill>
                <a:schemeClr val="tx1"/>
              </a:solidFill>
              <a:latin typeface="Palatino Linotype" pitchFamily="18" charset="0"/>
            </a:endParaRPr>
          </a:p>
        </p:txBody>
      </p:sp>
      <p:sp>
        <p:nvSpPr>
          <p:cNvPr id="201732" name="Rectangle 4"/>
          <p:cNvSpPr>
            <a:spLocks noRot="1" noChangeArrowheads="1"/>
          </p:cNvSpPr>
          <p:nvPr/>
        </p:nvSpPr>
        <p:spPr bwMode="auto">
          <a:xfrm>
            <a:off x="0" y="1828800"/>
            <a:ext cx="9525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1600"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a:buFontTx/>
              <a:buAutoNum type="arabicPeriod"/>
            </a:pPr>
            <a:r>
              <a:rPr lang="en-US" altLang="en-US" b="1" dirty="0" smtClean="0">
                <a:latin typeface="Palatino Linotype" pitchFamily="18" charset="0"/>
              </a:rPr>
              <a:t>Convert a paddock to NWSG</a:t>
            </a:r>
          </a:p>
          <a:p>
            <a:pPr>
              <a:buFontTx/>
              <a:buAutoNum type="arabicPeriod"/>
            </a:pPr>
            <a:r>
              <a:rPr lang="en-US" altLang="en-US" b="1" dirty="0">
                <a:latin typeface="Palatino Linotype" pitchFamily="18" charset="0"/>
              </a:rPr>
              <a:t>Interseeding legumes or forbs </a:t>
            </a:r>
          </a:p>
          <a:p>
            <a:pPr>
              <a:buFontTx/>
              <a:buAutoNum type="arabicPeriod"/>
            </a:pPr>
            <a:r>
              <a:rPr lang="en-US" altLang="en-US" b="1" dirty="0" smtClean="0">
                <a:latin typeface="Palatino Linotype" pitchFamily="18" charset="0"/>
              </a:rPr>
              <a:t>Use exclusion of timber stands and riparian areas</a:t>
            </a:r>
          </a:p>
          <a:p>
            <a:pPr>
              <a:buFontTx/>
              <a:buAutoNum type="arabicPeriod"/>
            </a:pPr>
            <a:r>
              <a:rPr lang="en-US" altLang="en-US" b="1" dirty="0" smtClean="0">
                <a:latin typeface="Palatino Linotype" pitchFamily="18" charset="0"/>
              </a:rPr>
              <a:t>Resting/Deferment</a:t>
            </a:r>
            <a:endParaRPr lang="en-US" altLang="en-US" b="1" dirty="0">
              <a:latin typeface="Palatino Linotype" pitchFamily="18" charset="0"/>
            </a:endParaRPr>
          </a:p>
          <a:p>
            <a:pPr lvl="1"/>
            <a:endParaRPr lang="en-US" altLang="en-US" sz="3200" b="1" dirty="0">
              <a:latin typeface="Palatino Linotype" pitchFamily="18" charset="0"/>
            </a:endParaRPr>
          </a:p>
        </p:txBody>
      </p:sp>
    </p:spTree>
    <p:extLst>
      <p:ext uri="{BB962C8B-B14F-4D97-AF65-F5344CB8AC3E}">
        <p14:creationId xmlns:p14="http://schemas.microsoft.com/office/powerpoint/2010/main" val="3910447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smtClean="0">
                <a:latin typeface="Arial" pitchFamily="34" charset="0"/>
                <a:cs typeface="Arial" pitchFamily="34" charset="0"/>
              </a:rPr>
              <a:t>Grazing is a flexible management tool</a:t>
            </a:r>
            <a:endParaRPr lang="en-US" sz="3600" dirty="0">
              <a:latin typeface="Arial" pitchFamily="34" charset="0"/>
              <a:cs typeface="Arial"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891702"/>
            <a:ext cx="3700346" cy="3769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51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a:bodyPr>
          <a:lstStyle/>
          <a:p>
            <a:r>
              <a:rPr lang="en-US" sz="4000" u="sng" dirty="0" smtClean="0">
                <a:solidFill>
                  <a:schemeClr val="tx1"/>
                </a:solidFill>
                <a:latin typeface="Tahoma" pitchFamily="34" charset="0"/>
                <a:ea typeface="Tahoma" pitchFamily="34" charset="0"/>
                <a:cs typeface="Tahoma" pitchFamily="34" charset="0"/>
              </a:rPr>
              <a:t>COMMON NATIVE GRASSES FOR PASTURE</a:t>
            </a:r>
            <a:endParaRPr lang="en-US" sz="4000" u="sng" dirty="0">
              <a:solidFill>
                <a:schemeClr val="tx1"/>
              </a:solidFill>
              <a:latin typeface="Tahoma" pitchFamily="34" charset="0"/>
              <a:ea typeface="Tahoma" pitchFamily="34" charset="0"/>
              <a:cs typeface="Tahoma" pitchFamily="34" charset="0"/>
            </a:endParaRPr>
          </a:p>
        </p:txBody>
      </p:sp>
      <p:sp>
        <p:nvSpPr>
          <p:cNvPr id="7" name="Content Placeholder 6"/>
          <p:cNvSpPr>
            <a:spLocks noGrp="1"/>
          </p:cNvSpPr>
          <p:nvPr>
            <p:ph sz="quarter" idx="1"/>
          </p:nvPr>
        </p:nvSpPr>
        <p:spPr/>
        <p:txBody>
          <a:bodyPr>
            <a:normAutofit/>
          </a:bodyPr>
          <a:lstStyle/>
          <a:p>
            <a:pPr>
              <a:buNone/>
            </a:pPr>
            <a:r>
              <a:rPr lang="en-US" dirty="0" smtClean="0"/>
              <a:t>		</a:t>
            </a:r>
            <a:endParaRPr lang="en-US" dirty="0"/>
          </a:p>
        </p:txBody>
      </p:sp>
      <p:sp>
        <p:nvSpPr>
          <p:cNvPr id="3" name="Text Placeholder 2"/>
          <p:cNvSpPr>
            <a:spLocks noGrp="1"/>
          </p:cNvSpPr>
          <p:nvPr>
            <p:ph sz="quarter" idx="2"/>
          </p:nvPr>
        </p:nvSpPr>
        <p:spPr>
          <a:xfrm>
            <a:off x="533400" y="2438400"/>
            <a:ext cx="4038600" cy="1981200"/>
          </a:xfrm>
        </p:spPr>
        <p:txBody>
          <a:bodyPr>
            <a:noAutofit/>
          </a:bodyPr>
          <a:lstStyle/>
          <a:p>
            <a:pPr>
              <a:buClr>
                <a:schemeClr val="tx1"/>
              </a:buClr>
            </a:pPr>
            <a:r>
              <a:rPr lang="en-US" sz="2800" dirty="0" smtClean="0"/>
              <a:t>Switchgrass </a:t>
            </a:r>
          </a:p>
          <a:p>
            <a:pPr>
              <a:buClr>
                <a:schemeClr val="tx1"/>
              </a:buClr>
            </a:pPr>
            <a:r>
              <a:rPr lang="en-US" sz="2800" dirty="0" smtClean="0"/>
              <a:t>Eastern </a:t>
            </a:r>
            <a:r>
              <a:rPr lang="en-US" sz="2800" dirty="0"/>
              <a:t>G</a:t>
            </a:r>
            <a:r>
              <a:rPr lang="en-US" sz="2800" dirty="0" smtClean="0"/>
              <a:t>amagrass</a:t>
            </a:r>
            <a:endParaRPr lang="en-US" sz="2800" dirty="0"/>
          </a:p>
          <a:p>
            <a:pPr>
              <a:buClr>
                <a:schemeClr val="tx1"/>
              </a:buClr>
            </a:pPr>
            <a:r>
              <a:rPr lang="en-US" sz="2800" dirty="0" smtClean="0"/>
              <a:t>Big Bluestem</a:t>
            </a:r>
          </a:p>
          <a:p>
            <a:pPr>
              <a:buClr>
                <a:schemeClr val="tx1"/>
              </a:buClr>
            </a:pPr>
            <a:r>
              <a:rPr lang="en-US" sz="2800" dirty="0" smtClean="0"/>
              <a:t>Little Bluestem</a:t>
            </a:r>
          </a:p>
          <a:p>
            <a:pPr>
              <a:buClr>
                <a:schemeClr val="tx1"/>
              </a:buClr>
            </a:pPr>
            <a:r>
              <a:rPr lang="en-US" sz="2800" dirty="0" smtClean="0"/>
              <a:t>Indiangrass</a:t>
            </a:r>
          </a:p>
        </p:txBody>
      </p:sp>
      <p:sp>
        <p:nvSpPr>
          <p:cNvPr id="5" name="Content Placeholder 4"/>
          <p:cNvSpPr>
            <a:spLocks noGrp="1"/>
          </p:cNvSpPr>
          <p:nvPr>
            <p:ph sz="quarter" idx="4"/>
          </p:nvPr>
        </p:nvSpPr>
        <p:spPr>
          <a:xfrm>
            <a:off x="4648200" y="2286000"/>
            <a:ext cx="4038600" cy="3581400"/>
          </a:xfrm>
        </p:spPr>
        <p:txBody>
          <a:bodyPr/>
          <a:lstStyle/>
          <a:p>
            <a:pPr>
              <a:buClr>
                <a:schemeClr val="tx1"/>
              </a:buClr>
            </a:pPr>
            <a:r>
              <a:rPr lang="en-US" u="sng" dirty="0" smtClean="0"/>
              <a:t>Benefits of NWSG</a:t>
            </a:r>
          </a:p>
          <a:p>
            <a:pPr lvl="1">
              <a:buClr>
                <a:schemeClr val="tx1"/>
              </a:buClr>
            </a:pPr>
            <a:r>
              <a:rPr lang="en-US" dirty="0" smtClean="0"/>
              <a:t>Drought Tolerant</a:t>
            </a:r>
          </a:p>
          <a:p>
            <a:pPr lvl="1">
              <a:buClr>
                <a:schemeClr val="tx1"/>
              </a:buClr>
            </a:pPr>
            <a:r>
              <a:rPr lang="en-US" dirty="0" smtClean="0"/>
              <a:t>Low Inputs</a:t>
            </a:r>
          </a:p>
          <a:p>
            <a:pPr lvl="1">
              <a:buClr>
                <a:schemeClr val="tx1"/>
              </a:buClr>
            </a:pPr>
            <a:r>
              <a:rPr lang="en-US" dirty="0" smtClean="0"/>
              <a:t>High forage quality during ‘Summer slump’</a:t>
            </a:r>
          </a:p>
          <a:p>
            <a:pPr lvl="1">
              <a:buClr>
                <a:schemeClr val="tx1"/>
              </a:buClr>
            </a:pPr>
            <a:r>
              <a:rPr lang="en-US" dirty="0" smtClean="0"/>
              <a:t>Wildlife Friendly</a:t>
            </a:r>
            <a:endParaRPr lang="en-US" dirty="0"/>
          </a:p>
        </p:txBody>
      </p:sp>
    </p:spTree>
    <p:extLst>
      <p:ext uri="{BB962C8B-B14F-4D97-AF65-F5344CB8AC3E}">
        <p14:creationId xmlns:p14="http://schemas.microsoft.com/office/powerpoint/2010/main" val="20568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additive="base">
                                        <p:cTn id="2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Picture 6"/>
          <p:cNvPicPr/>
          <p:nvPr/>
        </p:nvPicPr>
        <p:blipFill rotWithShape="1">
          <a:blip r:embed="rId3"/>
          <a:srcRect l="20834" t="17674" r="20032" b="5644"/>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6275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700" y="0"/>
            <a:ext cx="4800600" cy="6858000"/>
          </a:xfrm>
          <a:prstGeom prst="rect">
            <a:avLst/>
          </a:prstGeom>
        </p:spPr>
      </p:pic>
    </p:spTree>
    <p:extLst>
      <p:ext uri="{BB962C8B-B14F-4D97-AF65-F5344CB8AC3E}">
        <p14:creationId xmlns:p14="http://schemas.microsoft.com/office/powerpoint/2010/main" val="4270578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5" descr="Cattle%20grazing"/>
          <p:cNvPicPr>
            <a:picLocks noChangeAspect="1" noChangeArrowheads="1"/>
          </p:cNvPicPr>
          <p:nvPr/>
        </p:nvPicPr>
        <p:blipFill>
          <a:blip r:embed="rId3" cstate="print"/>
          <a:srcRect/>
          <a:stretch>
            <a:fillRect/>
          </a:stretch>
        </p:blipFill>
        <p:spPr>
          <a:xfrm>
            <a:off x="-5395" y="0"/>
            <a:ext cx="9149395" cy="6858000"/>
          </a:xfrm>
          <a:prstGeom prst="rect">
            <a:avLst/>
          </a:prstGeom>
        </p:spPr>
      </p:pic>
      <p:sp>
        <p:nvSpPr>
          <p:cNvPr id="4098" name="Rectangle 2"/>
          <p:cNvSpPr>
            <a:spLocks noGrp="1" noRot="1" noChangeArrowheads="1"/>
          </p:cNvSpPr>
          <p:nvPr>
            <p:ph type="title"/>
          </p:nvPr>
        </p:nvSpPr>
        <p:spPr>
          <a:xfrm>
            <a:off x="457200" y="152400"/>
            <a:ext cx="8229600" cy="1143000"/>
          </a:xfrm>
        </p:spPr>
        <p:txBody>
          <a:bodyPr>
            <a:normAutofit/>
          </a:bodyPr>
          <a:lstStyle/>
          <a:p>
            <a:r>
              <a:rPr lang="en-US" sz="4000" u="sng" dirty="0" smtClean="0">
                <a:solidFill>
                  <a:srgbClr val="FFFF00"/>
                </a:solidFill>
                <a:latin typeface="Tahoma" pitchFamily="34" charset="0"/>
                <a:ea typeface="Tahoma" pitchFamily="34" charset="0"/>
                <a:cs typeface="Tahoma" pitchFamily="34" charset="0"/>
              </a:rPr>
              <a:t>NATIVE GRASSES</a:t>
            </a:r>
            <a:endParaRPr lang="en-US" sz="4000" u="sng" dirty="0">
              <a:solidFill>
                <a:srgbClr val="FFFF00"/>
              </a:solidFill>
              <a:latin typeface="Tahoma" pitchFamily="34" charset="0"/>
              <a:ea typeface="Tahoma" pitchFamily="34" charset="0"/>
              <a:cs typeface="Tahoma" pitchFamily="34" charset="0"/>
            </a:endParaRPr>
          </a:p>
        </p:txBody>
      </p:sp>
      <p:sp>
        <p:nvSpPr>
          <p:cNvPr id="4099" name="Rectangle 3"/>
          <p:cNvSpPr>
            <a:spLocks noGrp="1" noChangeArrowheads="1"/>
          </p:cNvSpPr>
          <p:nvPr>
            <p:ph type="body" idx="1"/>
          </p:nvPr>
        </p:nvSpPr>
        <p:spPr>
          <a:xfrm>
            <a:off x="457200" y="1295400"/>
            <a:ext cx="8229600" cy="4830763"/>
          </a:xfrm>
          <a:solidFill>
            <a:schemeClr val="accent4">
              <a:lumMod val="90000"/>
              <a:alpha val="45000"/>
            </a:schemeClr>
          </a:solidFill>
        </p:spPr>
        <p:txBody>
          <a:bodyPr>
            <a:normAutofit/>
          </a:bodyPr>
          <a:lstStyle/>
          <a:p>
            <a:pPr algn="ctr">
              <a:buNone/>
            </a:pPr>
            <a:r>
              <a:rPr lang="en-US" sz="2800" b="1" dirty="0" smtClean="0">
                <a:solidFill>
                  <a:srgbClr val="FFFF00"/>
                </a:solidFill>
                <a:latin typeface="Times New Roman" pitchFamily="18" charset="0"/>
              </a:rPr>
              <a:t>	</a:t>
            </a:r>
            <a:r>
              <a:rPr lang="en-US" b="1" u="sng" dirty="0" smtClean="0">
                <a:solidFill>
                  <a:srgbClr val="FFFF00"/>
                </a:solidFill>
                <a:latin typeface="Tahoma" pitchFamily="34" charset="0"/>
                <a:ea typeface="Tahoma" pitchFamily="34" charset="0"/>
                <a:cs typeface="Tahoma" pitchFamily="34" charset="0"/>
              </a:rPr>
              <a:t>Warm-Season</a:t>
            </a:r>
          </a:p>
          <a:p>
            <a:pPr>
              <a:buNone/>
            </a:pPr>
            <a:r>
              <a:rPr lang="en-US" sz="2800" b="1" dirty="0" smtClean="0">
                <a:solidFill>
                  <a:srgbClr val="FFFF00"/>
                </a:solidFill>
                <a:latin typeface="Tahoma" pitchFamily="34" charset="0"/>
                <a:ea typeface="Tahoma" pitchFamily="34" charset="0"/>
                <a:cs typeface="Tahoma" pitchFamily="34" charset="0"/>
              </a:rPr>
              <a:t>	Big Bluestem			Little Bluestem</a:t>
            </a:r>
            <a:endParaRPr lang="en-US" sz="2800" b="1" dirty="0">
              <a:solidFill>
                <a:srgbClr val="FFFF00"/>
              </a:solidFill>
              <a:latin typeface="Tahoma" pitchFamily="34" charset="0"/>
              <a:ea typeface="Tahoma" pitchFamily="34" charset="0"/>
              <a:cs typeface="Tahoma" pitchFamily="34" charset="0"/>
            </a:endParaRPr>
          </a:p>
          <a:p>
            <a:pPr>
              <a:buNone/>
            </a:pPr>
            <a:r>
              <a:rPr lang="en-US" sz="2800" b="1" dirty="0" smtClean="0">
                <a:solidFill>
                  <a:srgbClr val="FFFF00"/>
                </a:solidFill>
                <a:latin typeface="Tahoma" pitchFamily="34" charset="0"/>
                <a:ea typeface="Tahoma" pitchFamily="34" charset="0"/>
                <a:cs typeface="Tahoma" pitchFamily="34" charset="0"/>
              </a:rPr>
              <a:t>	Indiangrass			Eastern Gamagrass</a:t>
            </a:r>
            <a:endParaRPr lang="en-US" sz="2800" b="1" dirty="0">
              <a:solidFill>
                <a:srgbClr val="FFFF00"/>
              </a:solidFill>
              <a:latin typeface="Tahoma" pitchFamily="34" charset="0"/>
              <a:ea typeface="Tahoma" pitchFamily="34" charset="0"/>
              <a:cs typeface="Tahoma" pitchFamily="34" charset="0"/>
            </a:endParaRPr>
          </a:p>
          <a:p>
            <a:pPr>
              <a:buNone/>
            </a:pPr>
            <a:r>
              <a:rPr lang="en-US" sz="2800" b="1" dirty="0" smtClean="0">
                <a:solidFill>
                  <a:srgbClr val="FFFF00"/>
                </a:solidFill>
                <a:latin typeface="Tahoma" pitchFamily="34" charset="0"/>
                <a:ea typeface="Tahoma" pitchFamily="34" charset="0"/>
                <a:cs typeface="Tahoma" pitchFamily="34" charset="0"/>
              </a:rPr>
              <a:t>	Sideoats Grama		Switchgrass</a:t>
            </a:r>
          </a:p>
          <a:p>
            <a:pPr>
              <a:buNone/>
            </a:pPr>
            <a:r>
              <a:rPr lang="en-US" sz="2800" b="1" dirty="0" smtClean="0">
                <a:solidFill>
                  <a:srgbClr val="FFFF00"/>
                </a:solidFill>
                <a:latin typeface="Tahoma" pitchFamily="34" charset="0"/>
                <a:ea typeface="Tahoma" pitchFamily="34" charset="0"/>
                <a:cs typeface="Tahoma" pitchFamily="34" charset="0"/>
              </a:rPr>
              <a:t>	Prairie Dropseed		Tall Dropseed</a:t>
            </a:r>
          </a:p>
          <a:p>
            <a:pPr>
              <a:buNone/>
            </a:pPr>
            <a:r>
              <a:rPr lang="en-US" sz="2800" b="1" dirty="0" smtClean="0">
                <a:solidFill>
                  <a:srgbClr val="FFFF00"/>
                </a:solidFill>
                <a:latin typeface="Tahoma" pitchFamily="34" charset="0"/>
                <a:ea typeface="Tahoma" pitchFamily="34" charset="0"/>
                <a:cs typeface="Tahoma" pitchFamily="34" charset="0"/>
              </a:rPr>
              <a:t>	Prairie Cordgrass</a:t>
            </a:r>
            <a:r>
              <a:rPr lang="en-US" b="1" dirty="0" smtClean="0">
                <a:solidFill>
                  <a:srgbClr val="FFFF00"/>
                </a:solidFill>
                <a:latin typeface="Tahoma" pitchFamily="34" charset="0"/>
                <a:ea typeface="Tahoma" pitchFamily="34" charset="0"/>
                <a:cs typeface="Tahoma" pitchFamily="34" charset="0"/>
              </a:rPr>
              <a:t>		</a:t>
            </a:r>
            <a:r>
              <a:rPr lang="en-US" sz="2800" b="1" dirty="0" smtClean="0">
                <a:solidFill>
                  <a:srgbClr val="FFFF00"/>
                </a:solidFill>
                <a:latin typeface="Tahoma" pitchFamily="34" charset="0"/>
                <a:ea typeface="Tahoma" pitchFamily="34" charset="0"/>
                <a:cs typeface="Tahoma" pitchFamily="34" charset="0"/>
              </a:rPr>
              <a:t>Sand Lovegrass</a:t>
            </a:r>
          </a:p>
          <a:p>
            <a:pPr>
              <a:buNone/>
            </a:pPr>
            <a:r>
              <a:rPr lang="en-US" sz="2800" b="1" dirty="0" smtClean="0">
                <a:solidFill>
                  <a:srgbClr val="FFFF00"/>
                </a:solidFill>
                <a:latin typeface="Tahoma" pitchFamily="34" charset="0"/>
                <a:ea typeface="Tahoma" pitchFamily="34" charset="0"/>
                <a:cs typeface="Tahoma" pitchFamily="34" charset="0"/>
              </a:rPr>
              <a:t>	Broomsedge			Splitbeard</a:t>
            </a:r>
          </a:p>
          <a:p>
            <a:pPr>
              <a:buNone/>
            </a:pPr>
            <a:r>
              <a:rPr lang="en-US" sz="2800" b="1" dirty="0" smtClean="0">
                <a:solidFill>
                  <a:srgbClr val="FFFF00"/>
                </a:solidFill>
                <a:latin typeface="Tahoma" pitchFamily="34" charset="0"/>
                <a:ea typeface="Tahoma" pitchFamily="34" charset="0"/>
                <a:cs typeface="Tahoma" pitchFamily="34" charset="0"/>
              </a:rPr>
              <a:t> 	Silver Bluestem		Buffalograss</a:t>
            </a:r>
          </a:p>
          <a:p>
            <a:pPr>
              <a:buNone/>
            </a:pPr>
            <a:r>
              <a:rPr lang="en-US" sz="2800" b="1" dirty="0" smtClean="0">
                <a:solidFill>
                  <a:srgbClr val="FFFF00"/>
                </a:solidFill>
                <a:latin typeface="Tahoma" pitchFamily="34" charset="0"/>
                <a:ea typeface="Tahoma" pitchFamily="34" charset="0"/>
                <a:cs typeface="Tahoma" pitchFamily="34" charset="0"/>
              </a:rPr>
              <a:t>	Purple Lovegrass		Purpletop </a:t>
            </a:r>
            <a:endParaRPr lang="en-US" b="1" dirty="0">
              <a:solidFill>
                <a:srgbClr val="FFFF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215589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457200" y="1295400"/>
            <a:ext cx="8153400" cy="4876800"/>
          </a:xfrm>
          <a:prstGeom prst="rect">
            <a:avLst/>
          </a:prstGeom>
          <a:solidFill>
            <a:srgbClr val="FFFF66"/>
          </a:solidFill>
          <a:ln w="9525">
            <a:solidFill>
              <a:schemeClr val="tx1"/>
            </a:solidFill>
            <a:miter lim="800000"/>
            <a:headEnd/>
            <a:tailEnd/>
          </a:ln>
        </p:spPr>
        <p:txBody>
          <a:bodyPr wrap="none" anchor="ctr"/>
          <a:lstStyle/>
          <a:p>
            <a:pPr algn="ctr"/>
            <a:endParaRPr lang="en-US" sz="3200" dirty="0">
              <a:solidFill>
                <a:schemeClr val="bg2"/>
              </a:solidFill>
            </a:endParaRPr>
          </a:p>
        </p:txBody>
      </p:sp>
      <p:sp>
        <p:nvSpPr>
          <p:cNvPr id="33796" name="Rectangle 4"/>
          <p:cNvSpPr>
            <a:spLocks noChangeArrowheads="1"/>
          </p:cNvSpPr>
          <p:nvPr/>
        </p:nvSpPr>
        <p:spPr bwMode="auto">
          <a:xfrm>
            <a:off x="457200" y="1295400"/>
            <a:ext cx="4114800" cy="2819400"/>
          </a:xfrm>
          <a:prstGeom prst="rect">
            <a:avLst/>
          </a:prstGeom>
          <a:solidFill>
            <a:schemeClr val="accent1"/>
          </a:solidFill>
          <a:ln w="9525">
            <a:solidFill>
              <a:schemeClr val="tx1"/>
            </a:solidFill>
            <a:miter lim="800000"/>
            <a:headEnd/>
            <a:tailEnd/>
          </a:ln>
        </p:spPr>
        <p:txBody>
          <a:bodyPr wrap="none" anchor="ctr"/>
          <a:lstStyle/>
          <a:p>
            <a:pPr algn="ctr"/>
            <a:r>
              <a:rPr lang="en-US" sz="3200" b="1" dirty="0"/>
              <a:t>Big bluestem</a:t>
            </a:r>
          </a:p>
          <a:p>
            <a:pPr algn="ctr"/>
            <a:r>
              <a:rPr lang="en-US" sz="3200" b="1" dirty="0"/>
              <a:t>Indiangrass</a:t>
            </a:r>
          </a:p>
          <a:p>
            <a:pPr algn="ctr"/>
            <a:r>
              <a:rPr lang="en-US" sz="3200" b="1" dirty="0" smtClean="0"/>
              <a:t>Sideoats grama</a:t>
            </a:r>
            <a:endParaRPr lang="en-US" sz="3200" b="1" dirty="0"/>
          </a:p>
          <a:p>
            <a:pPr algn="ctr"/>
            <a:r>
              <a:rPr lang="en-US" sz="3200" b="1" dirty="0"/>
              <a:t>Little bluestem</a:t>
            </a:r>
          </a:p>
        </p:txBody>
      </p:sp>
      <p:sp>
        <p:nvSpPr>
          <p:cNvPr id="33797" name="Line 5"/>
          <p:cNvSpPr>
            <a:spLocks noChangeShapeType="1"/>
          </p:cNvSpPr>
          <p:nvPr/>
        </p:nvSpPr>
        <p:spPr bwMode="auto">
          <a:xfrm>
            <a:off x="4572000" y="1676400"/>
            <a:ext cx="0" cy="4953000"/>
          </a:xfrm>
          <a:prstGeom prst="line">
            <a:avLst/>
          </a:prstGeom>
          <a:noFill/>
          <a:ln w="28575">
            <a:solidFill>
              <a:schemeClr val="tx1"/>
            </a:solidFill>
            <a:round/>
            <a:headEnd/>
            <a:tailEnd/>
          </a:ln>
        </p:spPr>
        <p:txBody>
          <a:bodyPr/>
          <a:lstStyle/>
          <a:p>
            <a:endParaRPr lang="en-US" dirty="0"/>
          </a:p>
        </p:txBody>
      </p:sp>
      <p:sp>
        <p:nvSpPr>
          <p:cNvPr id="33798" name="Line 6"/>
          <p:cNvSpPr>
            <a:spLocks noChangeShapeType="1"/>
          </p:cNvSpPr>
          <p:nvPr/>
        </p:nvSpPr>
        <p:spPr bwMode="auto">
          <a:xfrm>
            <a:off x="381000" y="4114800"/>
            <a:ext cx="8305800" cy="0"/>
          </a:xfrm>
          <a:prstGeom prst="line">
            <a:avLst/>
          </a:prstGeom>
          <a:noFill/>
          <a:ln w="28575">
            <a:solidFill>
              <a:schemeClr val="tx1"/>
            </a:solidFill>
            <a:round/>
            <a:headEnd/>
            <a:tailEnd/>
          </a:ln>
        </p:spPr>
        <p:txBody>
          <a:bodyPr/>
          <a:lstStyle/>
          <a:p>
            <a:endParaRPr lang="en-US" dirty="0"/>
          </a:p>
        </p:txBody>
      </p:sp>
      <p:sp>
        <p:nvSpPr>
          <p:cNvPr id="33800" name="Oval 8"/>
          <p:cNvSpPr>
            <a:spLocks noChangeArrowheads="1"/>
          </p:cNvSpPr>
          <p:nvPr/>
        </p:nvSpPr>
        <p:spPr bwMode="auto">
          <a:xfrm>
            <a:off x="6248400" y="3962400"/>
            <a:ext cx="304800" cy="304800"/>
          </a:xfrm>
          <a:prstGeom prst="ellipse">
            <a:avLst/>
          </a:prstGeom>
          <a:solidFill>
            <a:srgbClr val="333399"/>
          </a:solidFill>
          <a:ln w="9525">
            <a:solidFill>
              <a:schemeClr val="tx1"/>
            </a:solidFill>
            <a:round/>
            <a:headEnd/>
            <a:tailEnd/>
          </a:ln>
        </p:spPr>
        <p:txBody>
          <a:bodyPr wrap="none" anchor="ctr"/>
          <a:lstStyle/>
          <a:p>
            <a:endParaRPr lang="en-US" dirty="0"/>
          </a:p>
        </p:txBody>
      </p:sp>
      <p:sp>
        <p:nvSpPr>
          <p:cNvPr id="33801" name="Rectangle 9"/>
          <p:cNvSpPr>
            <a:spLocks noChangeArrowheads="1"/>
          </p:cNvSpPr>
          <p:nvPr/>
        </p:nvSpPr>
        <p:spPr bwMode="auto">
          <a:xfrm>
            <a:off x="5791200" y="1752600"/>
            <a:ext cx="1981200" cy="1350962"/>
          </a:xfrm>
          <a:prstGeom prst="rect">
            <a:avLst/>
          </a:prstGeom>
          <a:noFill/>
          <a:ln w="9525">
            <a:noFill/>
            <a:miter lim="800000"/>
            <a:headEnd/>
            <a:tailEnd/>
          </a:ln>
        </p:spPr>
        <p:txBody>
          <a:bodyPr wrap="none" anchor="ctr"/>
          <a:lstStyle/>
          <a:p>
            <a:pPr algn="ctr"/>
            <a:r>
              <a:rPr lang="en-US" sz="3200" b="1" dirty="0">
                <a:solidFill>
                  <a:srgbClr val="000000"/>
                </a:solidFill>
              </a:rPr>
              <a:t>Cool-Season </a:t>
            </a:r>
            <a:endParaRPr lang="en-US" sz="3200" b="1" dirty="0" smtClean="0">
              <a:solidFill>
                <a:srgbClr val="000000"/>
              </a:solidFill>
            </a:endParaRPr>
          </a:p>
          <a:p>
            <a:pPr algn="ctr"/>
            <a:r>
              <a:rPr lang="en-US" sz="3200" b="1" dirty="0" smtClean="0">
                <a:solidFill>
                  <a:srgbClr val="000000"/>
                </a:solidFill>
              </a:rPr>
              <a:t>Grass</a:t>
            </a:r>
            <a:endParaRPr lang="en-US" sz="3200" b="1" dirty="0">
              <a:solidFill>
                <a:srgbClr val="000000"/>
              </a:solidFill>
            </a:endParaRPr>
          </a:p>
        </p:txBody>
      </p:sp>
      <p:sp>
        <p:nvSpPr>
          <p:cNvPr id="33802" name="Rectangle 10"/>
          <p:cNvSpPr>
            <a:spLocks noChangeArrowheads="1"/>
          </p:cNvSpPr>
          <p:nvPr/>
        </p:nvSpPr>
        <p:spPr bwMode="auto">
          <a:xfrm>
            <a:off x="685800" y="5105400"/>
            <a:ext cx="3657600" cy="914400"/>
          </a:xfrm>
          <a:prstGeom prst="rect">
            <a:avLst/>
          </a:prstGeom>
          <a:noFill/>
          <a:ln w="9525">
            <a:noFill/>
            <a:miter lim="800000"/>
            <a:headEnd/>
            <a:tailEnd/>
          </a:ln>
        </p:spPr>
        <p:txBody>
          <a:bodyPr wrap="none" anchor="ctr"/>
          <a:lstStyle/>
          <a:p>
            <a:pPr algn="ctr"/>
            <a:r>
              <a:rPr lang="en-US" sz="3200" b="1" dirty="0">
                <a:solidFill>
                  <a:srgbClr val="000000"/>
                </a:solidFill>
              </a:rPr>
              <a:t>Cool-Season Grass</a:t>
            </a:r>
          </a:p>
        </p:txBody>
      </p:sp>
      <p:sp>
        <p:nvSpPr>
          <p:cNvPr id="33803" name="Rectangle 11"/>
          <p:cNvSpPr>
            <a:spLocks noChangeArrowheads="1"/>
          </p:cNvSpPr>
          <p:nvPr/>
        </p:nvSpPr>
        <p:spPr bwMode="auto">
          <a:xfrm>
            <a:off x="4953000" y="5105400"/>
            <a:ext cx="3276600" cy="914400"/>
          </a:xfrm>
          <a:prstGeom prst="rect">
            <a:avLst/>
          </a:prstGeom>
          <a:noFill/>
          <a:ln w="9525">
            <a:noFill/>
            <a:miter lim="800000"/>
            <a:headEnd/>
            <a:tailEnd/>
          </a:ln>
        </p:spPr>
        <p:txBody>
          <a:bodyPr wrap="none" anchor="ctr"/>
          <a:lstStyle/>
          <a:p>
            <a:pPr algn="ctr"/>
            <a:r>
              <a:rPr lang="en-US" sz="3200" b="1" dirty="0">
                <a:solidFill>
                  <a:srgbClr val="000000"/>
                </a:solidFill>
              </a:rPr>
              <a:t>Cool-Season Grass</a:t>
            </a:r>
          </a:p>
        </p:txBody>
      </p:sp>
      <p:pic>
        <p:nvPicPr>
          <p:cNvPr id="17420" name="Picture 12" descr="100_0315"/>
          <p:cNvPicPr>
            <a:picLocks noGrp="1" noChangeAspect="1" noChangeArrowheads="1"/>
          </p:cNvPicPr>
          <p:nvPr>
            <p:ph idx="1"/>
          </p:nvPr>
        </p:nvPicPr>
        <p:blipFill>
          <a:blip r:embed="rId3" cstate="print"/>
          <a:srcRect/>
          <a:stretch>
            <a:fillRect/>
          </a:stretch>
        </p:blipFill>
        <p:spPr>
          <a:xfrm>
            <a:off x="450850" y="1320800"/>
            <a:ext cx="4121150" cy="2819400"/>
          </a:xfrm>
          <a:noFill/>
        </p:spPr>
      </p:pic>
      <p:sp>
        <p:nvSpPr>
          <p:cNvPr id="17421" name="Rectangle 13"/>
          <p:cNvSpPr>
            <a:spLocks noChangeArrowheads="1"/>
          </p:cNvSpPr>
          <p:nvPr/>
        </p:nvSpPr>
        <p:spPr bwMode="auto">
          <a:xfrm>
            <a:off x="301625" y="1295400"/>
            <a:ext cx="4498975" cy="2265362"/>
          </a:xfrm>
          <a:prstGeom prst="rect">
            <a:avLst/>
          </a:prstGeom>
          <a:noFill/>
          <a:ln w="9525" algn="ctr">
            <a:noFill/>
            <a:miter lim="800000"/>
            <a:headEnd/>
            <a:tailEnd/>
          </a:ln>
        </p:spPr>
        <p:txBody>
          <a:bodyPr wrap="none" anchor="ctr"/>
          <a:lstStyle/>
          <a:p>
            <a:pPr algn="ctr"/>
            <a:r>
              <a:rPr lang="en-US" sz="2800" b="1" dirty="0">
                <a:solidFill>
                  <a:srgbClr val="08111A"/>
                </a:solidFill>
              </a:rPr>
              <a:t>Grazed May-July w/ </a:t>
            </a:r>
          </a:p>
          <a:p>
            <a:pPr algn="ctr"/>
            <a:r>
              <a:rPr lang="en-US" sz="2800" b="1" dirty="0">
                <a:solidFill>
                  <a:srgbClr val="08111A"/>
                </a:solidFill>
              </a:rPr>
              <a:t>yearlings, or</a:t>
            </a:r>
            <a:r>
              <a:rPr lang="en-US" sz="2800" b="1" dirty="0"/>
              <a:t> </a:t>
            </a:r>
          </a:p>
          <a:p>
            <a:pPr algn="ctr"/>
            <a:r>
              <a:rPr lang="en-US" sz="2800" b="1" dirty="0">
                <a:solidFill>
                  <a:srgbClr val="000000"/>
                </a:solidFill>
              </a:rPr>
              <a:t>June, July &amp; August</a:t>
            </a:r>
          </a:p>
          <a:p>
            <a:pPr algn="ctr"/>
            <a:r>
              <a:rPr lang="en-US" sz="2800" b="1" dirty="0">
                <a:solidFill>
                  <a:srgbClr val="000000"/>
                </a:solidFill>
              </a:rPr>
              <a:t> w/ cows--8” </a:t>
            </a:r>
            <a:r>
              <a:rPr lang="en-US" sz="2800" b="1" dirty="0" smtClean="0">
                <a:solidFill>
                  <a:srgbClr val="000000"/>
                </a:solidFill>
              </a:rPr>
              <a:t>residual</a:t>
            </a:r>
            <a:endParaRPr lang="en-US" sz="2800" b="1" dirty="0">
              <a:solidFill>
                <a:srgbClr val="000000"/>
              </a:solidFill>
            </a:endParaRPr>
          </a:p>
        </p:txBody>
      </p:sp>
      <p:sp>
        <p:nvSpPr>
          <p:cNvPr id="33799" name="Oval 7"/>
          <p:cNvSpPr>
            <a:spLocks noChangeArrowheads="1"/>
          </p:cNvSpPr>
          <p:nvPr/>
        </p:nvSpPr>
        <p:spPr bwMode="auto">
          <a:xfrm>
            <a:off x="2401887" y="3987800"/>
            <a:ext cx="304800" cy="304800"/>
          </a:xfrm>
          <a:prstGeom prst="ellipse">
            <a:avLst/>
          </a:prstGeom>
          <a:solidFill>
            <a:srgbClr val="333399"/>
          </a:solidFill>
          <a:ln w="9525">
            <a:solidFill>
              <a:srgbClr val="CCFFFF"/>
            </a:solidFill>
            <a:round/>
            <a:headEnd/>
            <a:tailEnd/>
          </a:ln>
        </p:spPr>
        <p:txBody>
          <a:bodyPr wrap="none" anchor="ctr"/>
          <a:lstStyle/>
          <a:p>
            <a:pPr algn="ctr"/>
            <a:endParaRPr lang="en-US" dirty="0">
              <a:solidFill>
                <a:srgbClr val="CCFFFF"/>
              </a:solidFill>
            </a:endParaRPr>
          </a:p>
        </p:txBody>
      </p:sp>
      <p:sp>
        <p:nvSpPr>
          <p:cNvPr id="2" name="TextBox 1"/>
          <p:cNvSpPr txBox="1"/>
          <p:nvPr/>
        </p:nvSpPr>
        <p:spPr>
          <a:xfrm>
            <a:off x="1104900" y="76200"/>
            <a:ext cx="6858000" cy="1077218"/>
          </a:xfrm>
          <a:prstGeom prst="rect">
            <a:avLst/>
          </a:prstGeom>
          <a:noFill/>
        </p:spPr>
        <p:txBody>
          <a:bodyPr wrap="square" rtlCol="0">
            <a:spAutoFit/>
          </a:bodyPr>
          <a:lstStyle/>
          <a:p>
            <a:pPr algn="ctr"/>
            <a:r>
              <a:rPr lang="en-US" sz="3200" dirty="0" smtClean="0"/>
              <a:t>Complimenting Tall Fescue with Native Warm Season Grasses</a:t>
            </a:r>
            <a:endParaRPr lang="en-US" sz="3200"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2710462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11" descr="Grazing K-130 71"/>
          <p:cNvPicPr>
            <a:picLocks noChangeAspect="1" noChangeArrowheads="1"/>
          </p:cNvPicPr>
          <p:nvPr/>
        </p:nvPicPr>
        <p:blipFill>
          <a:blip r:embed="rId3" cstate="print"/>
          <a:srcRect/>
          <a:stretch>
            <a:fillRect/>
          </a:stretch>
        </p:blipFill>
        <p:spPr bwMode="auto">
          <a:xfrm>
            <a:off x="0" y="41706"/>
            <a:ext cx="9144000" cy="6859828"/>
          </a:xfrm>
          <a:prstGeom prst="rect">
            <a:avLst/>
          </a:prstGeom>
          <a:noFill/>
          <a:ln w="9525">
            <a:noFill/>
            <a:miter lim="800000"/>
            <a:headEnd/>
            <a:tailEnd/>
          </a:ln>
        </p:spPr>
      </p:pic>
      <p:sp>
        <p:nvSpPr>
          <p:cNvPr id="6" name="TextBox 5"/>
          <p:cNvSpPr txBox="1"/>
          <p:nvPr/>
        </p:nvSpPr>
        <p:spPr>
          <a:xfrm>
            <a:off x="1371600" y="533400"/>
            <a:ext cx="6858000" cy="707886"/>
          </a:xfrm>
          <a:prstGeom prst="rect">
            <a:avLst/>
          </a:prstGeom>
          <a:noFill/>
        </p:spPr>
        <p:txBody>
          <a:bodyPr wrap="square" rtlCol="0">
            <a:spAutoFit/>
          </a:bodyPr>
          <a:lstStyle/>
          <a:p>
            <a:r>
              <a:rPr lang="en-US" sz="4000" dirty="0" smtClean="0">
                <a:solidFill>
                  <a:srgbClr val="000000"/>
                </a:solidFill>
              </a:rPr>
              <a:t>Timing of Grazing NWSG</a:t>
            </a:r>
            <a:endParaRPr lang="en-US" sz="4000" dirty="0">
              <a:solidFill>
                <a:srgbClr val="000000"/>
              </a:solidFill>
            </a:endParaRPr>
          </a:p>
        </p:txBody>
      </p:sp>
    </p:spTree>
    <p:extLst>
      <p:ext uri="{BB962C8B-B14F-4D97-AF65-F5344CB8AC3E}">
        <p14:creationId xmlns:p14="http://schemas.microsoft.com/office/powerpoint/2010/main" val="41460014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lstStyle/>
          <a:p>
            <a:r>
              <a:rPr lang="en-US" b="1" dirty="0">
                <a:solidFill>
                  <a:schemeClr val="tx1"/>
                </a:solidFill>
              </a:rPr>
              <a:t>Grazing Heights</a:t>
            </a:r>
            <a:endParaRPr lang="en-US" dirty="0">
              <a:solidFill>
                <a:schemeClr val="tx1"/>
              </a:solidFill>
            </a:endParaRPr>
          </a:p>
        </p:txBody>
      </p:sp>
      <p:sp>
        <p:nvSpPr>
          <p:cNvPr id="3" name="Content Placeholder 2"/>
          <p:cNvSpPr>
            <a:spLocks noGrp="1"/>
          </p:cNvSpPr>
          <p:nvPr>
            <p:ph sz="half" idx="1"/>
          </p:nvPr>
        </p:nvSpPr>
        <p:spPr>
          <a:xfrm>
            <a:off x="457200" y="1524000"/>
            <a:ext cx="4038600" cy="5715000"/>
          </a:xfrm>
        </p:spPr>
        <p:txBody>
          <a:bodyPr/>
          <a:lstStyle/>
          <a:p>
            <a:pPr lvl="0">
              <a:buClr>
                <a:schemeClr val="tx1"/>
              </a:buClr>
            </a:pPr>
            <a:r>
              <a:rPr lang="en-US" sz="2400" kern="1200" dirty="0" smtClean="0">
                <a:effectLst/>
              </a:rPr>
              <a:t>Wait </a:t>
            </a:r>
            <a:r>
              <a:rPr lang="en-US" sz="2400" kern="1200" dirty="0">
                <a:effectLst/>
              </a:rPr>
              <a:t>to initiate grazing until average canopy height has reached 13 to 15 inches in the spring</a:t>
            </a:r>
            <a:r>
              <a:rPr lang="en-US" sz="2400" kern="1200" dirty="0" smtClean="0">
                <a:effectLst/>
              </a:rPr>
              <a:t>.</a:t>
            </a:r>
          </a:p>
          <a:p>
            <a:pPr lvl="0">
              <a:buClr>
                <a:schemeClr val="tx1"/>
              </a:buClr>
            </a:pPr>
            <a:endParaRPr lang="en-US" sz="2400" kern="1200" dirty="0" smtClean="0">
              <a:effectLst/>
            </a:endParaRPr>
          </a:p>
          <a:p>
            <a:pPr>
              <a:buClr>
                <a:schemeClr val="tx1"/>
              </a:buClr>
            </a:pPr>
            <a:r>
              <a:rPr lang="en-US" sz="2400" kern="1200" dirty="0">
                <a:effectLst/>
              </a:rPr>
              <a:t>To maintain palatability don’t allow grasses to get beyond 24 – 26 inches or form seed heads</a:t>
            </a:r>
            <a:r>
              <a:rPr lang="en-US" sz="2400" kern="1200" dirty="0" smtClean="0">
                <a:effectLst/>
              </a:rPr>
              <a:t>.</a:t>
            </a:r>
          </a:p>
          <a:p>
            <a:pPr>
              <a:buClr>
                <a:schemeClr val="tx1"/>
              </a:buClr>
            </a:pPr>
            <a:endParaRPr lang="en-US" sz="2400" kern="1200" dirty="0" smtClean="0">
              <a:effectLst/>
            </a:endParaRPr>
          </a:p>
          <a:p>
            <a:pPr>
              <a:buClr>
                <a:schemeClr val="tx1"/>
              </a:buClr>
            </a:pPr>
            <a:r>
              <a:rPr lang="en-US" sz="2400" dirty="0"/>
              <a:t>Graze warm-season grasses no shorter than 6-8 inches in summer</a:t>
            </a:r>
          </a:p>
          <a:p>
            <a:endParaRPr lang="en-US" kern="1200" dirty="0">
              <a:effectLst/>
            </a:endParaRPr>
          </a:p>
          <a:p>
            <a:pPr lvl="0"/>
            <a:endParaRPr lang="en-US" kern="1200" dirty="0">
              <a:effectLst/>
            </a:endParaRPr>
          </a:p>
          <a:p>
            <a:endParaRPr lang="en-US" dirty="0"/>
          </a:p>
        </p:txBody>
      </p:sp>
      <p:pic>
        <p:nvPicPr>
          <p:cNvPr id="5" name="Content Placeholder 4" descr="cattle1"/>
          <p:cNvPicPr>
            <a:picLocks noGrp="1" noChangeAspect="1" noChangeArrowheads="1"/>
          </p:cNvPicPr>
          <p:nvPr>
            <p:ph sz="half" idx="2"/>
          </p:nvPr>
        </p:nvPicPr>
        <p:blipFill>
          <a:blip r:embed="rId3"/>
          <a:srcRect/>
          <a:stretch>
            <a:fillRect/>
          </a:stretch>
        </p:blipFill>
        <p:spPr>
          <a:xfrm>
            <a:off x="4724400" y="3294238"/>
            <a:ext cx="4434015" cy="2954162"/>
          </a:xfrm>
        </p:spPr>
      </p:pic>
    </p:spTree>
    <p:extLst>
      <p:ext uri="{BB962C8B-B14F-4D97-AF65-F5344CB8AC3E}">
        <p14:creationId xmlns:p14="http://schemas.microsoft.com/office/powerpoint/2010/main" val="446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457200" y="-76200"/>
            <a:ext cx="8229600" cy="1371600"/>
          </a:xfrm>
        </p:spPr>
        <p:txBody>
          <a:bodyPr/>
          <a:lstStyle/>
          <a:p>
            <a:pPr eaLnBrk="1" hangingPunct="1"/>
            <a:r>
              <a:rPr lang="en-US" sz="4000" b="1" dirty="0" smtClean="0">
                <a:solidFill>
                  <a:schemeClr val="tx1"/>
                </a:solidFill>
              </a:rPr>
              <a:t>End of Season Rest Period</a:t>
            </a:r>
          </a:p>
        </p:txBody>
      </p:sp>
      <p:sp>
        <p:nvSpPr>
          <p:cNvPr id="3" name="Content Placeholder 2"/>
          <p:cNvSpPr>
            <a:spLocks noGrp="1"/>
          </p:cNvSpPr>
          <p:nvPr>
            <p:ph sz="half" idx="1"/>
          </p:nvPr>
        </p:nvSpPr>
        <p:spPr>
          <a:xfrm>
            <a:off x="228600" y="990600"/>
            <a:ext cx="4038600" cy="5867400"/>
          </a:xfrm>
        </p:spPr>
        <p:txBody>
          <a:bodyPr/>
          <a:lstStyle/>
          <a:p>
            <a:pPr eaLnBrk="1" hangingPunct="1"/>
            <a:endParaRPr lang="en-US" sz="2400" dirty="0" smtClean="0"/>
          </a:p>
          <a:p>
            <a:pPr eaLnBrk="1" hangingPunct="1">
              <a:buClr>
                <a:schemeClr val="tx1"/>
              </a:buClr>
            </a:pPr>
            <a:r>
              <a:rPr lang="en-US" sz="2400" dirty="0" smtClean="0"/>
              <a:t>Remove cattle in late summer to allow re-growth for nesting cover the following  year</a:t>
            </a:r>
          </a:p>
          <a:p>
            <a:pPr eaLnBrk="1" hangingPunct="1">
              <a:buClr>
                <a:schemeClr val="tx1"/>
              </a:buClr>
            </a:pPr>
            <a:endParaRPr lang="en-US" sz="2400" dirty="0" smtClean="0"/>
          </a:p>
          <a:p>
            <a:pPr eaLnBrk="1" hangingPunct="1">
              <a:buClr>
                <a:schemeClr val="tx1"/>
              </a:buClr>
            </a:pPr>
            <a:r>
              <a:rPr lang="en-US" sz="2400" dirty="0" smtClean="0"/>
              <a:t>Allow 4-6 weeks of rest before the average first frost date</a:t>
            </a:r>
          </a:p>
          <a:p>
            <a:pPr eaLnBrk="1" hangingPunct="1">
              <a:buClr>
                <a:schemeClr val="tx1"/>
              </a:buClr>
            </a:pPr>
            <a:endParaRPr lang="en-US" sz="2400" dirty="0" smtClean="0"/>
          </a:p>
          <a:p>
            <a:pPr eaLnBrk="1" hangingPunct="1">
              <a:buClr>
                <a:schemeClr val="tx1"/>
              </a:buClr>
            </a:pPr>
            <a:r>
              <a:rPr lang="en-US" sz="2400" dirty="0" smtClean="0"/>
              <a:t>Rule of Thumb:  Leave stand heights of 18 inches or more at first killing frost.</a:t>
            </a:r>
          </a:p>
        </p:txBody>
      </p:sp>
      <p:pic>
        <p:nvPicPr>
          <p:cNvPr id="83971" name="Content Placeholder 4" descr="cattle1"/>
          <p:cNvPicPr>
            <a:picLocks noGrp="1" noChangeAspect="1" noChangeArrowheads="1"/>
          </p:cNvPicPr>
          <p:nvPr>
            <p:ph sz="half" idx="2"/>
          </p:nvPr>
        </p:nvPicPr>
        <p:blipFill>
          <a:blip r:embed="rId3"/>
          <a:srcRect/>
          <a:stretch>
            <a:fillRect/>
          </a:stretch>
        </p:blipFill>
        <p:spPr>
          <a:xfrm>
            <a:off x="4267200" y="2438400"/>
            <a:ext cx="4684713" cy="3121025"/>
          </a:xfrm>
        </p:spPr>
      </p:pic>
    </p:spTree>
    <p:extLst>
      <p:ext uri="{BB962C8B-B14F-4D97-AF65-F5344CB8AC3E}">
        <p14:creationId xmlns:p14="http://schemas.microsoft.com/office/powerpoint/2010/main" val="181388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NRCSGA0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extLst>
            <a:ext uri="{909E8E84-426E-40DD-AFC4-6F175D3DCCD1}">
              <a14:hiddenFill xmlns:a14="http://schemas.microsoft.com/office/drawing/2010/main">
                <a:solidFill>
                  <a:srgbClr val="FFFFFF"/>
                </a:solidFill>
              </a14:hiddenFill>
            </a:ext>
          </a:extLst>
        </p:spPr>
      </p:pic>
      <p:sp>
        <p:nvSpPr>
          <p:cNvPr id="218115" name="Rectangle 3"/>
          <p:cNvSpPr>
            <a:spLocks noGrp="1" noChangeArrowheads="1"/>
          </p:cNvSpPr>
          <p:nvPr>
            <p:ph type="title"/>
          </p:nvPr>
        </p:nvSpPr>
        <p:spPr>
          <a:xfrm>
            <a:off x="0" y="76200"/>
            <a:ext cx="9144000" cy="1219200"/>
          </a:xfrm>
          <a:solidFill>
            <a:srgbClr val="FFFFFF">
              <a:alpha val="50000"/>
            </a:srgbClr>
          </a:solidFill>
        </p:spPr>
        <p:txBody>
          <a:bodyPr/>
          <a:lstStyle/>
          <a:p>
            <a:r>
              <a:rPr lang="en-US" altLang="en-US" b="1" dirty="0">
                <a:solidFill>
                  <a:srgbClr val="000000"/>
                </a:solidFill>
                <a:latin typeface="Palatino Linotype" pitchFamily="18" charset="0"/>
              </a:rPr>
              <a:t>Use Exclusion for </a:t>
            </a:r>
            <a:r>
              <a:rPr lang="en-US" altLang="en-US" b="1" dirty="0" smtClean="0">
                <a:solidFill>
                  <a:srgbClr val="000000"/>
                </a:solidFill>
                <a:latin typeface="Palatino Linotype" pitchFamily="18" charset="0"/>
              </a:rPr>
              <a:t>Wildlife</a:t>
            </a:r>
            <a:endParaRPr lang="en-US" altLang="en-US" b="1" dirty="0">
              <a:solidFill>
                <a:srgbClr val="000000"/>
              </a:solidFill>
              <a:latin typeface="Palatino Linotype" pitchFamily="18" charset="0"/>
            </a:endParaRPr>
          </a:p>
        </p:txBody>
      </p:sp>
      <p:sp>
        <p:nvSpPr>
          <p:cNvPr id="218116" name="Rectangle 4"/>
          <p:cNvSpPr>
            <a:spLocks noGrp="1" noChangeArrowheads="1"/>
          </p:cNvSpPr>
          <p:nvPr>
            <p:ph type="body" idx="1"/>
          </p:nvPr>
        </p:nvSpPr>
        <p:spPr>
          <a:xfrm>
            <a:off x="304800" y="1676400"/>
            <a:ext cx="8458200" cy="4754562"/>
          </a:xfrm>
          <a:solidFill>
            <a:srgbClr val="FFFFFF">
              <a:alpha val="50000"/>
            </a:srgbClr>
          </a:solidFill>
        </p:spPr>
        <p:txBody>
          <a:bodyPr/>
          <a:lstStyle/>
          <a:p>
            <a:pPr>
              <a:buClrTx/>
            </a:pPr>
            <a:r>
              <a:rPr lang="en-US" altLang="en-US" sz="3600" b="1" dirty="0">
                <a:solidFill>
                  <a:srgbClr val="000000"/>
                </a:solidFill>
                <a:effectLst/>
                <a:latin typeface="Palatino Linotype" pitchFamily="18" charset="0"/>
              </a:rPr>
              <a:t>Exclude livestock from </a:t>
            </a:r>
            <a:r>
              <a:rPr lang="en-US" altLang="en-US" sz="3600" b="1" dirty="0" smtClean="0">
                <a:solidFill>
                  <a:srgbClr val="000000"/>
                </a:solidFill>
                <a:effectLst/>
                <a:latin typeface="Palatino Linotype" pitchFamily="18" charset="0"/>
              </a:rPr>
              <a:t>woodland and riparian areas</a:t>
            </a:r>
          </a:p>
          <a:p>
            <a:pPr>
              <a:buClrTx/>
            </a:pPr>
            <a:r>
              <a:rPr lang="en-US" altLang="en-US" sz="3600" b="1" dirty="0" smtClean="0">
                <a:solidFill>
                  <a:srgbClr val="000000"/>
                </a:solidFill>
                <a:effectLst/>
                <a:latin typeface="Palatino Linotype" pitchFamily="18" charset="0"/>
              </a:rPr>
              <a:t>Maintain a minimum </a:t>
            </a:r>
            <a:r>
              <a:rPr lang="en-US" altLang="en-US" sz="3600" b="1" dirty="0">
                <a:solidFill>
                  <a:srgbClr val="000000"/>
                </a:solidFill>
                <a:effectLst/>
                <a:latin typeface="Palatino Linotype" pitchFamily="18" charset="0"/>
              </a:rPr>
              <a:t>30 </a:t>
            </a:r>
            <a:r>
              <a:rPr lang="en-US" altLang="en-US" sz="3600" b="1" dirty="0" smtClean="0">
                <a:solidFill>
                  <a:srgbClr val="000000"/>
                </a:solidFill>
                <a:effectLst/>
                <a:latin typeface="Palatino Linotype" pitchFamily="18" charset="0"/>
              </a:rPr>
              <a:t>foot buffer outside the fence </a:t>
            </a:r>
            <a:endParaRPr lang="en-US" altLang="en-US" sz="3600" b="1" dirty="0">
              <a:solidFill>
                <a:srgbClr val="000000"/>
              </a:solidFill>
              <a:effectLst/>
              <a:latin typeface="Palatino Linotype" pitchFamily="18" charset="0"/>
            </a:endParaRPr>
          </a:p>
          <a:p>
            <a:pPr lvl="1">
              <a:buClrTx/>
            </a:pPr>
            <a:r>
              <a:rPr lang="en-US" altLang="en-US" b="1" dirty="0">
                <a:solidFill>
                  <a:srgbClr val="000000"/>
                </a:solidFill>
                <a:effectLst/>
                <a:latin typeface="Palatino Linotype" pitchFamily="18" charset="0"/>
              </a:rPr>
              <a:t>Eradicate cool-season </a:t>
            </a:r>
            <a:r>
              <a:rPr lang="en-US" altLang="en-US" b="1" dirty="0" smtClean="0">
                <a:solidFill>
                  <a:srgbClr val="000000"/>
                </a:solidFill>
                <a:effectLst/>
                <a:latin typeface="Palatino Linotype" pitchFamily="18" charset="0"/>
              </a:rPr>
              <a:t>grasses</a:t>
            </a:r>
            <a:endParaRPr lang="en-US" altLang="en-US" b="1" dirty="0">
              <a:solidFill>
                <a:srgbClr val="000000"/>
              </a:solidFill>
              <a:effectLst/>
              <a:latin typeface="Palatino Linotype" pitchFamily="18" charset="0"/>
            </a:endParaRPr>
          </a:p>
          <a:p>
            <a:pPr lvl="1">
              <a:buClrTx/>
            </a:pPr>
            <a:r>
              <a:rPr lang="en-US" altLang="en-US" b="1" dirty="0" smtClean="0">
                <a:solidFill>
                  <a:srgbClr val="000000"/>
                </a:solidFill>
                <a:effectLst/>
                <a:latin typeface="Palatino Linotype" pitchFamily="18" charset="0"/>
              </a:rPr>
              <a:t>Plant </a:t>
            </a:r>
            <a:r>
              <a:rPr lang="en-US" altLang="en-US" b="1" dirty="0">
                <a:solidFill>
                  <a:srgbClr val="000000"/>
                </a:solidFill>
                <a:effectLst/>
                <a:latin typeface="Palatino Linotype" pitchFamily="18" charset="0"/>
              </a:rPr>
              <a:t>to wildlife friendly grasses and </a:t>
            </a:r>
            <a:r>
              <a:rPr lang="en-US" altLang="en-US" b="1" dirty="0" smtClean="0">
                <a:solidFill>
                  <a:srgbClr val="000000"/>
                </a:solidFill>
                <a:effectLst/>
                <a:latin typeface="Palatino Linotype" pitchFamily="18" charset="0"/>
              </a:rPr>
              <a:t>forbs</a:t>
            </a:r>
          </a:p>
          <a:p>
            <a:pPr lvl="1">
              <a:buClrTx/>
            </a:pPr>
            <a:r>
              <a:rPr lang="en-US" altLang="en-US" b="1" dirty="0" smtClean="0">
                <a:solidFill>
                  <a:srgbClr val="000000"/>
                </a:solidFill>
                <a:effectLst/>
                <a:latin typeface="Palatino Linotype" pitchFamily="18" charset="0"/>
              </a:rPr>
              <a:t>Install CHQs or native shrubs</a:t>
            </a:r>
            <a:endParaRPr lang="en-US" altLang="en-US" b="1" dirty="0">
              <a:solidFill>
                <a:srgbClr val="000000"/>
              </a:solidFill>
              <a:effectLst/>
              <a:latin typeface="Palatino Linotype" pitchFamily="18" charset="0"/>
            </a:endParaRPr>
          </a:p>
          <a:p>
            <a:pPr>
              <a:buFontTx/>
              <a:buNone/>
            </a:pPr>
            <a:endParaRPr lang="en-US" altLang="en-US" sz="3600" b="1" dirty="0">
              <a:solidFill>
                <a:schemeClr val="tx2"/>
              </a:solidFill>
              <a:latin typeface="Palatino Linotype" pitchFamily="18" charset="0"/>
            </a:endParaRPr>
          </a:p>
        </p:txBody>
      </p:sp>
    </p:spTree>
    <p:extLst>
      <p:ext uri="{BB962C8B-B14F-4D97-AF65-F5344CB8AC3E}">
        <p14:creationId xmlns:p14="http://schemas.microsoft.com/office/powerpoint/2010/main" val="75778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1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1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81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81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uiExpand="1"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red clove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6" name="Picture 6" descr="grasslegumemix"/>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3" name="Rectangle 3"/>
          <p:cNvSpPr>
            <a:spLocks noGrp="1" noChangeArrowheads="1"/>
          </p:cNvSpPr>
          <p:nvPr>
            <p:ph type="title"/>
          </p:nvPr>
        </p:nvSpPr>
        <p:spPr>
          <a:xfrm>
            <a:off x="533400" y="304800"/>
            <a:ext cx="8229600" cy="1143000"/>
          </a:xfrm>
          <a:solidFill>
            <a:srgbClr val="FFFFFF">
              <a:alpha val="39999"/>
            </a:srgbClr>
          </a:solidFill>
        </p:spPr>
        <p:txBody>
          <a:bodyPr/>
          <a:lstStyle/>
          <a:p>
            <a:r>
              <a:rPr lang="en-US" altLang="en-US" sz="4800" b="1" dirty="0">
                <a:latin typeface="Palatino Linotype" pitchFamily="18" charset="0"/>
              </a:rPr>
              <a:t>Interseeding Legumes = More Diversity</a:t>
            </a:r>
          </a:p>
        </p:txBody>
      </p:sp>
    </p:spTree>
    <p:extLst>
      <p:ext uri="{BB962C8B-B14F-4D97-AF65-F5344CB8AC3E}">
        <p14:creationId xmlns:p14="http://schemas.microsoft.com/office/powerpoint/2010/main" val="32105357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lstStyle/>
          <a:p>
            <a:r>
              <a:rPr lang="en-US" sz="3400" dirty="0" smtClean="0"/>
              <a:t>References</a:t>
            </a:r>
            <a:endParaRPr lang="en-US" sz="3400" dirty="0"/>
          </a:p>
        </p:txBody>
      </p:sp>
      <p:sp>
        <p:nvSpPr>
          <p:cNvPr id="3" name="Content Placeholder 2"/>
          <p:cNvSpPr>
            <a:spLocks noGrp="1"/>
          </p:cNvSpPr>
          <p:nvPr>
            <p:ph sz="half" idx="1"/>
          </p:nvPr>
        </p:nvSpPr>
        <p:spPr>
          <a:xfrm>
            <a:off x="228600" y="838200"/>
            <a:ext cx="8763000" cy="5867400"/>
          </a:xfrm>
        </p:spPr>
        <p:txBody>
          <a:bodyPr/>
          <a:lstStyle/>
          <a:p>
            <a:pPr>
              <a:buClr>
                <a:schemeClr val="tx1"/>
              </a:buClr>
            </a:pPr>
            <a:r>
              <a:rPr lang="en-US" sz="2400" dirty="0"/>
              <a:t>NRCS </a:t>
            </a:r>
            <a:r>
              <a:rPr lang="en-US" sz="2400" dirty="0" smtClean="0"/>
              <a:t>eFOTG - Wildlife Job Sheets </a:t>
            </a:r>
          </a:p>
          <a:p>
            <a:pPr lvl="1">
              <a:buClr>
                <a:schemeClr val="tx1"/>
              </a:buClr>
            </a:pPr>
            <a:r>
              <a:rPr lang="en-US" sz="2000" dirty="0" smtClean="0"/>
              <a:t>Edge feathering, DTS, Prescribed Burning, Strip Disking, and more</a:t>
            </a:r>
          </a:p>
          <a:p>
            <a:pPr lvl="1">
              <a:buClr>
                <a:schemeClr val="tx1"/>
              </a:buClr>
            </a:pPr>
            <a:r>
              <a:rPr lang="en-US" sz="2000" dirty="0" smtClean="0">
                <a:hlinkClick r:id="rId3"/>
              </a:rPr>
              <a:t>https</a:t>
            </a:r>
            <a:r>
              <a:rPr lang="en-US" sz="2000" dirty="0">
                <a:hlinkClick r:id="rId3"/>
              </a:rPr>
              <a:t>://</a:t>
            </a:r>
            <a:r>
              <a:rPr lang="en-US" sz="2000" dirty="0" smtClean="0">
                <a:hlinkClick r:id="rId3"/>
              </a:rPr>
              <a:t>efotg.sc.egov.usda.gov/efotg_locator.aspx</a:t>
            </a:r>
            <a:endParaRPr lang="en-US" sz="2000" dirty="0" smtClean="0"/>
          </a:p>
          <a:p>
            <a:pPr marL="400050" lvl="2" indent="0">
              <a:buClr>
                <a:schemeClr val="tx1"/>
              </a:buClr>
              <a:buNone/>
            </a:pPr>
            <a:endParaRPr lang="en-US" sz="1600" dirty="0"/>
          </a:p>
          <a:p>
            <a:pPr>
              <a:buClr>
                <a:schemeClr val="tx1"/>
              </a:buClr>
            </a:pPr>
            <a:r>
              <a:rPr lang="en-US" sz="2400" dirty="0" smtClean="0"/>
              <a:t>MU Extension </a:t>
            </a:r>
          </a:p>
          <a:p>
            <a:pPr lvl="1">
              <a:buClr>
                <a:schemeClr val="tx1"/>
              </a:buClr>
            </a:pPr>
            <a:r>
              <a:rPr lang="en-US" sz="2000" dirty="0" smtClean="0">
                <a:hlinkClick r:id="rId4"/>
              </a:rPr>
              <a:t>http</a:t>
            </a:r>
            <a:r>
              <a:rPr lang="en-US" sz="2000" dirty="0">
                <a:hlinkClick r:id="rId4"/>
              </a:rPr>
              <a:t>://extension.missouri.edu/</a:t>
            </a:r>
            <a:endParaRPr lang="en-US" sz="2000" dirty="0"/>
          </a:p>
          <a:p>
            <a:pPr>
              <a:buClr>
                <a:schemeClr val="tx1"/>
              </a:buClr>
            </a:pPr>
            <a:endParaRPr lang="en-US" sz="1600" dirty="0" smtClean="0"/>
          </a:p>
          <a:p>
            <a:pPr>
              <a:buClr>
                <a:schemeClr val="tx1"/>
              </a:buClr>
            </a:pPr>
            <a:r>
              <a:rPr lang="en-US" sz="2400" dirty="0" smtClean="0">
                <a:effectLst>
                  <a:outerShdw blurRad="38100" dist="38100" dir="2700000" algn="tl">
                    <a:srgbClr val="000000">
                      <a:alpha val="43137"/>
                    </a:srgbClr>
                  </a:outerShdw>
                </a:effectLst>
              </a:rPr>
              <a:t>Center for Native Grasslands Management – </a:t>
            </a:r>
            <a:r>
              <a:rPr lang="en-US" sz="2400" kern="1200" dirty="0">
                <a:effectLst>
                  <a:outerShdw blurRad="38100" dist="38100" dir="2700000" algn="tl">
                    <a:srgbClr val="000000">
                      <a:alpha val="43137"/>
                    </a:srgbClr>
                  </a:outerShdw>
                </a:effectLst>
              </a:rPr>
              <a:t>University of Tennessee Institute of </a:t>
            </a:r>
            <a:r>
              <a:rPr lang="en-US" sz="2400" kern="1200" dirty="0" smtClean="0">
                <a:effectLst>
                  <a:outerShdw blurRad="38100" dist="38100" dir="2700000" algn="tl">
                    <a:srgbClr val="000000">
                      <a:alpha val="43137"/>
                    </a:srgbClr>
                  </a:outerShdw>
                </a:effectLst>
              </a:rPr>
              <a:t>Agriculture</a:t>
            </a:r>
          </a:p>
          <a:p>
            <a:pPr lvl="1">
              <a:buClr>
                <a:schemeClr val="tx1"/>
              </a:buClr>
            </a:pPr>
            <a:r>
              <a:rPr lang="en-US" sz="2000" dirty="0" smtClean="0">
                <a:hlinkClick r:id="rId5"/>
              </a:rPr>
              <a:t>http</a:t>
            </a:r>
            <a:r>
              <a:rPr lang="en-US" sz="2000" dirty="0">
                <a:hlinkClick r:id="rId5"/>
              </a:rPr>
              <a:t>://</a:t>
            </a:r>
            <a:r>
              <a:rPr lang="en-US" sz="2000" dirty="0" smtClean="0">
                <a:hlinkClick r:id="rId5"/>
              </a:rPr>
              <a:t>nativegrasses.utk.edu/manage.htm</a:t>
            </a:r>
            <a:endParaRPr lang="en-US" sz="2000" dirty="0" smtClean="0"/>
          </a:p>
          <a:p>
            <a:pPr>
              <a:buClr>
                <a:schemeClr val="tx1"/>
              </a:buClr>
            </a:pPr>
            <a:endParaRPr lang="en-US" sz="1600" dirty="0" smtClean="0"/>
          </a:p>
          <a:p>
            <a:pPr>
              <a:buClr>
                <a:schemeClr val="tx1"/>
              </a:buClr>
            </a:pPr>
            <a:r>
              <a:rPr lang="en-US" sz="2400" dirty="0" smtClean="0"/>
              <a:t>Missouri Department of Conservation</a:t>
            </a:r>
          </a:p>
          <a:p>
            <a:pPr marL="742950" lvl="2" indent="-342900">
              <a:buClr>
                <a:schemeClr val="tx1"/>
              </a:buClr>
            </a:pPr>
            <a:r>
              <a:rPr lang="en-US" dirty="0">
                <a:hlinkClick r:id="rId6"/>
              </a:rPr>
              <a:t>https://</a:t>
            </a:r>
            <a:r>
              <a:rPr lang="en-US" dirty="0" smtClean="0">
                <a:hlinkClick r:id="rId6"/>
              </a:rPr>
              <a:t>mdc.mo.gov/property</a:t>
            </a:r>
            <a:endParaRPr lang="en-US" dirty="0" smtClean="0"/>
          </a:p>
          <a:p>
            <a:pPr marL="742950" lvl="2" indent="-342900">
              <a:buClr>
                <a:schemeClr val="tx1"/>
              </a:buClr>
            </a:pPr>
            <a:endParaRPr lang="en-US" sz="1600" dirty="0"/>
          </a:p>
          <a:p>
            <a:pPr>
              <a:buClr>
                <a:schemeClr val="tx1"/>
              </a:buClr>
            </a:pPr>
            <a:r>
              <a:rPr lang="en-US" sz="2400" dirty="0" smtClean="0"/>
              <a:t>Quail Forever</a:t>
            </a:r>
          </a:p>
          <a:p>
            <a:pPr lvl="1">
              <a:buClr>
                <a:schemeClr val="tx1"/>
              </a:buClr>
            </a:pPr>
            <a:r>
              <a:rPr lang="en-US" sz="2000" dirty="0">
                <a:hlinkClick r:id="rId7"/>
              </a:rPr>
              <a:t>https://quailforever.org</a:t>
            </a:r>
            <a:r>
              <a:rPr lang="en-US" sz="2000" dirty="0" smtClean="0">
                <a:hlinkClick r:id="rId7"/>
              </a:rPr>
              <a:t>/</a:t>
            </a:r>
            <a:r>
              <a:rPr lang="en-US" sz="2000" dirty="0" smtClean="0"/>
              <a:t>	</a:t>
            </a:r>
            <a:endParaRPr lang="en-US" sz="2000" dirty="0"/>
          </a:p>
          <a:p>
            <a:pPr>
              <a:buClr>
                <a:schemeClr val="tx1"/>
              </a:buClr>
            </a:pPr>
            <a:endParaRPr lang="en-US" sz="2400" dirty="0" smtClean="0"/>
          </a:p>
          <a:p>
            <a:pPr lvl="1"/>
            <a:endParaRPr lang="en-US" dirty="0" smtClean="0"/>
          </a:p>
          <a:p>
            <a:pPr lvl="1"/>
            <a:endParaRPr lang="en-US" dirty="0"/>
          </a:p>
          <a:p>
            <a:pPr lvl="1"/>
            <a:endParaRPr lang="en-US" dirty="0"/>
          </a:p>
        </p:txBody>
      </p:sp>
    </p:spTree>
    <p:extLst>
      <p:ext uri="{BB962C8B-B14F-4D97-AF65-F5344CB8AC3E}">
        <p14:creationId xmlns:p14="http://schemas.microsoft.com/office/powerpoint/2010/main" val="3402846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066800" y="457200"/>
            <a:ext cx="7162800" cy="923330"/>
          </a:xfrm>
          <a:prstGeom prst="rect">
            <a:avLst/>
          </a:prstGeom>
          <a:noFill/>
        </p:spPr>
        <p:txBody>
          <a:bodyPr wrap="square" rtlCol="0">
            <a:spAutoFit/>
          </a:bodyPr>
          <a:lstStyle/>
          <a:p>
            <a:pPr algn="ctr"/>
            <a:r>
              <a:rPr lang="en-US" sz="5400" dirty="0" smtClean="0"/>
              <a:t>Questions?</a:t>
            </a:r>
            <a:endParaRPr lang="en-US" sz="5400" dirty="0"/>
          </a:p>
        </p:txBody>
      </p:sp>
    </p:spTree>
    <p:extLst>
      <p:ext uri="{BB962C8B-B14F-4D97-AF65-F5344CB8AC3E}">
        <p14:creationId xmlns:p14="http://schemas.microsoft.com/office/powerpoint/2010/main" val="2968477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457200" y="228600"/>
            <a:ext cx="4267200" cy="1064491"/>
          </a:xfrm>
        </p:spPr>
        <p:txBody>
          <a:bodyPr>
            <a:normAutofit/>
          </a:bodyPr>
          <a:lstStyle/>
          <a:p>
            <a:pPr eaLnBrk="1" hangingPunct="1">
              <a:defRPr/>
            </a:pPr>
            <a:r>
              <a:rPr lang="en-US" sz="4000" u="sng" dirty="0" smtClean="0">
                <a:solidFill>
                  <a:schemeClr val="tx1"/>
                </a:solidFill>
                <a:latin typeface="Tahoma" pitchFamily="34" charset="0"/>
                <a:ea typeface="Tahoma" pitchFamily="34" charset="0"/>
                <a:cs typeface="Tahoma" pitchFamily="34" charset="0"/>
              </a:rPr>
              <a:t>NATIVE GRASSES</a:t>
            </a:r>
          </a:p>
        </p:txBody>
      </p:sp>
      <p:pic>
        <p:nvPicPr>
          <p:cNvPr id="4100" name="Picture 4" descr="Big bluestem foliage"/>
          <p:cNvPicPr>
            <a:picLocks noGrp="1" noChangeAspect="1" noChangeArrowheads="1"/>
          </p:cNvPicPr>
          <p:nvPr>
            <p:ph sz="quarter" idx="2"/>
          </p:nvPr>
        </p:nvPicPr>
        <p:blipFill>
          <a:blip r:embed="rId3" cstate="print"/>
          <a:srcRect l="1765" t="2574" r="1765" b="2574"/>
          <a:stretch>
            <a:fillRect/>
          </a:stretch>
        </p:blipFill>
        <p:spPr>
          <a:xfrm>
            <a:off x="5638800" y="0"/>
            <a:ext cx="3505200" cy="2403716"/>
          </a:xfrm>
          <a:noFill/>
        </p:spPr>
      </p:pic>
      <p:pic>
        <p:nvPicPr>
          <p:cNvPr id="4102" name="Picture 6" descr="littlebluestem clump"/>
          <p:cNvPicPr>
            <a:picLocks noGrp="1" noChangeAspect="1" noChangeArrowheads="1"/>
          </p:cNvPicPr>
          <p:nvPr>
            <p:ph sz="quarter" idx="3"/>
          </p:nvPr>
        </p:nvPicPr>
        <p:blipFill>
          <a:blip r:embed="rId4" cstate="print"/>
          <a:srcRect/>
          <a:stretch>
            <a:fillRect/>
          </a:stretch>
        </p:blipFill>
        <p:spPr>
          <a:xfrm>
            <a:off x="5668963" y="990600"/>
            <a:ext cx="3475037" cy="2187575"/>
          </a:xfrm>
          <a:noFill/>
        </p:spPr>
      </p:pic>
      <p:sp>
        <p:nvSpPr>
          <p:cNvPr id="11" name="Text Placeholder 10"/>
          <p:cNvSpPr>
            <a:spLocks noGrp="1"/>
          </p:cNvSpPr>
          <p:nvPr>
            <p:ph type="body" sz="half" idx="1"/>
          </p:nvPr>
        </p:nvSpPr>
        <p:spPr>
          <a:xfrm>
            <a:off x="457200" y="1752600"/>
            <a:ext cx="4876800" cy="4343400"/>
          </a:xfrm>
        </p:spPr>
        <p:txBody>
          <a:bodyPr>
            <a:normAutofit/>
          </a:bodyPr>
          <a:lstStyle/>
          <a:p>
            <a:pPr algn="ctr">
              <a:lnSpc>
                <a:spcPct val="90000"/>
              </a:lnSpc>
              <a:buNone/>
              <a:defRPr/>
            </a:pPr>
            <a:r>
              <a:rPr lang="en-US" u="sng" dirty="0" smtClean="0">
                <a:latin typeface="Tahoma" pitchFamily="34" charset="0"/>
              </a:rPr>
              <a:t>Most Commonly Planted in the Midwest</a:t>
            </a:r>
          </a:p>
          <a:p>
            <a:pPr>
              <a:lnSpc>
                <a:spcPct val="90000"/>
              </a:lnSpc>
              <a:buClr>
                <a:schemeClr val="tx1"/>
              </a:buClr>
              <a:defRPr/>
            </a:pPr>
            <a:r>
              <a:rPr lang="en-US" dirty="0" smtClean="0">
                <a:latin typeface="Tahoma" pitchFamily="34" charset="0"/>
              </a:rPr>
              <a:t>Big Bluestem</a:t>
            </a:r>
          </a:p>
          <a:p>
            <a:pPr>
              <a:lnSpc>
                <a:spcPct val="90000"/>
              </a:lnSpc>
              <a:buClr>
                <a:schemeClr val="tx1"/>
              </a:buClr>
              <a:defRPr/>
            </a:pPr>
            <a:r>
              <a:rPr lang="en-US" dirty="0" smtClean="0">
                <a:latin typeface="Tahoma" pitchFamily="34" charset="0"/>
              </a:rPr>
              <a:t>Little Bluestem</a:t>
            </a:r>
          </a:p>
          <a:p>
            <a:pPr>
              <a:lnSpc>
                <a:spcPct val="90000"/>
              </a:lnSpc>
              <a:buClr>
                <a:schemeClr val="tx1"/>
              </a:buClr>
              <a:defRPr/>
            </a:pPr>
            <a:r>
              <a:rPr lang="en-US" dirty="0" smtClean="0">
                <a:latin typeface="Tahoma" pitchFamily="34" charset="0"/>
              </a:rPr>
              <a:t>Indiangrass</a:t>
            </a:r>
          </a:p>
          <a:p>
            <a:pPr>
              <a:lnSpc>
                <a:spcPct val="90000"/>
              </a:lnSpc>
              <a:buClr>
                <a:schemeClr val="tx1"/>
              </a:buClr>
              <a:defRPr/>
            </a:pPr>
            <a:r>
              <a:rPr lang="en-US" dirty="0" smtClean="0">
                <a:latin typeface="Tahoma" pitchFamily="34" charset="0"/>
              </a:rPr>
              <a:t>Eastern Gamagrass</a:t>
            </a:r>
          </a:p>
          <a:p>
            <a:pPr>
              <a:lnSpc>
                <a:spcPct val="90000"/>
              </a:lnSpc>
              <a:buClr>
                <a:schemeClr val="tx1"/>
              </a:buClr>
              <a:defRPr/>
            </a:pPr>
            <a:r>
              <a:rPr lang="en-US" dirty="0" smtClean="0">
                <a:latin typeface="Tahoma" pitchFamily="34" charset="0"/>
              </a:rPr>
              <a:t>Sideoats Grama</a:t>
            </a:r>
          </a:p>
          <a:p>
            <a:pPr>
              <a:lnSpc>
                <a:spcPct val="90000"/>
              </a:lnSpc>
              <a:buClr>
                <a:schemeClr val="tx1"/>
              </a:buClr>
              <a:defRPr/>
            </a:pPr>
            <a:r>
              <a:rPr lang="en-US" dirty="0" smtClean="0">
                <a:latin typeface="Tahoma" pitchFamily="34" charset="0"/>
              </a:rPr>
              <a:t>Switchgrass</a:t>
            </a:r>
          </a:p>
          <a:p>
            <a:endParaRPr lang="en-US" dirty="0"/>
          </a:p>
        </p:txBody>
      </p:sp>
      <p:pic>
        <p:nvPicPr>
          <p:cNvPr id="4104" name="Picture 8" descr="indiangrass heads"/>
          <p:cNvPicPr>
            <a:picLocks noChangeAspect="1" noChangeArrowheads="1"/>
          </p:cNvPicPr>
          <p:nvPr/>
        </p:nvPicPr>
        <p:blipFill>
          <a:blip r:embed="rId5" cstate="print"/>
          <a:srcRect/>
          <a:stretch>
            <a:fillRect/>
          </a:stretch>
        </p:blipFill>
        <p:spPr bwMode="auto">
          <a:xfrm>
            <a:off x="5638800" y="1981201"/>
            <a:ext cx="3505200" cy="2210147"/>
          </a:xfrm>
          <a:prstGeom prst="rect">
            <a:avLst/>
          </a:prstGeom>
          <a:noFill/>
          <a:ln w="9525">
            <a:noFill/>
            <a:miter lim="800000"/>
            <a:headEnd/>
            <a:tailEnd/>
          </a:ln>
        </p:spPr>
      </p:pic>
      <p:pic>
        <p:nvPicPr>
          <p:cNvPr id="4106" name="Picture 10" descr="eastern gama II"/>
          <p:cNvPicPr>
            <a:picLocks noChangeAspect="1" noChangeArrowheads="1"/>
          </p:cNvPicPr>
          <p:nvPr/>
        </p:nvPicPr>
        <p:blipFill>
          <a:blip r:embed="rId6" cstate="print"/>
          <a:srcRect/>
          <a:stretch>
            <a:fillRect/>
          </a:stretch>
        </p:blipFill>
        <p:spPr bwMode="auto">
          <a:xfrm>
            <a:off x="5684837" y="1447800"/>
            <a:ext cx="3459163" cy="5410200"/>
          </a:xfrm>
          <a:prstGeom prst="rect">
            <a:avLst/>
          </a:prstGeom>
          <a:noFill/>
          <a:ln w="9525">
            <a:noFill/>
            <a:miter lim="800000"/>
            <a:headEnd/>
            <a:tailEnd/>
          </a:ln>
        </p:spPr>
      </p:pic>
      <p:pic>
        <p:nvPicPr>
          <p:cNvPr id="27650" name="Picture 2" descr="F:\Scans kathy 2\Slides I\Establishment slide carousel\49 Eastern Gama.jpg"/>
          <p:cNvPicPr>
            <a:picLocks noChangeAspect="1" noChangeArrowheads="1"/>
          </p:cNvPicPr>
          <p:nvPr/>
        </p:nvPicPr>
        <p:blipFill>
          <a:blip r:embed="rId7" cstate="print"/>
          <a:srcRect/>
          <a:stretch>
            <a:fillRect/>
          </a:stretch>
        </p:blipFill>
        <p:spPr bwMode="auto">
          <a:xfrm>
            <a:off x="7133184" y="1447800"/>
            <a:ext cx="2010816" cy="1371600"/>
          </a:xfrm>
          <a:prstGeom prst="rect">
            <a:avLst/>
          </a:prstGeom>
          <a:noFill/>
        </p:spPr>
      </p:pic>
      <p:pic>
        <p:nvPicPr>
          <p:cNvPr id="4107" name="Picture 11" descr="sideoates grama"/>
          <p:cNvPicPr>
            <a:picLocks noChangeAspect="1" noChangeArrowheads="1"/>
          </p:cNvPicPr>
          <p:nvPr/>
        </p:nvPicPr>
        <p:blipFill>
          <a:blip r:embed="rId8" cstate="print">
            <a:lum bright="-16000" contrast="30000"/>
          </a:blip>
          <a:srcRect/>
          <a:stretch>
            <a:fillRect/>
          </a:stretch>
        </p:blipFill>
        <p:spPr bwMode="auto">
          <a:xfrm>
            <a:off x="5553764" y="2362200"/>
            <a:ext cx="3590236" cy="2667000"/>
          </a:xfrm>
          <a:prstGeom prst="rect">
            <a:avLst/>
          </a:prstGeom>
          <a:noFill/>
          <a:ln w="9525">
            <a:noFill/>
            <a:miter lim="800000"/>
            <a:headEnd/>
            <a:tailEnd/>
          </a:ln>
        </p:spPr>
      </p:pic>
      <p:pic>
        <p:nvPicPr>
          <p:cNvPr id="4105" name="Picture 9" descr="switchgrass"/>
          <p:cNvPicPr>
            <a:picLocks noChangeAspect="1" noChangeArrowheads="1"/>
          </p:cNvPicPr>
          <p:nvPr/>
        </p:nvPicPr>
        <p:blipFill>
          <a:blip r:embed="rId9" cstate="print"/>
          <a:srcRect/>
          <a:stretch>
            <a:fillRect/>
          </a:stretch>
        </p:blipFill>
        <p:spPr bwMode="auto">
          <a:xfrm>
            <a:off x="5432874" y="4419600"/>
            <a:ext cx="3711126" cy="2438400"/>
          </a:xfrm>
          <a:prstGeom prst="rect">
            <a:avLst/>
          </a:prstGeom>
          <a:noFill/>
          <a:ln w="9525">
            <a:noFill/>
            <a:miter lim="800000"/>
            <a:headEnd/>
            <a:tailEnd/>
          </a:ln>
        </p:spPr>
      </p:pic>
    </p:spTree>
    <p:extLst>
      <p:ext uri="{BB962C8B-B14F-4D97-AF65-F5344CB8AC3E}">
        <p14:creationId xmlns:p14="http://schemas.microsoft.com/office/powerpoint/2010/main" val="115247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6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3733800" y="228600"/>
            <a:ext cx="4953000" cy="1143000"/>
          </a:xfrm>
        </p:spPr>
        <p:txBody>
          <a:bodyPr>
            <a:normAutofit/>
          </a:bodyPr>
          <a:lstStyle/>
          <a:p>
            <a:r>
              <a:rPr lang="en-US" sz="4000" u="sng" dirty="0" smtClean="0">
                <a:solidFill>
                  <a:schemeClr val="tx1"/>
                </a:solidFill>
                <a:latin typeface="Tahoma" pitchFamily="34" charset="0"/>
                <a:ea typeface="Tahoma" pitchFamily="34" charset="0"/>
                <a:cs typeface="Tahoma" pitchFamily="34" charset="0"/>
              </a:rPr>
              <a:t>NATIVE GRASSES</a:t>
            </a:r>
            <a:endParaRPr lang="en-US" sz="4000" u="sng" dirty="0">
              <a:solidFill>
                <a:schemeClr val="tx1"/>
              </a:solidFill>
              <a:latin typeface="Tahoma" pitchFamily="34" charset="0"/>
              <a:ea typeface="Tahoma" pitchFamily="34" charset="0"/>
              <a:cs typeface="Tahoma" pitchFamily="34" charset="0"/>
            </a:endParaRPr>
          </a:p>
        </p:txBody>
      </p:sp>
      <p:sp>
        <p:nvSpPr>
          <p:cNvPr id="4099" name="Rectangle 3"/>
          <p:cNvSpPr>
            <a:spLocks noGrp="1" noChangeArrowheads="1"/>
          </p:cNvSpPr>
          <p:nvPr>
            <p:ph type="body" idx="1"/>
          </p:nvPr>
        </p:nvSpPr>
        <p:spPr>
          <a:xfrm>
            <a:off x="457200" y="1600200"/>
            <a:ext cx="8229600" cy="4525963"/>
          </a:xfrm>
        </p:spPr>
        <p:txBody>
          <a:bodyPr>
            <a:normAutofit/>
          </a:bodyPr>
          <a:lstStyle/>
          <a:p>
            <a:pPr algn="ctr">
              <a:buNone/>
            </a:pPr>
            <a:r>
              <a:rPr lang="en-US" sz="2800" b="1" dirty="0" smtClean="0">
                <a:latin typeface="Times New Roman" pitchFamily="18" charset="0"/>
              </a:rPr>
              <a:t>	</a:t>
            </a:r>
            <a:r>
              <a:rPr lang="en-US" b="1" u="sng" dirty="0" smtClean="0">
                <a:latin typeface="Tahoma" pitchFamily="34" charset="0"/>
                <a:ea typeface="Tahoma" pitchFamily="34" charset="0"/>
                <a:cs typeface="Tahoma" pitchFamily="34" charset="0"/>
              </a:rPr>
              <a:t>Cool-Season</a:t>
            </a:r>
          </a:p>
          <a:p>
            <a:pPr>
              <a:buNone/>
            </a:pPr>
            <a:r>
              <a:rPr lang="en-US" sz="2800" b="1" dirty="0" smtClean="0">
                <a:latin typeface="Tahoma" pitchFamily="34" charset="0"/>
                <a:ea typeface="Tahoma" pitchFamily="34" charset="0"/>
                <a:cs typeface="Tahoma" pitchFamily="34" charset="0"/>
              </a:rPr>
              <a:t>	Canada Wildrye		Virginia Wildrye</a:t>
            </a:r>
          </a:p>
          <a:p>
            <a:pPr>
              <a:buNone/>
            </a:pPr>
            <a:r>
              <a:rPr lang="en-US" sz="2800" b="1" dirty="0" smtClean="0">
                <a:latin typeface="Tahoma" pitchFamily="34" charset="0"/>
                <a:ea typeface="Tahoma" pitchFamily="34" charset="0"/>
                <a:cs typeface="Tahoma" pitchFamily="34" charset="0"/>
              </a:rPr>
              <a:t>	Western Wheatgrass	Junegrass</a:t>
            </a:r>
          </a:p>
          <a:p>
            <a:pPr>
              <a:buNone/>
            </a:pPr>
            <a:r>
              <a:rPr lang="en-US" sz="2800" b="1" dirty="0" smtClean="0">
                <a:latin typeface="Tahoma" pitchFamily="34" charset="0"/>
                <a:ea typeface="Tahoma" pitchFamily="34" charset="0"/>
                <a:cs typeface="Tahoma" pitchFamily="34" charset="0"/>
              </a:rPr>
              <a:t>	Riveroats (uniola)		Bottlebrush</a:t>
            </a:r>
          </a:p>
          <a:p>
            <a:pPr>
              <a:buNone/>
            </a:pPr>
            <a:r>
              <a:rPr lang="en-US" sz="2800" b="1" dirty="0" smtClean="0">
                <a:latin typeface="Tahoma" pitchFamily="34" charset="0"/>
                <a:ea typeface="Tahoma" pitchFamily="34" charset="0"/>
                <a:cs typeface="Tahoma" pitchFamily="34" charset="0"/>
              </a:rPr>
              <a:t>	</a:t>
            </a:r>
            <a:endParaRPr lang="en-US" b="1" dirty="0">
              <a:latin typeface="Tahoma" pitchFamily="34" charset="0"/>
              <a:ea typeface="Tahoma" pitchFamily="34" charset="0"/>
              <a:cs typeface="Tahoma" pitchFamily="34" charset="0"/>
            </a:endParaRPr>
          </a:p>
        </p:txBody>
      </p:sp>
      <p:pic>
        <p:nvPicPr>
          <p:cNvPr id="4" name="Picture 4" descr="F:\My Pictures\NWSG\canada wildrye II.jpg"/>
          <p:cNvPicPr>
            <a:picLocks noChangeAspect="1" noChangeArrowheads="1"/>
          </p:cNvPicPr>
          <p:nvPr/>
        </p:nvPicPr>
        <p:blipFill>
          <a:blip r:embed="rId3" cstate="print"/>
          <a:srcRect/>
          <a:stretch>
            <a:fillRect/>
          </a:stretch>
        </p:blipFill>
        <p:spPr bwMode="auto">
          <a:xfrm>
            <a:off x="152400" y="152400"/>
            <a:ext cx="2864849" cy="1905000"/>
          </a:xfrm>
          <a:prstGeom prst="rect">
            <a:avLst/>
          </a:prstGeom>
          <a:noFill/>
          <a:ln w="9525">
            <a:noFill/>
            <a:miter lim="800000"/>
            <a:headEnd/>
            <a:tailEnd/>
          </a:ln>
        </p:spPr>
      </p:pic>
      <p:pic>
        <p:nvPicPr>
          <p:cNvPr id="5" name="Picture 4" descr="PICT0039.JPG"/>
          <p:cNvPicPr>
            <a:picLocks noChangeAspect="1"/>
          </p:cNvPicPr>
          <p:nvPr/>
        </p:nvPicPr>
        <p:blipFill>
          <a:blip r:embed="rId4" cstate="print"/>
          <a:stretch>
            <a:fillRect/>
          </a:stretch>
        </p:blipFill>
        <p:spPr>
          <a:xfrm>
            <a:off x="0" y="4876800"/>
            <a:ext cx="2641600" cy="1981200"/>
          </a:xfrm>
          <a:prstGeom prst="rect">
            <a:avLst/>
          </a:prstGeom>
        </p:spPr>
      </p:pic>
      <p:pic>
        <p:nvPicPr>
          <p:cNvPr id="6145" name="Picture 1" descr="F:\Cool-Season Mixes\PICT0038.JPG"/>
          <p:cNvPicPr>
            <a:picLocks noChangeAspect="1" noChangeArrowheads="1"/>
          </p:cNvPicPr>
          <p:nvPr/>
        </p:nvPicPr>
        <p:blipFill>
          <a:blip r:embed="rId5" cstate="print"/>
          <a:srcRect/>
          <a:stretch>
            <a:fillRect/>
          </a:stretch>
        </p:blipFill>
        <p:spPr bwMode="auto">
          <a:xfrm>
            <a:off x="6019800" y="3810000"/>
            <a:ext cx="2946400" cy="2209800"/>
          </a:xfrm>
          <a:prstGeom prst="rect">
            <a:avLst/>
          </a:prstGeom>
          <a:noFill/>
        </p:spPr>
      </p:pic>
      <p:pic>
        <p:nvPicPr>
          <p:cNvPr id="9" name="Picture 8" descr="PICT0016.JPG"/>
          <p:cNvPicPr>
            <a:picLocks noChangeAspect="1"/>
          </p:cNvPicPr>
          <p:nvPr/>
        </p:nvPicPr>
        <p:blipFill>
          <a:blip r:embed="rId6" cstate="print"/>
          <a:stretch>
            <a:fillRect/>
          </a:stretch>
        </p:blipFill>
        <p:spPr>
          <a:xfrm>
            <a:off x="2819400" y="4191000"/>
            <a:ext cx="3098800" cy="2324100"/>
          </a:xfrm>
          <a:prstGeom prst="rect">
            <a:avLst/>
          </a:prstGeom>
        </p:spPr>
      </p:pic>
    </p:spTree>
    <p:extLst>
      <p:ext uri="{BB962C8B-B14F-4D97-AF65-F5344CB8AC3E}">
        <p14:creationId xmlns:p14="http://schemas.microsoft.com/office/powerpoint/2010/main" val="1299027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a:bodyPr>
          <a:lstStyle/>
          <a:p>
            <a:r>
              <a:rPr lang="en-US" sz="3600" u="sng" dirty="0" smtClean="0">
                <a:solidFill>
                  <a:schemeClr val="tx1"/>
                </a:solidFill>
                <a:latin typeface="Tahoma" pitchFamily="34" charset="0"/>
                <a:ea typeface="Tahoma" pitchFamily="34" charset="0"/>
                <a:cs typeface="Tahoma" pitchFamily="34" charset="0"/>
              </a:rPr>
              <a:t>NATIVE GRASSES FOR WILDLIFE</a:t>
            </a:r>
            <a:endParaRPr lang="en-US" sz="3600" dirty="0">
              <a:solidFill>
                <a:schemeClr val="tx1"/>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76200" y="1524000"/>
            <a:ext cx="8229600" cy="4114800"/>
          </a:xfrm>
        </p:spPr>
        <p:txBody>
          <a:bodyPr/>
          <a:lstStyle/>
          <a:p>
            <a:pPr>
              <a:buNone/>
            </a:pPr>
            <a:r>
              <a:rPr lang="en-US" dirty="0" smtClean="0"/>
              <a:t>Native grasses grow compatibly with hundreds of species of native forbs providing a rich diversity of cover, browse, seed, and insect foods for wildlife adults and broods.  </a:t>
            </a:r>
            <a:endParaRPr lang="en-US" dirty="0"/>
          </a:p>
        </p:txBody>
      </p:sp>
      <p:pic>
        <p:nvPicPr>
          <p:cNvPr id="2050" name="Picture 2" descr="F:\Forbs, e.g. tickclover\117.JPG"/>
          <p:cNvPicPr>
            <a:picLocks noChangeAspect="1" noChangeArrowheads="1"/>
          </p:cNvPicPr>
          <p:nvPr/>
        </p:nvPicPr>
        <p:blipFill>
          <a:blip r:embed="rId3" cstate="print"/>
          <a:srcRect/>
          <a:stretch>
            <a:fillRect/>
          </a:stretch>
        </p:blipFill>
        <p:spPr bwMode="auto">
          <a:xfrm>
            <a:off x="457200" y="4572000"/>
            <a:ext cx="2514600" cy="1885950"/>
          </a:xfrm>
          <a:prstGeom prst="rect">
            <a:avLst/>
          </a:prstGeom>
          <a:noFill/>
        </p:spPr>
      </p:pic>
      <p:pic>
        <p:nvPicPr>
          <p:cNvPr id="2051" name="Picture 3" descr="F:\Forbs, e.g. tickclover\Ashy Sunflower of PBG 6.JPG"/>
          <p:cNvPicPr>
            <a:picLocks noChangeAspect="1" noChangeArrowheads="1"/>
          </p:cNvPicPr>
          <p:nvPr/>
        </p:nvPicPr>
        <p:blipFill>
          <a:blip r:embed="rId4" cstate="print"/>
          <a:srcRect/>
          <a:stretch>
            <a:fillRect/>
          </a:stretch>
        </p:blipFill>
        <p:spPr bwMode="auto">
          <a:xfrm>
            <a:off x="3352800" y="4572000"/>
            <a:ext cx="2523744" cy="1892808"/>
          </a:xfrm>
          <a:prstGeom prst="rect">
            <a:avLst/>
          </a:prstGeom>
          <a:noFill/>
        </p:spPr>
      </p:pic>
      <p:pic>
        <p:nvPicPr>
          <p:cNvPr id="7" name="Picture 4" descr="F:\Forbs, e.g. tickclover\royal catchfly.jpg"/>
          <p:cNvPicPr>
            <a:picLocks noChangeAspect="1" noChangeArrowheads="1"/>
          </p:cNvPicPr>
          <p:nvPr/>
        </p:nvPicPr>
        <p:blipFill>
          <a:blip r:embed="rId5" cstate="print"/>
          <a:srcRect/>
          <a:stretch>
            <a:fillRect/>
          </a:stretch>
        </p:blipFill>
        <p:spPr bwMode="auto">
          <a:xfrm>
            <a:off x="6248400" y="4572000"/>
            <a:ext cx="2641600" cy="1981200"/>
          </a:xfrm>
          <a:prstGeom prst="rect">
            <a:avLst/>
          </a:prstGeom>
          <a:noFill/>
        </p:spPr>
      </p:pic>
      <p:pic>
        <p:nvPicPr>
          <p:cNvPr id="8" name="Picture 7" descr="Black Cicada 16.JPG"/>
          <p:cNvPicPr>
            <a:picLocks noChangeAspect="1"/>
          </p:cNvPicPr>
          <p:nvPr/>
        </p:nvPicPr>
        <p:blipFill>
          <a:blip r:embed="rId6" cstate="print"/>
          <a:stretch>
            <a:fillRect/>
          </a:stretch>
        </p:blipFill>
        <p:spPr>
          <a:xfrm>
            <a:off x="7197213" y="1143000"/>
            <a:ext cx="1905000" cy="1428750"/>
          </a:xfrm>
          <a:prstGeom prst="rect">
            <a:avLst/>
          </a:prstGeom>
        </p:spPr>
      </p:pic>
    </p:spTree>
    <p:extLst>
      <p:ext uri="{BB962C8B-B14F-4D97-AF65-F5344CB8AC3E}">
        <p14:creationId xmlns:p14="http://schemas.microsoft.com/office/powerpoint/2010/main" val="2813279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457200" y="76200"/>
            <a:ext cx="8229600" cy="990600"/>
          </a:xfrm>
        </p:spPr>
        <p:txBody>
          <a:bodyPr>
            <a:normAutofit/>
          </a:bodyPr>
          <a:lstStyle/>
          <a:p>
            <a:pPr eaLnBrk="1" hangingPunct="1">
              <a:defRPr/>
            </a:pPr>
            <a:r>
              <a:rPr lang="en-US" sz="3600" u="sng" dirty="0" smtClean="0">
                <a:solidFill>
                  <a:schemeClr val="tx1"/>
                </a:solidFill>
                <a:latin typeface="Tahoma" pitchFamily="34" charset="0"/>
              </a:rPr>
              <a:t>FORBS FOR LIVESTOCK AND WILDLIFE</a:t>
            </a:r>
          </a:p>
        </p:txBody>
      </p:sp>
      <p:sp>
        <p:nvSpPr>
          <p:cNvPr id="51203" name="Rectangle 3"/>
          <p:cNvSpPr>
            <a:spLocks noGrp="1" noChangeArrowheads="1"/>
          </p:cNvSpPr>
          <p:nvPr>
            <p:ph type="body" sz="half" idx="1"/>
          </p:nvPr>
        </p:nvSpPr>
        <p:spPr>
          <a:xfrm>
            <a:off x="457200" y="1371600"/>
            <a:ext cx="4876800" cy="5334000"/>
          </a:xfrm>
        </p:spPr>
        <p:txBody>
          <a:bodyPr>
            <a:normAutofit fontScale="77500" lnSpcReduction="20000"/>
          </a:bodyPr>
          <a:lstStyle/>
          <a:p>
            <a:pPr eaLnBrk="1" hangingPunct="1">
              <a:lnSpc>
                <a:spcPct val="90000"/>
              </a:lnSpc>
              <a:defRPr/>
            </a:pPr>
            <a:r>
              <a:rPr lang="en-US" sz="3100" dirty="0" smtClean="0">
                <a:latin typeface="Tahoma" pitchFamily="34" charset="0"/>
              </a:rPr>
              <a:t>Ashy Sunflower/Maximilian</a:t>
            </a:r>
          </a:p>
          <a:p>
            <a:pPr eaLnBrk="1" hangingPunct="1">
              <a:lnSpc>
                <a:spcPct val="90000"/>
              </a:lnSpc>
              <a:defRPr/>
            </a:pPr>
            <a:r>
              <a:rPr lang="en-US" sz="3100" dirty="0" smtClean="0">
                <a:latin typeface="Tahoma" pitchFamily="34" charset="0"/>
              </a:rPr>
              <a:t>Leadplant </a:t>
            </a:r>
          </a:p>
          <a:p>
            <a:pPr eaLnBrk="1" hangingPunct="1">
              <a:lnSpc>
                <a:spcPct val="90000"/>
              </a:lnSpc>
              <a:defRPr/>
            </a:pPr>
            <a:r>
              <a:rPr lang="en-US" sz="3100" dirty="0" smtClean="0">
                <a:latin typeface="Tahoma" pitchFamily="34" charset="0"/>
              </a:rPr>
              <a:t>Purple Prairieclover</a:t>
            </a:r>
          </a:p>
          <a:p>
            <a:pPr eaLnBrk="1" hangingPunct="1">
              <a:lnSpc>
                <a:spcPct val="90000"/>
              </a:lnSpc>
              <a:defRPr/>
            </a:pPr>
            <a:r>
              <a:rPr lang="en-US" sz="3100" dirty="0" smtClean="0">
                <a:latin typeface="Tahoma" pitchFamily="34" charset="0"/>
              </a:rPr>
              <a:t>White Prairieclover</a:t>
            </a:r>
          </a:p>
          <a:p>
            <a:pPr eaLnBrk="1" hangingPunct="1">
              <a:lnSpc>
                <a:spcPct val="90000"/>
              </a:lnSpc>
              <a:defRPr/>
            </a:pPr>
            <a:r>
              <a:rPr lang="en-US" sz="3100" dirty="0" smtClean="0">
                <a:latin typeface="Tahoma" pitchFamily="34" charset="0"/>
              </a:rPr>
              <a:t>Rattlesnake Master</a:t>
            </a:r>
          </a:p>
          <a:p>
            <a:pPr eaLnBrk="1" hangingPunct="1">
              <a:lnSpc>
                <a:spcPct val="90000"/>
              </a:lnSpc>
              <a:defRPr/>
            </a:pPr>
            <a:r>
              <a:rPr lang="en-US" sz="3100" dirty="0" smtClean="0">
                <a:latin typeface="Tahoma" pitchFamily="34" charset="0"/>
              </a:rPr>
              <a:t>Roundhead Lespedeza </a:t>
            </a:r>
          </a:p>
          <a:p>
            <a:pPr eaLnBrk="1" hangingPunct="1">
              <a:lnSpc>
                <a:spcPct val="90000"/>
              </a:lnSpc>
              <a:defRPr/>
            </a:pPr>
            <a:r>
              <a:rPr lang="en-US" sz="3100" dirty="0" smtClean="0">
                <a:latin typeface="Tahoma" pitchFamily="34" charset="0"/>
              </a:rPr>
              <a:t>Rosinweed</a:t>
            </a:r>
          </a:p>
          <a:p>
            <a:pPr eaLnBrk="1" hangingPunct="1">
              <a:lnSpc>
                <a:spcPct val="90000"/>
              </a:lnSpc>
              <a:defRPr/>
            </a:pPr>
            <a:r>
              <a:rPr lang="en-US" sz="3100" dirty="0" smtClean="0">
                <a:latin typeface="Tahoma" pitchFamily="34" charset="0"/>
              </a:rPr>
              <a:t>Ill. Bundleflower</a:t>
            </a:r>
          </a:p>
          <a:p>
            <a:pPr eaLnBrk="1" hangingPunct="1">
              <a:lnSpc>
                <a:spcPct val="90000"/>
              </a:lnSpc>
              <a:defRPr/>
            </a:pPr>
            <a:r>
              <a:rPr lang="en-US" sz="3100" dirty="0" smtClean="0">
                <a:latin typeface="Tahoma" pitchFamily="34" charset="0"/>
              </a:rPr>
              <a:t>Compassplant</a:t>
            </a:r>
          </a:p>
          <a:p>
            <a:pPr eaLnBrk="1" hangingPunct="1">
              <a:lnSpc>
                <a:spcPct val="90000"/>
              </a:lnSpc>
              <a:defRPr/>
            </a:pPr>
            <a:r>
              <a:rPr lang="en-US" sz="3100" dirty="0" smtClean="0">
                <a:latin typeface="Tahoma" pitchFamily="34" charset="0"/>
              </a:rPr>
              <a:t>Slender Lespedeza</a:t>
            </a:r>
          </a:p>
          <a:p>
            <a:pPr eaLnBrk="1" hangingPunct="1">
              <a:lnSpc>
                <a:spcPct val="90000"/>
              </a:lnSpc>
              <a:defRPr/>
            </a:pPr>
            <a:r>
              <a:rPr lang="en-US" sz="3100" dirty="0" smtClean="0">
                <a:latin typeface="Tahoma" pitchFamily="34" charset="0"/>
              </a:rPr>
              <a:t>Sensitive Briar </a:t>
            </a:r>
          </a:p>
          <a:p>
            <a:pPr eaLnBrk="1" hangingPunct="1">
              <a:lnSpc>
                <a:spcPct val="90000"/>
              </a:lnSpc>
              <a:defRPr/>
            </a:pPr>
            <a:r>
              <a:rPr lang="en-US" sz="3100" dirty="0" smtClean="0">
                <a:latin typeface="Tahoma" pitchFamily="34" charset="0"/>
              </a:rPr>
              <a:t>Blazing Star</a:t>
            </a:r>
          </a:p>
          <a:p>
            <a:pPr eaLnBrk="1" hangingPunct="1">
              <a:lnSpc>
                <a:spcPct val="90000"/>
              </a:lnSpc>
              <a:defRPr/>
            </a:pPr>
            <a:r>
              <a:rPr lang="en-US" sz="3100" dirty="0" smtClean="0">
                <a:latin typeface="Tahoma" pitchFamily="34" charset="0"/>
              </a:rPr>
              <a:t>Rigid Sunflower</a:t>
            </a:r>
          </a:p>
          <a:p>
            <a:pPr eaLnBrk="1" hangingPunct="1">
              <a:lnSpc>
                <a:spcPct val="90000"/>
              </a:lnSpc>
              <a:defRPr/>
            </a:pPr>
            <a:r>
              <a:rPr lang="en-US" sz="3100" dirty="0" smtClean="0">
                <a:latin typeface="Tahoma" pitchFamily="34" charset="0"/>
              </a:rPr>
              <a:t>Tickclovers</a:t>
            </a:r>
          </a:p>
          <a:p>
            <a:pPr eaLnBrk="1" hangingPunct="1">
              <a:lnSpc>
                <a:spcPct val="90000"/>
              </a:lnSpc>
              <a:defRPr/>
            </a:pPr>
            <a:r>
              <a:rPr lang="en-US" sz="3100" dirty="0" smtClean="0">
                <a:latin typeface="Tahoma" pitchFamily="34" charset="0"/>
              </a:rPr>
              <a:t>False Sunflower</a:t>
            </a:r>
          </a:p>
          <a:p>
            <a:pPr eaLnBrk="1" hangingPunct="1">
              <a:lnSpc>
                <a:spcPct val="90000"/>
              </a:lnSpc>
              <a:defRPr/>
            </a:pPr>
            <a:r>
              <a:rPr lang="en-US" sz="3100" dirty="0" smtClean="0">
                <a:latin typeface="Tahoma" pitchFamily="34" charset="0"/>
              </a:rPr>
              <a:t>Tall Indigo </a:t>
            </a:r>
          </a:p>
          <a:p>
            <a:pPr eaLnBrk="1" hangingPunct="1">
              <a:lnSpc>
                <a:spcPct val="90000"/>
              </a:lnSpc>
              <a:buFont typeface="Wingdings" pitchFamily="2" charset="2"/>
              <a:buNone/>
              <a:defRPr/>
            </a:pPr>
            <a:endParaRPr lang="en-US" sz="2000" b="1" dirty="0" smtClean="0">
              <a:latin typeface="Times New Roman" pitchFamily="18" charset="0"/>
            </a:endParaRPr>
          </a:p>
        </p:txBody>
      </p:sp>
      <p:pic>
        <p:nvPicPr>
          <p:cNvPr id="11268" name="Picture 4" descr="leadplant3"/>
          <p:cNvPicPr>
            <a:picLocks noGrp="1" noChangeAspect="1" noChangeArrowheads="1"/>
          </p:cNvPicPr>
          <p:nvPr>
            <p:ph sz="quarter" idx="2"/>
          </p:nvPr>
        </p:nvPicPr>
        <p:blipFill>
          <a:blip r:embed="rId3" cstate="print"/>
          <a:srcRect/>
          <a:stretch>
            <a:fillRect/>
          </a:stretch>
        </p:blipFill>
        <p:spPr>
          <a:xfrm>
            <a:off x="5410200" y="1295400"/>
            <a:ext cx="3733800" cy="2800350"/>
          </a:xfrm>
          <a:noFill/>
        </p:spPr>
      </p:pic>
      <p:pic>
        <p:nvPicPr>
          <p:cNvPr id="11269" name="Picture 6" descr="DSC00020"/>
          <p:cNvPicPr>
            <a:picLocks noGrp="1" noChangeAspect="1" noChangeArrowheads="1"/>
          </p:cNvPicPr>
          <p:nvPr>
            <p:ph sz="quarter" idx="3"/>
          </p:nvPr>
        </p:nvPicPr>
        <p:blipFill>
          <a:blip r:embed="rId4" cstate="print"/>
          <a:srcRect/>
          <a:stretch>
            <a:fillRect/>
          </a:stretch>
        </p:blipFill>
        <p:spPr>
          <a:xfrm>
            <a:off x="5410200" y="4057650"/>
            <a:ext cx="3733800" cy="2800350"/>
          </a:xfrm>
          <a:noFill/>
        </p:spPr>
      </p:pic>
    </p:spTree>
    <p:extLst>
      <p:ext uri="{BB962C8B-B14F-4D97-AF65-F5344CB8AC3E}">
        <p14:creationId xmlns:p14="http://schemas.microsoft.com/office/powerpoint/2010/main" val="1637550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13 nest"/>
          <p:cNvPicPr>
            <a:picLocks noChangeAspect="1" noChangeArrowheads="1"/>
          </p:cNvPicPr>
          <p:nvPr/>
        </p:nvPicPr>
        <p:blipFill>
          <a:blip r:embed="rId3">
            <a:lum bright="6000" contrast="-7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p:spPr>
      </p:pic>
      <p:sp>
        <p:nvSpPr>
          <p:cNvPr id="8194" name="Rectangle 2"/>
          <p:cNvSpPr>
            <a:spLocks noGrp="1" noChangeArrowheads="1"/>
          </p:cNvSpPr>
          <p:nvPr>
            <p:ph type="title"/>
          </p:nvPr>
        </p:nvSpPr>
        <p:spPr>
          <a:xfrm>
            <a:off x="457200" y="0"/>
            <a:ext cx="8229600" cy="1143000"/>
          </a:xfrm>
        </p:spPr>
        <p:txBody>
          <a:bodyPr/>
          <a:lstStyle/>
          <a:p>
            <a:r>
              <a:rPr lang="en-US" altLang="en-US" dirty="0" smtClean="0">
                <a:solidFill>
                  <a:srgbClr val="000000"/>
                </a:solidFill>
              </a:rPr>
              <a:t>Nesting Habitat</a:t>
            </a:r>
            <a:endParaRPr lang="en-US" altLang="en-US" dirty="0">
              <a:solidFill>
                <a:srgbClr val="000000"/>
              </a:solidFill>
            </a:endParaRPr>
          </a:p>
        </p:txBody>
      </p:sp>
      <p:sp>
        <p:nvSpPr>
          <p:cNvPr id="8195" name="Rectangle 3"/>
          <p:cNvSpPr>
            <a:spLocks noGrp="1" noChangeArrowheads="1"/>
          </p:cNvSpPr>
          <p:nvPr>
            <p:ph type="body" idx="1"/>
          </p:nvPr>
        </p:nvSpPr>
        <p:spPr>
          <a:xfrm>
            <a:off x="533400" y="1295400"/>
            <a:ext cx="8229600" cy="5638800"/>
          </a:xfrm>
        </p:spPr>
        <p:txBody>
          <a:bodyPr/>
          <a:lstStyle/>
          <a:p>
            <a:pPr marL="457200" lvl="1" indent="0">
              <a:buClr>
                <a:srgbClr val="FFFF00"/>
              </a:buClr>
              <a:buNone/>
            </a:pPr>
            <a:r>
              <a:rPr lang="en-US" altLang="en-US" dirty="0" smtClean="0">
                <a:solidFill>
                  <a:srgbClr val="FF0000"/>
                </a:solidFill>
              </a:rPr>
              <a:t>Moderately </a:t>
            </a:r>
            <a:r>
              <a:rPr lang="en-US" altLang="en-US" dirty="0">
                <a:solidFill>
                  <a:srgbClr val="FF0000"/>
                </a:solidFill>
              </a:rPr>
              <a:t>dense stand of grasses, legumes and annual weeds with an </a:t>
            </a:r>
            <a:r>
              <a:rPr lang="en-US" altLang="en-US" u="sng" dirty="0">
                <a:solidFill>
                  <a:srgbClr val="FF0000"/>
                </a:solidFill>
              </a:rPr>
              <a:t>open nature at ground </a:t>
            </a:r>
            <a:r>
              <a:rPr lang="en-US" altLang="en-US" u="sng" dirty="0" smtClean="0">
                <a:solidFill>
                  <a:srgbClr val="FF0000"/>
                </a:solidFill>
              </a:rPr>
              <a:t>level</a:t>
            </a:r>
          </a:p>
          <a:p>
            <a:pPr marL="457200" lvl="1" indent="0">
              <a:buClr>
                <a:srgbClr val="FFFF00"/>
              </a:buClr>
              <a:buNone/>
            </a:pPr>
            <a:endParaRPr lang="en-US" altLang="en-US" sz="2000" dirty="0">
              <a:solidFill>
                <a:srgbClr val="FF0000"/>
              </a:solidFill>
            </a:endParaRPr>
          </a:p>
          <a:p>
            <a:pPr>
              <a:buClr>
                <a:srgbClr val="FFFF00"/>
              </a:buClr>
              <a:buFont typeface="Wingdings" pitchFamily="2" charset="2"/>
              <a:buChar char="v"/>
            </a:pPr>
            <a:r>
              <a:rPr lang="en-US" altLang="en-US" dirty="0">
                <a:solidFill>
                  <a:srgbClr val="000000"/>
                </a:solidFill>
              </a:rPr>
              <a:t>Warm-season bunch grasses – at least 12” in height at </a:t>
            </a:r>
            <a:r>
              <a:rPr lang="en-US" altLang="en-US" dirty="0" smtClean="0">
                <a:solidFill>
                  <a:srgbClr val="000000"/>
                </a:solidFill>
              </a:rPr>
              <a:t>maturity</a:t>
            </a:r>
          </a:p>
          <a:p>
            <a:pPr>
              <a:buClr>
                <a:srgbClr val="FFFF00"/>
              </a:buClr>
              <a:buFont typeface="Wingdings" pitchFamily="2" charset="2"/>
              <a:buChar char="v"/>
            </a:pPr>
            <a:r>
              <a:rPr lang="en-US" altLang="en-US" dirty="0" smtClean="0">
                <a:solidFill>
                  <a:srgbClr val="000000"/>
                </a:solidFill>
              </a:rPr>
              <a:t>Ground nesting birds construct their nests using the previous year’s litter</a:t>
            </a:r>
          </a:p>
          <a:p>
            <a:pPr>
              <a:buClr>
                <a:srgbClr val="FFFF00"/>
              </a:buClr>
              <a:buFont typeface="Wingdings" pitchFamily="2" charset="2"/>
              <a:buChar char="v"/>
            </a:pPr>
            <a:r>
              <a:rPr lang="en-US" altLang="en-US" dirty="0" smtClean="0">
                <a:solidFill>
                  <a:srgbClr val="000000"/>
                </a:solidFill>
              </a:rPr>
              <a:t>Most quail nests are located within 50 – 70 ft from an edge</a:t>
            </a:r>
            <a:endParaRPr lang="en-US" altLang="en-US" dirty="0">
              <a:solidFill>
                <a:srgbClr val="000000"/>
              </a:solidFill>
            </a:endParaRPr>
          </a:p>
          <a:p>
            <a:endParaRPr lang="en-US" altLang="en-US" sz="2400" dirty="0"/>
          </a:p>
          <a:p>
            <a:pPr lvl="1">
              <a:buClr>
                <a:schemeClr val="hlink"/>
              </a:buClr>
            </a:pPr>
            <a:endParaRPr lang="en-US" altLang="en-US" u="sng" dirty="0">
              <a:solidFill>
                <a:srgbClr val="FFFF00"/>
              </a:solidFill>
            </a:endParaRPr>
          </a:p>
          <a:p>
            <a:pPr lvl="1">
              <a:buClr>
                <a:schemeClr val="hlink"/>
              </a:buClr>
              <a:buFontTx/>
              <a:buNone/>
            </a:pPr>
            <a:endParaRPr lang="en-US" altLang="en-US" sz="2000" dirty="0"/>
          </a:p>
          <a:p>
            <a:pPr lvl="1">
              <a:buClr>
                <a:schemeClr val="hlink"/>
              </a:buClr>
              <a:buFontTx/>
              <a:buNone/>
            </a:pPr>
            <a:endParaRPr lang="en-US" altLang="en-US" sz="2000" dirty="0"/>
          </a:p>
        </p:txBody>
      </p:sp>
    </p:spTree>
    <p:extLst>
      <p:ext uri="{BB962C8B-B14F-4D97-AF65-F5344CB8AC3E}">
        <p14:creationId xmlns:p14="http://schemas.microsoft.com/office/powerpoint/2010/main" val="2919454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xtured">
  <a:themeElements>
    <a:clrScheme name="Custom 2">
      <a:dk1>
        <a:srgbClr val="006600"/>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8111A"/>
            </a:solidFill>
            <a:effectLst/>
            <a:latin typeface="Tahom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08111A"/>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7172</TotalTime>
  <Words>5363</Words>
  <Application>Microsoft Office PowerPoint</Application>
  <PresentationFormat>On-screen Show (4:3)</PresentationFormat>
  <Paragraphs>364</Paragraphs>
  <Slides>47</Slides>
  <Notes>45</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7" baseType="lpstr">
      <vt:lpstr>Arial</vt:lpstr>
      <vt:lpstr>Calibri</vt:lpstr>
      <vt:lpstr>ESRI Caves 1</vt:lpstr>
      <vt:lpstr>Palatino Linotype</vt:lpstr>
      <vt:lpstr>Tahoma</vt:lpstr>
      <vt:lpstr>Times New Roman</vt:lpstr>
      <vt:lpstr>Wingdings</vt:lpstr>
      <vt:lpstr>Office Theme</vt:lpstr>
      <vt:lpstr>3_Textured</vt:lpstr>
      <vt:lpstr>Photo Editor Photo</vt:lpstr>
      <vt:lpstr>     Integrating Wildlife Considerations with Livestock Grazing   Lisa Potter, Missouri Department of Conservation Robert Pierce, MU Extension Wildlife Specialist </vt:lpstr>
      <vt:lpstr>Grazing for Conservation</vt:lpstr>
      <vt:lpstr>NATIVE GRASSES FOR WILDLIFE</vt:lpstr>
      <vt:lpstr>NATIVE GRASSES</vt:lpstr>
      <vt:lpstr>NATIVE GRASSES</vt:lpstr>
      <vt:lpstr>NATIVE GRASSES</vt:lpstr>
      <vt:lpstr>NATIVE GRASSES FOR WILDLIFE</vt:lpstr>
      <vt:lpstr>FORBS FOR LIVESTOCK AND WILDLIFE</vt:lpstr>
      <vt:lpstr>Nesting Habitat</vt:lpstr>
      <vt:lpstr>PowerPoint Presentation</vt:lpstr>
      <vt:lpstr>OPTIMUM VEGETATION HEIGHTS FOR grassland bird NEST SITES</vt:lpstr>
      <vt:lpstr>Factors that Influence nest survival</vt:lpstr>
      <vt:lpstr>Brood Habitat</vt:lpstr>
      <vt:lpstr>PowerPoint Presentation</vt:lpstr>
      <vt:lpstr>Components of Brood Habitat</vt:lpstr>
      <vt:lpstr>Components of Brood Habitat</vt:lpstr>
      <vt:lpstr>Creating Brood Habitat</vt:lpstr>
      <vt:lpstr>Disking</vt:lpstr>
      <vt:lpstr>Disking</vt:lpstr>
      <vt:lpstr>Disking</vt:lpstr>
      <vt:lpstr>Disk between October 1st and April 30th </vt:lpstr>
      <vt:lpstr>Good example</vt:lpstr>
      <vt:lpstr>Prescribed Burning Creates Brood Habitat and Nesting Habitat</vt:lpstr>
      <vt:lpstr>Timing – Things to Consider</vt:lpstr>
      <vt:lpstr>Green shading indicates cool-season grass activity  Tan shading indicates warm-season grass activity</vt:lpstr>
      <vt:lpstr>Prescribed Burning</vt:lpstr>
      <vt:lpstr>Remember…. Food Plots are Not Crop Fields!</vt:lpstr>
      <vt:lpstr>Escape and Loafing Habitat </vt:lpstr>
      <vt:lpstr>Creating Escape and Loafing Habitat </vt:lpstr>
      <vt:lpstr>` The minimum size of an area to renovate is 30’x50’    ` Leave trees where they lay   ` Use chemical to control  invasive and other undesirables </vt:lpstr>
      <vt:lpstr>PowerPoint Presentation</vt:lpstr>
      <vt:lpstr>PowerPoint Presentation</vt:lpstr>
      <vt:lpstr>Edge protection</vt:lpstr>
      <vt:lpstr>Behind the Fence – Inside the Fence</vt:lpstr>
      <vt:lpstr>Practices Beneficial to Livestock and Wildlife</vt:lpstr>
      <vt:lpstr>Grazing is a flexible management tool</vt:lpstr>
      <vt:lpstr>COMMON NATIVE GRASSES FOR PASTURE</vt:lpstr>
      <vt:lpstr>PowerPoint Presentation</vt:lpstr>
      <vt:lpstr>PowerPoint Presentation</vt:lpstr>
      <vt:lpstr>PowerPoint Presentation</vt:lpstr>
      <vt:lpstr>PowerPoint Presentation</vt:lpstr>
      <vt:lpstr>Grazing Heights</vt:lpstr>
      <vt:lpstr>End of Season Rest Period</vt:lpstr>
      <vt:lpstr>Use Exclusion for Wildlife</vt:lpstr>
      <vt:lpstr>Interseeding Legumes = More Diversity</vt:lpstr>
      <vt:lpstr>References</vt:lpstr>
      <vt:lpstr>PowerPoint Presentation</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Patch-burn Grazing In Missouri</dc:title>
  <dc:creator>Test</dc:creator>
  <cp:lastModifiedBy>Pierce, Robert A.</cp:lastModifiedBy>
  <cp:revision>453</cp:revision>
  <cp:lastPrinted>2015-04-10T17:56:41Z</cp:lastPrinted>
  <dcterms:created xsi:type="dcterms:W3CDTF">2011-08-29T14:12:57Z</dcterms:created>
  <dcterms:modified xsi:type="dcterms:W3CDTF">2020-12-16T15:56:29Z</dcterms:modified>
</cp:coreProperties>
</file>