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9" r:id="rId4"/>
  </p:sldMasterIdLst>
  <p:notesMasterIdLst>
    <p:notesMasterId r:id="rId6"/>
  </p:notesMasterIdLst>
  <p:sldIdLst>
    <p:sldId id="257" r:id="rId5"/>
  </p:sldIdLst>
  <p:sldSz cx="7772400" cy="10058400"/>
  <p:notesSz cx="6858000" cy="9144000"/>
  <p:embeddedFontLst>
    <p:embeddedFont>
      <p:font typeface="ABC Social" pitchFamily="2" charset="77"/>
      <p:regular r:id="rId7"/>
      <p:bold r:id="rId8"/>
      <p:italic r:id="rId9"/>
      <p:boldItalic r:id="rId10"/>
    </p:embeddedFont>
    <p:embeddedFont>
      <p:font typeface="MORGANITE MEDIUM" pitchFamily="2" charset="77"/>
      <p:regular r:id="rId11"/>
    </p:embeddedFont>
    <p:embeddedFont>
      <p:font typeface="Satoshi" pitchFamily="2" charset="77"/>
      <p:regular r:id="rId12"/>
      <p:bold r:id="rId13"/>
      <p:italic r:id="rId14"/>
      <p:boldItalic r:id="rId15"/>
    </p:embeddedFont>
    <p:embeddedFont>
      <p:font typeface="Satoshi Medium" pitchFamily="2" charset="77"/>
      <p:regular r:id="rId16"/>
    </p:embeddedFont>
    <p:embeddedFont>
      <p:font typeface="Wingdings 3" pitchFamily="2" charset="2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DB719"/>
    <a:srgbClr val="1C3044"/>
    <a:srgbClr val="D7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43"/>
    <p:restoredTop sz="85754" autoAdjust="0"/>
  </p:normalViewPr>
  <p:slideViewPr>
    <p:cSldViewPr snapToGrid="0" showGuides="1">
      <p:cViewPr varScale="1">
        <p:scale>
          <a:sx n="70" d="100"/>
          <a:sy n="70" d="100"/>
        </p:scale>
        <p:origin x="3944" y="16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9BB10-A29F-4364-AFE2-89838620956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95807-3EEB-4284-A23C-B7C3BAE88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28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63913-B1EE-F0BA-F333-FD16A3DC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85B97A-4F31-A1B9-3B24-88F50937F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048712-856A-52E1-4B2F-A96CB0DAC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Print flyer: </a:t>
            </a:r>
          </a:p>
          <a:p>
            <a:pPr marL="228600" indent="-228600">
              <a:buAutoNum type="arabicPeriod"/>
            </a:pPr>
            <a:r>
              <a:rPr lang="en-US" sz="1200" dirty="0"/>
              <a:t>Add details and photo to the flyer. </a:t>
            </a:r>
          </a:p>
          <a:p>
            <a:pPr marL="228600" indent="-228600">
              <a:buAutoNum type="arabicPeriod"/>
            </a:pPr>
            <a:r>
              <a:rPr lang="en-US" sz="1200" dirty="0"/>
              <a:t>Click “File” &gt; “Save as”. Select folder where you’d like to save the flyer. </a:t>
            </a:r>
          </a:p>
          <a:p>
            <a:pPr marL="228600" indent="-228600">
              <a:buAutoNum type="arabicPeriod"/>
            </a:pPr>
            <a:r>
              <a:rPr lang="en-US" sz="1200" dirty="0"/>
              <a:t>Name flyer. </a:t>
            </a:r>
          </a:p>
          <a:p>
            <a:pPr marL="228600" indent="-228600">
              <a:buAutoNum type="arabicPeriod"/>
            </a:pPr>
            <a:r>
              <a:rPr lang="en-US" sz="1200" dirty="0"/>
              <a:t>Change document type to “.pdf”</a:t>
            </a:r>
          </a:p>
          <a:p>
            <a:pPr marL="228600" indent="-228600">
              <a:buAutoNum type="arabicPeriod"/>
            </a:pPr>
            <a:r>
              <a:rPr lang="en-US" sz="1200" dirty="0"/>
              <a:t>Click Save. </a:t>
            </a:r>
          </a:p>
          <a:p>
            <a:pPr marL="228600" indent="-228600">
              <a:buAutoNum type="arabicPeriod"/>
            </a:pPr>
            <a:r>
              <a:rPr lang="en-US" sz="1200" dirty="0"/>
              <a:t>If prompted to select which slide you want to save, click on “just this one.” </a:t>
            </a:r>
          </a:p>
          <a:p>
            <a:pPr marL="228600" indent="-228600">
              <a:buAutoNum type="arabicPeriod"/>
            </a:pPr>
            <a:r>
              <a:rPr lang="en-US" sz="1200" dirty="0"/>
              <a:t>Open document and print.</a:t>
            </a:r>
          </a:p>
          <a:p>
            <a:pPr marL="228600" indent="-228600">
              <a:buAutoNum type="arabicPeriod"/>
            </a:pPr>
            <a:endParaRPr lang="en-US" sz="1200" dirty="0"/>
          </a:p>
          <a:p>
            <a:pPr marL="0" indent="0">
              <a:buNone/>
            </a:pPr>
            <a:r>
              <a:rPr lang="en-US" sz="1200" b="1" i="1" dirty="0"/>
              <a:t>NOTE: The exported PDF should NOT be used in a digital format. It will not be accessibility compliant (April 2026) without further editing in Adobe Acrobat.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B92995-92FB-E6EE-1C31-4144D1FAC0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95807-3EEB-4284-A23C-B7C3BAE880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1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imc@missouri.edu" TargetMode="External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identity.missouri.edu/printing-services" TargetMode="External"/><Relationship Id="rId5" Type="http://schemas.openxmlformats.org/officeDocument/2006/relationships/hyperlink" Target="https://missouri.qualtrics.com/jfe/form/SV_cYiJo4TEnU1yNIG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976559BF-BAA9-C263-1697-99626ED9C9B7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6351" t="11053" r="48220" b="87829"/>
          <a:stretch>
            <a:fillRect/>
          </a:stretch>
        </p:blipFill>
        <p:spPr>
          <a:xfrm>
            <a:off x="228600" y="8300076"/>
            <a:ext cx="7329842" cy="4152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37BC66-1BAC-AA73-9458-8B7B85D255FD}"/>
              </a:ext>
            </a:extLst>
          </p:cNvPr>
          <p:cNvSpPr/>
          <p:nvPr userDrawn="1"/>
        </p:nvSpPr>
        <p:spPr>
          <a:xfrm>
            <a:off x="228600" y="228600"/>
            <a:ext cx="7315200" cy="395346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F3474C-933E-0874-A28D-8AF1371D67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5202" y="235259"/>
            <a:ext cx="2633874" cy="7809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i="0">
                <a:solidFill>
                  <a:srgbClr val="FDB719"/>
                </a:solidFill>
                <a:latin typeface="Satoshi Medium" pitchFamily="2" charset="77"/>
                <a:ea typeface="ABC Social Black" pitchFamily="2" charset="77"/>
              </a:defRPr>
            </a:lvl1pPr>
            <a:lvl2pPr marL="388620" indent="0">
              <a:buNone/>
              <a:defRPr>
                <a:latin typeface="ABC Social" pitchFamily="2" charset="77"/>
                <a:ea typeface="ABC Social" pitchFamily="2" charset="77"/>
              </a:defRPr>
            </a:lvl2pPr>
            <a:lvl3pPr marL="777240" indent="0">
              <a:buNone/>
              <a:defRPr>
                <a:latin typeface="ABC Social" pitchFamily="2" charset="77"/>
                <a:ea typeface="ABC Social" pitchFamily="2" charset="77"/>
              </a:defRPr>
            </a:lvl3pPr>
            <a:lvl4pPr marL="1165860" indent="0">
              <a:buNone/>
              <a:defRPr>
                <a:latin typeface="ABC Social" pitchFamily="2" charset="77"/>
                <a:ea typeface="ABC Social" pitchFamily="2" charset="77"/>
              </a:defRPr>
            </a:lvl4pPr>
            <a:lvl5pPr marL="1554480" indent="0">
              <a:buNone/>
              <a:defRPr>
                <a:latin typeface="ABC Social" pitchFamily="2" charset="77"/>
                <a:ea typeface="ABC Social" pitchFamily="2" charset="77"/>
              </a:defRPr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7373023-C77C-6FA7-CBB6-0C83CC40E5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036" y="4787801"/>
            <a:ext cx="3777102" cy="1795877"/>
          </a:xfrm>
          <a:prstGeom prst="rect">
            <a:avLst/>
          </a:prstGeom>
        </p:spPr>
        <p:txBody>
          <a:bodyPr/>
          <a:lstStyle>
            <a:lvl1pPr marL="119063" indent="0">
              <a:buNone/>
              <a:tabLst/>
              <a:defRPr sz="1200" b="0" i="0">
                <a:latin typeface="Satoshi" pitchFamily="2" charset="77"/>
                <a:ea typeface="ABC Social" pitchFamily="2" charset="77"/>
              </a:defRPr>
            </a:lvl1pPr>
          </a:lstStyle>
          <a:p>
            <a:pPr>
              <a:buNone/>
            </a:pPr>
            <a:r>
              <a:rPr lang="en-US" dirty="0"/>
              <a:t>Body text goes here. Pharetra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magnis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a, </a:t>
            </a:r>
            <a:r>
              <a:rPr lang="en-US" dirty="0" err="1"/>
              <a:t>mus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. </a:t>
            </a:r>
            <a:r>
              <a:rPr lang="en-US" dirty="0" err="1"/>
              <a:t>Porttitor</a:t>
            </a:r>
            <a:r>
              <a:rPr lang="en-US" dirty="0"/>
              <a:t> magna, dictum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id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vel integer fermentum, vel </a:t>
            </a:r>
            <a:r>
              <a:rPr lang="en-US" dirty="0" err="1"/>
              <a:t>amet</a:t>
            </a:r>
            <a:r>
              <a:rPr lang="en-US" dirty="0"/>
              <a:t>. Senectus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magna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aenean</a:t>
            </a:r>
            <a:r>
              <a:rPr lang="en-US" dirty="0"/>
              <a:t>.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ipsum, habitant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ligula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aptent</a:t>
            </a:r>
            <a:r>
              <a:rPr lang="en-US" dirty="0"/>
              <a:t> hac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auctor </a:t>
            </a:r>
            <a:r>
              <a:rPr lang="en-US" dirty="0" err="1"/>
              <a:t>elit</a:t>
            </a:r>
            <a:r>
              <a:rPr lang="en-US" dirty="0"/>
              <a:t> vitae. Parturient </a:t>
            </a:r>
            <a:r>
              <a:rPr lang="en-US" dirty="0" err="1"/>
              <a:t>accumsan</a:t>
            </a:r>
            <a:r>
              <a:rPr lang="en-US" dirty="0"/>
              <a:t>, </a:t>
            </a:r>
            <a:r>
              <a:rPr lang="en-US" dirty="0" err="1"/>
              <a:t>erat</a:t>
            </a:r>
            <a:r>
              <a:rPr lang="en-US" dirty="0"/>
              <a:t>. </a:t>
            </a:r>
          </a:p>
        </p:txBody>
      </p:sp>
      <p:pic>
        <p:nvPicPr>
          <p:cNvPr id="26" name="Picture 2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B7BE89F-08DA-9D47-C792-A0E76AA3E0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6222" y="8986183"/>
            <a:ext cx="2097787" cy="686455"/>
          </a:xfrm>
          <a:prstGeom prst="rect">
            <a:avLst/>
          </a:prstGeom>
        </p:spPr>
      </p:pic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C323075-94F0-473D-6458-17867D3A35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3742" y="8839663"/>
            <a:ext cx="2736542" cy="9844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200" b="0" i="0">
                <a:latin typeface="Satoshi Medium" pitchFamily="2" charset="77"/>
                <a:ea typeface="ABC Social" pitchFamily="2" charset="77"/>
              </a:defRPr>
            </a:lvl1pPr>
            <a:lvl2pPr marL="388620" indent="0">
              <a:buNone/>
              <a:defRPr sz="1100" b="0" i="0">
                <a:latin typeface="ABC Social" pitchFamily="2" charset="77"/>
                <a:ea typeface="ABC Social" pitchFamily="2" charset="77"/>
              </a:defRPr>
            </a:lvl2pPr>
            <a:lvl3pPr marL="777240" indent="0">
              <a:buNone/>
              <a:defRPr sz="1100" b="0" i="0">
                <a:latin typeface="ABC Social" pitchFamily="2" charset="77"/>
                <a:ea typeface="ABC Social" pitchFamily="2" charset="77"/>
              </a:defRPr>
            </a:lvl3pPr>
            <a:lvl4pPr marL="1165860" indent="0">
              <a:buNone/>
              <a:defRPr sz="1100" b="0" i="0">
                <a:latin typeface="ABC Social" pitchFamily="2" charset="77"/>
                <a:ea typeface="ABC Social" pitchFamily="2" charset="77"/>
              </a:defRPr>
            </a:lvl4pPr>
            <a:lvl5pPr marL="1554480" indent="0">
              <a:buNone/>
              <a:defRPr sz="1100" b="0" i="0">
                <a:latin typeface="ABC Social" pitchFamily="2" charset="77"/>
                <a:ea typeface="ABC Social" pitchFamily="2" charset="77"/>
              </a:defRPr>
            </a:lvl5pPr>
          </a:lstStyle>
          <a:p>
            <a:pPr lvl="0"/>
            <a:r>
              <a:rPr lang="en-US" dirty="0"/>
              <a:t>Contact Information</a:t>
            </a:r>
          </a:p>
          <a:p>
            <a:pPr lvl="0"/>
            <a:r>
              <a:rPr lang="en-US" dirty="0"/>
              <a:t>555-555-5555</a:t>
            </a:r>
          </a:p>
          <a:p>
            <a:pPr lvl="0"/>
            <a:r>
              <a:rPr lang="en-US" dirty="0" err="1"/>
              <a:t>email@Missouri.edu</a:t>
            </a:r>
            <a:endParaRPr lang="en-US" dirty="0"/>
          </a:p>
          <a:p>
            <a:pPr lvl="0"/>
            <a:r>
              <a:rPr lang="en-US" dirty="0"/>
              <a:t>Website URL</a:t>
            </a: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0AA8AB4-A828-91F3-C767-A0B350AB10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43350" y="8825331"/>
            <a:ext cx="999264" cy="1004469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86B5D0-5EE4-EBCF-73A7-ADB40FDFC095}"/>
              </a:ext>
            </a:extLst>
          </p:cNvPr>
          <p:cNvSpPr txBox="1">
            <a:spLocks/>
          </p:cNvSpPr>
          <p:nvPr userDrawn="1"/>
        </p:nvSpPr>
        <p:spPr>
          <a:xfrm>
            <a:off x="8304781" y="228600"/>
            <a:ext cx="4607550" cy="7315200"/>
          </a:xfrm>
          <a:prstGeom prst="rect">
            <a:avLst/>
          </a:prstGeom>
        </p:spPr>
        <p:txBody>
          <a:bodyPr vert="horz" lIns="91440" tIns="45720" rIns="91440" bIns="45720" numCol="1" spcCol="2743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atoshi" pitchFamily="2" charset="77"/>
                <a:ea typeface="+mn-ea"/>
                <a:cs typeface="Satoshi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atoshi" pitchFamily="2" charset="77"/>
                <a:ea typeface="+mn-ea"/>
                <a:cs typeface="Satoshi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atoshi" pitchFamily="2" charset="77"/>
                <a:ea typeface="+mn-ea"/>
                <a:cs typeface="Satoshi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atoshi" pitchFamily="2" charset="77"/>
                <a:ea typeface="+mn-ea"/>
                <a:cs typeface="Satoshi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atoshi" pitchFamily="2" charset="77"/>
                <a:ea typeface="+mn-ea"/>
                <a:cs typeface="Satoshi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r>
              <a:rPr lang="en-US" b="1" dirty="0"/>
              <a:t>Fonts: </a:t>
            </a:r>
            <a:r>
              <a:rPr lang="en-US" dirty="0"/>
              <a:t>The fonts used in this template are from the alternate brand font set. These fonts have already been installed on your university computer. If you are a communicator or graphic designer, you can </a:t>
            </a:r>
            <a:r>
              <a:rPr lang="en-US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request a license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of the brand fonts. </a:t>
            </a:r>
          </a:p>
          <a:p>
            <a:pPr marL="0" indent="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r>
              <a:rPr lang="en-US" dirty="0"/>
              <a:t>If you already have a brand font license, replace Morganite with Manuka, Stix Two Text with Martina </a:t>
            </a:r>
            <a:r>
              <a:rPr lang="en-US" dirty="0" err="1"/>
              <a:t>Plantijn</a:t>
            </a:r>
            <a:r>
              <a:rPr lang="en-US" dirty="0"/>
              <a:t>, Satoshi with ABC Social and Montserrat with Gotham. 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dirty="0"/>
              <a:t>Never use gold text on a white background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dirty="0"/>
              <a:t>Utilize graphics, photos or tables to convey your message</a:t>
            </a:r>
          </a:p>
          <a:p>
            <a:pPr marL="0" indent="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r>
              <a:rPr lang="en-US" b="1" dirty="0"/>
              <a:t>Editing: </a:t>
            </a:r>
            <a:r>
              <a:rPr lang="en-US" dirty="0"/>
              <a:t>To replace the photo, right-click on the image and select “change photo”.</a:t>
            </a:r>
          </a:p>
          <a:p>
            <a:pPr marL="0" indent="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r>
              <a:rPr lang="en-US" b="1" dirty="0"/>
              <a:t>Printing: </a:t>
            </a:r>
            <a:r>
              <a:rPr lang="en-US" dirty="0"/>
              <a:t>Save this document as a PDF: File &gt; Save As &gt; PDF.  Print the PDF or </a:t>
            </a:r>
            <a:r>
              <a:rPr lang="en-US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send to an approved Print Vendor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r>
              <a:rPr lang="en-US" b="1" dirty="0"/>
              <a:t>Questions</a:t>
            </a:r>
            <a:r>
              <a:rPr lang="en-US" dirty="0"/>
              <a:t> about the template or using the Mizzou brand? Reach out to </a:t>
            </a:r>
            <a:r>
              <a:rPr lang="en-US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imc@missouri.edu</a:t>
            </a:r>
            <a:r>
              <a:rPr lang="en-US" dirty="0"/>
              <a:t>.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67AF37BF-81E6-F347-CEF4-39573FE4E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9676" y="4787801"/>
            <a:ext cx="2822937" cy="2568930"/>
          </a:xfrm>
          <a:prstGeom prst="rect">
            <a:avLst/>
          </a:prstGeom>
        </p:spPr>
        <p:txBody>
          <a:bodyPr/>
          <a:lstStyle>
            <a:lvl1pPr marL="119063" indent="0">
              <a:buNone/>
              <a:tabLst/>
              <a:defRPr sz="1200" b="0" i="0">
                <a:latin typeface="Satoshi" pitchFamily="2" charset="77"/>
                <a:ea typeface="ABC Social" pitchFamily="2" charset="77"/>
              </a:defRPr>
            </a:lvl1pPr>
          </a:lstStyle>
          <a:p>
            <a:pPr>
              <a:buNone/>
            </a:pPr>
            <a:r>
              <a:rPr lang="en-US" dirty="0"/>
              <a:t>Body text goes here. Pharetra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magnis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a, </a:t>
            </a:r>
            <a:r>
              <a:rPr lang="en-US" dirty="0" err="1"/>
              <a:t>mus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. </a:t>
            </a:r>
            <a:r>
              <a:rPr lang="en-US" dirty="0" err="1"/>
              <a:t>Porttitor</a:t>
            </a:r>
            <a:r>
              <a:rPr lang="en-US" dirty="0"/>
              <a:t> magna, dictum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id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vel integer fermentum, vel </a:t>
            </a:r>
            <a:r>
              <a:rPr lang="en-US" dirty="0" err="1"/>
              <a:t>amet</a:t>
            </a:r>
            <a:r>
              <a:rPr lang="en-US" dirty="0"/>
              <a:t>. Senectus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magna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aenean</a:t>
            </a:r>
            <a:r>
              <a:rPr lang="en-US" dirty="0"/>
              <a:t>.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ipsum, habitant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ligula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aptent</a:t>
            </a:r>
            <a:r>
              <a:rPr lang="en-US" dirty="0"/>
              <a:t> hac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auctor </a:t>
            </a:r>
            <a:r>
              <a:rPr lang="en-US" dirty="0" err="1"/>
              <a:t>elit</a:t>
            </a:r>
            <a:r>
              <a:rPr lang="en-US" dirty="0"/>
              <a:t> vitae. Parturient </a:t>
            </a:r>
            <a:r>
              <a:rPr lang="en-US" dirty="0" err="1"/>
              <a:t>accumsan</a:t>
            </a:r>
            <a:r>
              <a:rPr lang="en-US" dirty="0"/>
              <a:t>, </a:t>
            </a:r>
            <a:r>
              <a:rPr lang="en-US" dirty="0" err="1"/>
              <a:t>erat</a:t>
            </a:r>
            <a:r>
              <a:rPr lang="en-US" dirty="0"/>
              <a:t>.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BFF7C2CF-D858-FB96-D431-02D003BBE7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036" y="4495691"/>
            <a:ext cx="3785980" cy="292109"/>
          </a:xfrm>
          <a:prstGeom prst="rect">
            <a:avLst/>
          </a:prstGeom>
        </p:spPr>
        <p:txBody>
          <a:bodyPr/>
          <a:lstStyle>
            <a:lvl1pPr marL="119063" indent="0">
              <a:buNone/>
              <a:tabLst/>
              <a:defRPr sz="1200" b="1" i="0">
                <a:latin typeface="Satoshi" pitchFamily="2" charset="77"/>
                <a:ea typeface="ABC Social" pitchFamily="2" charset="77"/>
              </a:defRPr>
            </a:lvl1pPr>
          </a:lstStyle>
          <a:p>
            <a:pPr>
              <a:buNone/>
            </a:pP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BCB34B6A-381D-5ECB-97DF-A8548B7E1D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9676" y="4474179"/>
            <a:ext cx="2843124" cy="292109"/>
          </a:xfrm>
          <a:prstGeom prst="rect">
            <a:avLst/>
          </a:prstGeom>
        </p:spPr>
        <p:txBody>
          <a:bodyPr/>
          <a:lstStyle>
            <a:lvl1pPr marL="119063" indent="0">
              <a:buNone/>
              <a:tabLst/>
              <a:defRPr sz="1200" b="1" i="0">
                <a:latin typeface="Satoshi" pitchFamily="2" charset="77"/>
                <a:ea typeface="ABC Social" pitchFamily="2" charset="77"/>
              </a:defRPr>
            </a:lvl1pPr>
          </a:lstStyle>
          <a:p>
            <a:pPr>
              <a:buNone/>
            </a:pP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CB560F0-E4D6-D449-E146-5796CAFD64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2036" y="6992779"/>
            <a:ext cx="3777102" cy="1146162"/>
          </a:xfrm>
          <a:prstGeom prst="rect">
            <a:avLst/>
          </a:prstGeom>
        </p:spPr>
        <p:txBody>
          <a:bodyPr/>
          <a:lstStyle>
            <a:lvl1pPr marL="119063" indent="0">
              <a:buNone/>
              <a:tabLst/>
              <a:defRPr sz="1200" b="0" i="0">
                <a:latin typeface="Satoshi" pitchFamily="2" charset="77"/>
                <a:ea typeface="ABC Social" pitchFamily="2" charset="77"/>
              </a:defRPr>
            </a:lvl1pPr>
          </a:lstStyle>
          <a:p>
            <a:pPr>
              <a:buNone/>
            </a:pPr>
            <a:r>
              <a:rPr lang="en-US" dirty="0"/>
              <a:t>Body text goes here. Pharetra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magnis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a, </a:t>
            </a:r>
            <a:r>
              <a:rPr lang="en-US" dirty="0" err="1"/>
              <a:t>mus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. </a:t>
            </a:r>
            <a:r>
              <a:rPr lang="en-US" dirty="0" err="1"/>
              <a:t>Porttitor</a:t>
            </a:r>
            <a:r>
              <a:rPr lang="en-US" dirty="0"/>
              <a:t> magna, dictum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id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vel integer fermentum, vel </a:t>
            </a:r>
            <a:r>
              <a:rPr lang="en-US" dirty="0" err="1"/>
              <a:t>amet</a:t>
            </a:r>
            <a:r>
              <a:rPr lang="en-US" dirty="0"/>
              <a:t>. Senectus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magna </a:t>
            </a:r>
            <a:r>
              <a:rPr lang="en-US" dirty="0" err="1"/>
              <a:t>lobortisnean</a:t>
            </a:r>
            <a:r>
              <a:rPr lang="en-US" dirty="0"/>
              <a:t>.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63A632B1-953C-F05F-59F8-9E1931A237F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2036" y="6700668"/>
            <a:ext cx="3785980" cy="292109"/>
          </a:xfrm>
          <a:prstGeom prst="rect">
            <a:avLst/>
          </a:prstGeom>
        </p:spPr>
        <p:txBody>
          <a:bodyPr/>
          <a:lstStyle>
            <a:lvl1pPr marL="119063" indent="0">
              <a:buNone/>
              <a:tabLst/>
              <a:defRPr sz="1200" b="1" i="0">
                <a:latin typeface="Satoshi" pitchFamily="2" charset="77"/>
                <a:ea typeface="ABC Social" pitchFamily="2" charset="77"/>
              </a:defRPr>
            </a:lvl1pPr>
          </a:lstStyle>
          <a:p>
            <a:pPr>
              <a:buNone/>
            </a:pP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8A38C4CF-D771-9D27-C3E0-03D812ECAD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1375" y="1042366"/>
            <a:ext cx="2777700" cy="2991887"/>
          </a:xfrm>
          <a:prstGeom prst="rect">
            <a:avLst/>
          </a:prstGeom>
        </p:spPr>
        <p:txBody>
          <a:bodyPr/>
          <a:lstStyle>
            <a:lvl1pPr marL="119063" indent="0">
              <a:lnSpc>
                <a:spcPts val="5860"/>
              </a:lnSpc>
              <a:buNone/>
              <a:tabLst/>
              <a:defRPr sz="7200" b="0" i="0">
                <a:solidFill>
                  <a:schemeClr val="bg1"/>
                </a:solidFill>
                <a:latin typeface="Morganite Medium" pitchFamily="2" charset="77"/>
                <a:ea typeface="ABC Social" pitchFamily="2" charset="77"/>
              </a:defRPr>
            </a:lvl1pPr>
          </a:lstStyle>
          <a:p>
            <a:pPr>
              <a:buNone/>
            </a:pPr>
            <a:r>
              <a:rPr lang="en-US" dirty="0"/>
              <a:t>An exciting headline goes here.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A86AAD8-0C32-8A01-F9C4-6F6D3E10541D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6351" t="3376" r="59577" b="86790"/>
          <a:stretch>
            <a:fillRect/>
          </a:stretch>
        </p:blipFill>
        <p:spPr>
          <a:xfrm>
            <a:off x="3371850" y="433638"/>
            <a:ext cx="3989175" cy="36006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FD67E0-63A0-BF64-1310-3EA7947601DE}"/>
              </a:ext>
            </a:extLst>
          </p:cNvPr>
          <p:cNvSpPr/>
          <p:nvPr userDrawn="1"/>
        </p:nvSpPr>
        <p:spPr>
          <a:xfrm rot="21124563">
            <a:off x="3664985" y="725110"/>
            <a:ext cx="3410062" cy="3016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5049CE3-8E50-42EE-B51A-9F5058ACABD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21125320">
            <a:off x="3796670" y="873646"/>
            <a:ext cx="3125239" cy="246162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BC Social" pitchFamily="2" charset="77"/>
                <a:ea typeface="ABC Social" pitchFamily="2" charset="77"/>
              </a:defRPr>
            </a:lvl1pPr>
          </a:lstStyle>
          <a:p>
            <a:r>
              <a:rPr lang="en-US" dirty="0"/>
              <a:t>Click icon </a:t>
            </a:r>
            <a:br>
              <a:rPr lang="en-US" dirty="0"/>
            </a:br>
            <a:r>
              <a:rPr lang="en-US" dirty="0"/>
              <a:t>to </a:t>
            </a:r>
            <a:br>
              <a:rPr lang="en-US" dirty="0"/>
            </a:br>
            <a:r>
              <a:rPr lang="en-US" dirty="0"/>
              <a:t>insert image.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E7814118-F7D1-977F-3CD8-E44931E796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9676" y="7378244"/>
            <a:ext cx="1610608" cy="895339"/>
          </a:xfrm>
          <a:prstGeom prst="rect">
            <a:avLst/>
          </a:prstGeom>
        </p:spPr>
        <p:txBody>
          <a:bodyPr/>
          <a:lstStyle>
            <a:lvl1pPr marL="119063" indent="0" algn="ctr">
              <a:lnSpc>
                <a:spcPts val="5860"/>
              </a:lnSpc>
              <a:buNone/>
              <a:tabLst/>
              <a:defRPr sz="3200" b="0" i="0">
                <a:solidFill>
                  <a:srgbClr val="000000"/>
                </a:solidFill>
                <a:latin typeface="Morganite Medium" pitchFamily="2" charset="77"/>
                <a:ea typeface="ABC Social" pitchFamily="2" charset="77"/>
              </a:defRPr>
            </a:lvl1pPr>
          </a:lstStyle>
          <a:p>
            <a:pPr>
              <a:buNone/>
            </a:pPr>
            <a:r>
              <a:rPr lang="en-US" dirty="0"/>
              <a:t>CALL TO ACTION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F2C29C-A86B-12AC-4D48-2A23DAC178F0}"/>
              </a:ext>
            </a:extLst>
          </p:cNvPr>
          <p:cNvCxnSpPr>
            <a:cxnSpLocks/>
          </p:cNvCxnSpPr>
          <p:nvPr userDrawn="1"/>
        </p:nvCxnSpPr>
        <p:spPr>
          <a:xfrm>
            <a:off x="243242" y="8715319"/>
            <a:ext cx="73005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FEC7DE-2EFC-2F85-DA76-FCCDA86B1B84}"/>
              </a:ext>
            </a:extLst>
          </p:cNvPr>
          <p:cNvCxnSpPr>
            <a:cxnSpLocks/>
          </p:cNvCxnSpPr>
          <p:nvPr userDrawn="1"/>
        </p:nvCxnSpPr>
        <p:spPr>
          <a:xfrm>
            <a:off x="235921" y="8300076"/>
            <a:ext cx="73005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3E03D71-DCD2-A066-EAA2-BD9B6F0E52C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73583" y="7543800"/>
            <a:ext cx="1069030" cy="9844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900" b="1" i="0">
                <a:latin typeface="Satoshi" pitchFamily="2" charset="77"/>
                <a:ea typeface="ABC Social" pitchFamily="2" charset="77"/>
              </a:defRPr>
            </a:lvl1pPr>
          </a:lstStyle>
          <a:p>
            <a:r>
              <a:rPr lang="en-US" dirty="0"/>
              <a:t>Click icon to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add QR  code</a:t>
            </a:r>
          </a:p>
        </p:txBody>
      </p:sp>
    </p:spTree>
    <p:extLst>
      <p:ext uri="{BB962C8B-B14F-4D97-AF65-F5344CB8AC3E}">
        <p14:creationId xmlns:p14="http://schemas.microsoft.com/office/powerpoint/2010/main" val="3293572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2448" userDrawn="1">
          <p15:clr>
            <a:srgbClr val="FBAE40"/>
          </p15:clr>
        </p15:guide>
        <p15:guide id="3" pos="4512" userDrawn="1">
          <p15:clr>
            <a:srgbClr val="FBAE40"/>
          </p15:clr>
        </p15:guide>
        <p15:guide id="4" pos="3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58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388620" rtl="0" eaLnBrk="1" latinLnBrk="0" hangingPunct="1">
        <a:spcBef>
          <a:spcPct val="0"/>
        </a:spcBef>
        <a:buNone/>
        <a:defRPr sz="306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91465" indent="-291465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1508" indent="-242888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15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601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4879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3741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52603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91465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303270" indent="-194310" algn="l" defTabSz="388620" rtl="0" eaLnBrk="1" latinLnBrk="0" hangingPunct="1">
        <a:spcBef>
          <a:spcPts val="8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38862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68" userDrawn="1">
          <p15:clr>
            <a:srgbClr val="F26B43"/>
          </p15:clr>
        </p15:guide>
        <p15:guide id="2" pos="2448" userDrawn="1">
          <p15:clr>
            <a:srgbClr val="F26B43"/>
          </p15:clr>
        </p15:guide>
        <p15:guide id="3" pos="144" userDrawn="1">
          <p15:clr>
            <a:srgbClr val="F26B43"/>
          </p15:clr>
        </p15:guide>
        <p15:guide id="4" pos="4752" userDrawn="1">
          <p15:clr>
            <a:srgbClr val="F26B43"/>
          </p15:clr>
        </p15:guide>
        <p15:guide id="5" orient="horz" pos="144" userDrawn="1">
          <p15:clr>
            <a:srgbClr val="F26B43"/>
          </p15:clr>
        </p15:guide>
        <p15:guide id="6" orient="horz" pos="61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02EF7-5A0C-36B7-CC49-4FEAA4E5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95D66-B3D6-0EE3-129E-9A6EA448A5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Become an</a:t>
            </a:r>
            <a:br>
              <a:rPr lang="en-US" b="1" dirty="0"/>
            </a:br>
            <a:r>
              <a:rPr lang="en-US" b="1" dirty="0"/>
              <a:t>MU Extension Changemaker!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D4FABB-C210-FA39-1A96-7B25627C0E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2036" y="4848761"/>
            <a:ext cx="4881484" cy="1133427"/>
          </a:xfrm>
        </p:spPr>
        <p:txBody>
          <a:bodyPr/>
          <a:lstStyle/>
          <a:p>
            <a:pPr marL="290513" indent="-17145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600" dirty="0"/>
              <a:t>Work with local MU Extension specialists</a:t>
            </a:r>
          </a:p>
          <a:p>
            <a:pPr marL="290513" indent="-17145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600" dirty="0"/>
              <a:t>Learn how to determine community health needs</a:t>
            </a:r>
          </a:p>
          <a:p>
            <a:pPr marL="290513" indent="-17145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600" dirty="0"/>
              <a:t>Learn how to implement their chosen project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C7812C-0465-4B58-7626-D8CAD61D4DB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/>
            <a:r>
              <a:rPr lang="en-US" dirty="0"/>
              <a:t>Interested? Please contact:</a:t>
            </a:r>
          </a:p>
          <a:p>
            <a:pPr lvl="0"/>
            <a:r>
              <a:rPr lang="en-US" dirty="0"/>
              <a:t>Debbie Bennett</a:t>
            </a:r>
          </a:p>
          <a:p>
            <a:pPr lvl="0"/>
            <a:r>
              <a:rPr lang="en-US" dirty="0"/>
              <a:t>660-582-8101</a:t>
            </a:r>
          </a:p>
          <a:p>
            <a:pPr lvl="0"/>
            <a:r>
              <a:rPr lang="en-US" dirty="0" err="1"/>
              <a:t>bennettdl@missouri.edu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AEC6AC2-5BFB-6BB9-B082-ED87A84490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2036" y="4455051"/>
            <a:ext cx="3785980" cy="292109"/>
          </a:xfrm>
        </p:spPr>
        <p:txBody>
          <a:bodyPr/>
          <a:lstStyle/>
          <a:p>
            <a:r>
              <a:rPr lang="en-US" sz="1800" dirty="0"/>
              <a:t>Extension Changemakers will: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8E6EBE-8FEE-ADD6-C428-04DD048C35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22036" y="6413659"/>
            <a:ext cx="4881484" cy="1146162"/>
          </a:xfrm>
        </p:spPr>
        <p:txBody>
          <a:bodyPr/>
          <a:lstStyle/>
          <a:p>
            <a:pPr marL="290513" indent="-17145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600" dirty="0"/>
              <a:t>Starting a community garden</a:t>
            </a:r>
          </a:p>
          <a:p>
            <a:pPr marL="290513" indent="-17145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600" dirty="0"/>
              <a:t>Marking a community walking trail</a:t>
            </a:r>
          </a:p>
          <a:p>
            <a:pPr marL="290513" indent="-17145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600" dirty="0"/>
              <a:t>Doing a healthy food </a:t>
            </a:r>
            <a:r>
              <a:rPr lang="en-US" sz="1600"/>
              <a:t>drive </a:t>
            </a:r>
            <a:br>
              <a:rPr lang="en-US" sz="1600"/>
            </a:br>
            <a:r>
              <a:rPr lang="en-US" sz="1600"/>
              <a:t>for </a:t>
            </a:r>
            <a:r>
              <a:rPr lang="en-US" sz="1600" dirty="0"/>
              <a:t>a local food pantry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9A871B-B747-1828-334B-F6FA7BC071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2036" y="6019948"/>
            <a:ext cx="3785980" cy="292109"/>
          </a:xfrm>
        </p:spPr>
        <p:txBody>
          <a:bodyPr/>
          <a:lstStyle/>
          <a:p>
            <a:r>
              <a:rPr lang="en-US" sz="1800" dirty="0"/>
              <a:t>Sample projects could include: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DEA3D58-2663-21B6-8EDC-A8530F38F88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>
              <a:lnSpc>
                <a:spcPts val="5260"/>
              </a:lnSpc>
            </a:pPr>
            <a:r>
              <a:rPr lang="en-US" sz="6000" dirty="0"/>
              <a:t>Do you want to help make healthy changes in your community?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3D90B1E-3F90-9406-9C1E-FF8767D6FA5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005593" y="7230475"/>
            <a:ext cx="2924691" cy="783119"/>
          </a:xfrm>
        </p:spPr>
        <p:txBody>
          <a:bodyPr/>
          <a:lstStyle/>
          <a:p>
            <a:pPr algn="r"/>
            <a:r>
              <a:rPr lang="en-US" sz="4800" dirty="0"/>
              <a:t>Help Make Change!</a:t>
            </a:r>
          </a:p>
        </p:txBody>
      </p:sp>
      <p:pic>
        <p:nvPicPr>
          <p:cNvPr id="2" name="Picture Placeholder 2" descr="A group of plants in a garden&#10;&#10;Description automatically generated">
            <a:extLst>
              <a:ext uri="{FF2B5EF4-FFF2-40B4-BE49-F238E27FC236}">
                <a16:creationId xmlns:a16="http://schemas.microsoft.com/office/drawing/2014/main" id="{5DE2058D-46C1-1AE7-70E8-72ACC80F0EE9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5653" t="2809" r="23682" b="1544"/>
          <a:stretch>
            <a:fillRect/>
          </a:stretch>
        </p:blipFill>
        <p:spPr>
          <a:xfrm rot="21125320">
            <a:off x="3789208" y="875720"/>
            <a:ext cx="3103827" cy="23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F09754B5-A2A7-5E39-4CD7-2BBE2D6E6F0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l="-7650" t="-5997" r="-4735" b="-5384"/>
          <a:stretch>
            <a:fillRect/>
          </a:stretch>
        </p:blipFill>
        <p:spPr>
          <a:xfrm>
            <a:off x="6073583" y="7466275"/>
            <a:ext cx="1069030" cy="1061975"/>
          </a:xfrm>
          <a:prstGeom prst="rect">
            <a:avLst/>
          </a:prstGeom>
          <a:solidFill>
            <a:prstClr val="white"/>
          </a:solidFill>
        </p:spPr>
      </p:pic>
      <p:pic>
        <p:nvPicPr>
          <p:cNvPr id="19" name="Picture Placeholder 12">
            <a:extLst>
              <a:ext uri="{FF2B5EF4-FFF2-40B4-BE49-F238E27FC236}">
                <a16:creationId xmlns:a16="http://schemas.microsoft.com/office/drawing/2014/main" id="{35272670-B861-BA5A-CA72-45DFEBF2F2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9626" t="-2142" r="-4284" b="-7911"/>
          <a:stretch>
            <a:fillRect/>
          </a:stretch>
        </p:blipFill>
        <p:spPr>
          <a:xfrm>
            <a:off x="5631367" y="4410295"/>
            <a:ext cx="1583473" cy="2202398"/>
          </a:xfrm>
          <a:prstGeom prst="rect">
            <a:avLst/>
          </a:prstGeom>
          <a:solidFill>
            <a:prstClr val="white"/>
          </a:solidFill>
        </p:spPr>
      </p:pic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4886A3E6-9F18-B386-F655-007209E7DB57}"/>
              </a:ext>
            </a:extLst>
          </p:cNvPr>
          <p:cNvSpPr txBox="1">
            <a:spLocks/>
          </p:cNvSpPr>
          <p:nvPr/>
        </p:nvSpPr>
        <p:spPr>
          <a:xfrm>
            <a:off x="422035" y="7977381"/>
            <a:ext cx="5508249" cy="292109"/>
          </a:xfrm>
          <a:prstGeom prst="rect">
            <a:avLst/>
          </a:prstGeom>
        </p:spPr>
        <p:txBody>
          <a:bodyPr/>
          <a:lstStyle>
            <a:lvl1pPr marL="119063" indent="0" algn="l" defTabSz="388620" rtl="0" eaLnBrk="1" latinLnBrk="0" hangingPunct="1">
              <a:spcBef>
                <a:spcPts val="8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 sz="12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Satoshi" pitchFamily="2" charset="77"/>
                <a:ea typeface="ABC Social" pitchFamily="2" charset="77"/>
                <a:cs typeface="+mn-cs"/>
              </a:defRPr>
            </a:lvl1pPr>
            <a:lvl2pPr marL="631508" indent="-242888" algn="l" defTabSz="388620" rtl="0" eaLnBrk="1" latinLnBrk="0" hangingPunct="1">
              <a:spcBef>
                <a:spcPts val="8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6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388620" rtl="0" eaLnBrk="1" latinLnBrk="0" hangingPunct="1">
              <a:spcBef>
                <a:spcPts val="8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1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388620" rtl="0" eaLnBrk="1" latinLnBrk="0" hangingPunct="1">
              <a:spcBef>
                <a:spcPts val="8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388620" rtl="0" eaLnBrk="1" latinLnBrk="0" hangingPunct="1">
              <a:spcBef>
                <a:spcPts val="8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388620" rtl="0" eaLnBrk="1" latinLnBrk="0" hangingPunct="1">
              <a:spcBef>
                <a:spcPts val="8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388620" rtl="0" eaLnBrk="1" latinLnBrk="0" hangingPunct="1">
              <a:spcBef>
                <a:spcPts val="8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388620" rtl="0" eaLnBrk="1" latinLnBrk="0" hangingPunct="1">
              <a:spcBef>
                <a:spcPts val="8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388620" rtl="0" eaLnBrk="1" latinLnBrk="0" hangingPunct="1">
              <a:spcBef>
                <a:spcPts val="8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2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 err="1"/>
              <a:t>extension.missouri.edu</a:t>
            </a:r>
            <a:r>
              <a:rPr lang="en-US" dirty="0"/>
              <a:t>/programs/extension-changemakers</a:t>
            </a:r>
          </a:p>
        </p:txBody>
      </p:sp>
    </p:spTree>
    <p:extLst>
      <p:ext uri="{BB962C8B-B14F-4D97-AF65-F5344CB8AC3E}">
        <p14:creationId xmlns:p14="http://schemas.microsoft.com/office/powerpoint/2010/main" val="41364176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6A8CD23-7039-8549-A4D1-9E8A9FF2E0BB}">
  <we:reference id="wa200000729" version="4.6.79.0" store="en-US" storeType="OMEX"/>
  <we:alternateReferences>
    <we:reference id="WA200000729" version="4.6.79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9f608c11-4ccd-421c-a88d-29e29a7a365f" xsi:nil="true"/>
    <lcf76f155ced4ddcb4097134ff3c332f xmlns="9f608c11-4ccd-421c-a88d-29e29a7a365f">
      <Terms xmlns="http://schemas.microsoft.com/office/infopath/2007/PartnerControls"/>
    </lcf76f155ced4ddcb4097134ff3c332f>
    <TaxCatchAll xmlns="7bd0c97a-79aa-4cc6-bd7d-1cd468b1e455" xsi:nil="true"/>
    <last_x0020_update xmlns="9f608c11-4ccd-421c-a88d-29e29a7a365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995914E1A9804181E196FA66AF5914" ma:contentTypeVersion="21" ma:contentTypeDescription="Create a new document." ma:contentTypeScope="" ma:versionID="d620b20bc7a183f258ec10a7d71db0ae">
  <xsd:schema xmlns:xsd="http://www.w3.org/2001/XMLSchema" xmlns:xs="http://www.w3.org/2001/XMLSchema" xmlns:p="http://schemas.microsoft.com/office/2006/metadata/properties" xmlns:ns2="9f608c11-4ccd-421c-a88d-29e29a7a365f" xmlns:ns3="7bd0c97a-79aa-4cc6-bd7d-1cd468b1e455" targetNamespace="http://schemas.microsoft.com/office/2006/metadata/properties" ma:root="true" ma:fieldsID="f419571e5e10bbeff24e2a4523aa8732" ns2:_="" ns3:_="">
    <xsd:import namespace="9f608c11-4ccd-421c-a88d-29e29a7a365f"/>
    <xsd:import namespace="7bd0c97a-79aa-4cc6-bd7d-1cd468b1e4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ast_x0020_update" minOccurs="0"/>
                <xsd:element ref="ns2:MediaServiceLocation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608c11-4ccd-421c-a88d-29e29a7a36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ast_x0020_update" ma:index="19" nillable="true" ma:displayName="last update" ma:format="DateOnly" ma:internalName="last_x0020_update">
      <xsd:simpleType>
        <xsd:restriction base="dms:DateTime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Date" ma:index="21" nillable="true" ma:displayName="Date" ma:format="DateOnly" ma:internalName="Date">
      <xsd:simpleType>
        <xsd:restriction base="dms:DateTime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3e20e570-3a27-4eff-9ea0-d3488a33fb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0c97a-79aa-4cc6-bd7d-1cd468b1e45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b1755391-8c5a-49fe-93a6-be9ca737bd28}" ma:internalName="TaxCatchAll" ma:showField="CatchAllData" ma:web="7bd0c97a-79aa-4cc6-bd7d-1cd468b1e4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28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AFA898-6EF4-402B-9D55-A86056AD9E64}">
  <ds:schemaRefs>
    <ds:schemaRef ds:uri="7bd0c97a-79aa-4cc6-bd7d-1cd468b1e455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9f608c11-4ccd-421c-a88d-29e29a7a365f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31BC74E-5FC2-456A-AF02-E5CF47EE59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CE62C9-5C89-4197-BC07-5B3D523F55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608c11-4ccd-421c-a88d-29e29a7a365f"/>
    <ds:schemaRef ds:uri="7bd0c97a-79aa-4cc6-bd7d-1cd468b1e4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324</TotalTime>
  <Words>192</Words>
  <Application>Microsoft Macintosh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ABC Social</vt:lpstr>
      <vt:lpstr>MORGANITE MEDIUM</vt:lpstr>
      <vt:lpstr>Wingdings 3</vt:lpstr>
      <vt:lpstr>Wingdings</vt:lpstr>
      <vt:lpstr>Arial</vt:lpstr>
      <vt:lpstr>Satoshi Medium</vt:lpstr>
      <vt:lpstr>Satoshi</vt:lpstr>
      <vt:lpstr>Calibri</vt:lpstr>
      <vt:lpstr>Facet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Johnson, Travis D.</dc:creator>
  <cp:lastModifiedBy>Johnson, Travis</cp:lastModifiedBy>
  <cp:revision>34</cp:revision>
  <dcterms:created xsi:type="dcterms:W3CDTF">2024-03-21T21:26:27Z</dcterms:created>
  <dcterms:modified xsi:type="dcterms:W3CDTF">2026-10-15T17:53:33Z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0x010100BE995914E1A9804181E196FA66AF5914</vt:lpwstr>
  </property>
</Properties>
</file>