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7" r:id="rId3"/>
    <p:sldId id="258" r:id="rId4"/>
    <p:sldId id="264" r:id="rId5"/>
    <p:sldId id="260" r:id="rId6"/>
    <p:sldId id="265" r:id="rId7"/>
    <p:sldId id="267" r:id="rId8"/>
    <p:sldId id="268" r:id="rId9"/>
    <p:sldId id="261" r:id="rId10"/>
    <p:sldId id="259" r:id="rId11"/>
    <p:sldId id="262" r:id="rId12"/>
    <p:sldId id="271" r:id="rId13"/>
    <p:sldId id="266"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1" autoAdjust="0"/>
    <p:restoredTop sz="94660"/>
  </p:normalViewPr>
  <p:slideViewPr>
    <p:cSldViewPr snapToGrid="0">
      <p:cViewPr varScale="1">
        <p:scale>
          <a:sx n="86" d="100"/>
          <a:sy n="86" d="100"/>
        </p:scale>
        <p:origin x="4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86CB0C-97F4-4E17-85C8-0FEAEA75BE45}" type="datetimeFigureOut">
              <a:rPr lang="en-US" smtClean="0"/>
              <a:t>4/15/2020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03D872-1E62-4FAD-B8DB-08129743D8E2}" type="slidenum">
              <a:rPr lang="en-US" smtClean="0"/>
              <a:t>‹#›</a:t>
            </a:fld>
            <a:endParaRPr lang="en-US"/>
          </a:p>
        </p:txBody>
      </p:sp>
    </p:spTree>
    <p:extLst>
      <p:ext uri="{BB962C8B-B14F-4D97-AF65-F5344CB8AC3E}">
        <p14:creationId xmlns:p14="http://schemas.microsoft.com/office/powerpoint/2010/main" val="9897560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658411"/>
            <a:ext cx="9144000" cy="1851551"/>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grpSp>
        <p:nvGrpSpPr>
          <p:cNvPr id="15" name="Group 14"/>
          <p:cNvGrpSpPr/>
          <p:nvPr userDrawn="1"/>
        </p:nvGrpSpPr>
        <p:grpSpPr>
          <a:xfrm>
            <a:off x="-1" y="48404"/>
            <a:ext cx="12192001" cy="1963767"/>
            <a:chOff x="-1" y="48404"/>
            <a:chExt cx="12192001" cy="1963767"/>
          </a:xfrm>
        </p:grpSpPr>
        <p:sp>
          <p:nvSpPr>
            <p:cNvPr id="8" name="Rectangle 7"/>
            <p:cNvSpPr/>
            <p:nvPr/>
          </p:nvSpPr>
          <p:spPr>
            <a:xfrm>
              <a:off x="-1" y="379562"/>
              <a:ext cx="12192001" cy="1216325"/>
            </a:xfrm>
            <a:prstGeom prst="rect">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2"/>
            <p:cNvGrpSpPr>
              <a:grpSpLocks/>
            </p:cNvGrpSpPr>
            <p:nvPr/>
          </p:nvGrpSpPr>
          <p:grpSpPr bwMode="auto">
            <a:xfrm>
              <a:off x="377785" y="48404"/>
              <a:ext cx="1963767" cy="1963767"/>
              <a:chOff x="108966001" y="105613200"/>
              <a:chExt cx="2800350" cy="2800350"/>
            </a:xfrm>
          </p:grpSpPr>
          <p:sp>
            <p:nvSpPr>
              <p:cNvPr id="10"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11" name="Group 4"/>
              <p:cNvGrpSpPr>
                <a:grpSpLocks/>
              </p:cNvGrpSpPr>
              <p:nvPr/>
            </p:nvGrpSpPr>
            <p:grpSpPr bwMode="auto">
              <a:xfrm>
                <a:off x="109045420" y="105696913"/>
                <a:ext cx="2640169" cy="2640169"/>
                <a:chOff x="109045420" y="105696913"/>
                <a:chExt cx="2640169" cy="2640169"/>
              </a:xfrm>
            </p:grpSpPr>
            <p:sp>
              <p:nvSpPr>
                <p:cNvPr id="12"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3"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gr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48445" y="5369003"/>
            <a:ext cx="4062412" cy="1275872"/>
          </a:xfrm>
          <a:prstGeom prst="rect">
            <a:avLst/>
          </a:prstGeom>
        </p:spPr>
      </p:pic>
    </p:spTree>
    <p:extLst>
      <p:ext uri="{BB962C8B-B14F-4D97-AF65-F5344CB8AC3E}">
        <p14:creationId xmlns:p14="http://schemas.microsoft.com/office/powerpoint/2010/main" val="3351421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09800" y="352875"/>
            <a:ext cx="9144000" cy="1325563"/>
          </a:xfrm>
        </p:spPr>
        <p:txBody>
          <a:bodyPr/>
          <a:lstStyle/>
          <a:p>
            <a:r>
              <a:rPr lang="en-US" dirty="0"/>
              <a:t>Click to edit Master title style</a:t>
            </a:r>
          </a:p>
        </p:txBody>
      </p:sp>
      <p:sp>
        <p:nvSpPr>
          <p:cNvPr id="3" name="Content Placeholder 2"/>
          <p:cNvSpPr>
            <a:spLocks noGrp="1"/>
          </p:cNvSpPr>
          <p:nvPr>
            <p:ph idx="1"/>
          </p:nvPr>
        </p:nvSpPr>
        <p:spPr>
          <a:xfrm>
            <a:off x="2209800" y="1822360"/>
            <a:ext cx="91440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8" name="Group 7"/>
          <p:cNvGrpSpPr/>
          <p:nvPr userDrawn="1"/>
        </p:nvGrpSpPr>
        <p:grpSpPr>
          <a:xfrm>
            <a:off x="122096" y="2"/>
            <a:ext cx="2353055" cy="6858000"/>
            <a:chOff x="122096" y="2"/>
            <a:chExt cx="2353055" cy="6858000"/>
          </a:xfrm>
        </p:grpSpPr>
        <p:sp>
          <p:nvSpPr>
            <p:cNvPr id="9" name="Rectangle 8"/>
            <p:cNvSpPr/>
            <p:nvPr/>
          </p:nvSpPr>
          <p:spPr>
            <a:xfrm rot="16200000">
              <a:off x="-2296115" y="2820839"/>
              <a:ext cx="6858000" cy="1216325"/>
            </a:xfrm>
            <a:prstGeom prst="rect">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2"/>
            <p:cNvGrpSpPr>
              <a:grpSpLocks/>
            </p:cNvGrpSpPr>
            <p:nvPr/>
          </p:nvGrpSpPr>
          <p:grpSpPr bwMode="auto">
            <a:xfrm>
              <a:off x="122096" y="70774"/>
              <a:ext cx="1963767" cy="1963767"/>
              <a:chOff x="108966001" y="105613200"/>
              <a:chExt cx="2800350" cy="2800350"/>
            </a:xfrm>
          </p:grpSpPr>
          <p:sp>
            <p:nvSpPr>
              <p:cNvPr id="13"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14" name="Group 4"/>
              <p:cNvGrpSpPr>
                <a:grpSpLocks/>
              </p:cNvGrpSpPr>
              <p:nvPr/>
            </p:nvGrpSpPr>
            <p:grpSpPr bwMode="auto">
              <a:xfrm>
                <a:off x="109045420" y="105696913"/>
                <a:ext cx="2640169" cy="2640169"/>
                <a:chOff x="109045420" y="105696913"/>
                <a:chExt cx="2640169" cy="2640169"/>
              </a:xfrm>
            </p:grpSpPr>
            <p:sp>
              <p:nvSpPr>
                <p:cNvPr id="15"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6"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sp>
          <p:nvSpPr>
            <p:cNvPr id="11" name="Rounded Rectangle 10"/>
            <p:cNvSpPr/>
            <p:nvPr/>
          </p:nvSpPr>
          <p:spPr>
            <a:xfrm>
              <a:off x="602276" y="5950614"/>
              <a:ext cx="1872875" cy="588209"/>
            </a:xfrm>
            <a:prstGeom prst="roundRect">
              <a:avLst/>
            </a:prstGeom>
            <a:solidFill>
              <a:schemeClr val="bg1"/>
            </a:solidFill>
            <a:ln>
              <a:solidFill>
                <a:srgbClr val="009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2276" y="5950613"/>
              <a:ext cx="1872875" cy="588209"/>
            </a:xfrm>
            <a:prstGeom prst="rect">
              <a:avLst/>
            </a:prstGeom>
          </p:spPr>
        </p:pic>
      </p:grpSp>
    </p:spTree>
    <p:extLst>
      <p:ext uri="{BB962C8B-B14F-4D97-AF65-F5344CB8AC3E}">
        <p14:creationId xmlns:p14="http://schemas.microsoft.com/office/powerpoint/2010/main" val="1871848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1959" y="315634"/>
            <a:ext cx="9144000" cy="1325563"/>
          </a:xfrm>
        </p:spPr>
        <p:txBody>
          <a:bodyPr/>
          <a:lstStyle/>
          <a:p>
            <a:r>
              <a:rPr lang="en-US" dirty="0"/>
              <a:t>Click to edit Master title style</a:t>
            </a:r>
          </a:p>
        </p:txBody>
      </p:sp>
      <p:sp>
        <p:nvSpPr>
          <p:cNvPr id="3" name="Content Placeholder 2"/>
          <p:cNvSpPr>
            <a:spLocks noGrp="1"/>
          </p:cNvSpPr>
          <p:nvPr>
            <p:ph idx="1"/>
          </p:nvPr>
        </p:nvSpPr>
        <p:spPr>
          <a:xfrm>
            <a:off x="831959" y="1828324"/>
            <a:ext cx="91440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8"/>
          <p:cNvSpPr/>
          <p:nvPr/>
        </p:nvSpPr>
        <p:spPr>
          <a:xfrm rot="16200000">
            <a:off x="7759061" y="2820837"/>
            <a:ext cx="6858000" cy="1216325"/>
          </a:xfrm>
          <a:prstGeom prst="rect">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2"/>
          <p:cNvGrpSpPr>
            <a:grpSpLocks/>
          </p:cNvGrpSpPr>
          <p:nvPr/>
        </p:nvGrpSpPr>
        <p:grpSpPr bwMode="auto">
          <a:xfrm>
            <a:off x="10177272" y="70772"/>
            <a:ext cx="1963767" cy="1963767"/>
            <a:chOff x="108966001" y="105613200"/>
            <a:chExt cx="2800350" cy="2800350"/>
          </a:xfrm>
        </p:grpSpPr>
        <p:sp>
          <p:nvSpPr>
            <p:cNvPr id="13"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14" name="Group 4"/>
            <p:cNvGrpSpPr>
              <a:grpSpLocks/>
            </p:cNvGrpSpPr>
            <p:nvPr/>
          </p:nvGrpSpPr>
          <p:grpSpPr bwMode="auto">
            <a:xfrm>
              <a:off x="109045420" y="105696913"/>
              <a:ext cx="2640169" cy="2640169"/>
              <a:chOff x="109045420" y="105696913"/>
              <a:chExt cx="2640169" cy="2640169"/>
            </a:xfrm>
          </p:grpSpPr>
          <p:sp>
            <p:nvSpPr>
              <p:cNvPr id="15"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6"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sp>
        <p:nvSpPr>
          <p:cNvPr id="11" name="Rounded Rectangle 10"/>
          <p:cNvSpPr/>
          <p:nvPr/>
        </p:nvSpPr>
        <p:spPr>
          <a:xfrm>
            <a:off x="9827858" y="5959562"/>
            <a:ext cx="1872875" cy="588209"/>
          </a:xfrm>
          <a:prstGeom prst="roundRect">
            <a:avLst/>
          </a:prstGeom>
          <a:solidFill>
            <a:schemeClr val="bg1"/>
          </a:solidFill>
          <a:ln>
            <a:solidFill>
              <a:srgbClr val="00954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827857" y="5957707"/>
            <a:ext cx="1872875" cy="588209"/>
          </a:xfrm>
          <a:prstGeom prst="rect">
            <a:avLst/>
          </a:prstGeom>
        </p:spPr>
      </p:pic>
    </p:spTree>
    <p:extLst>
      <p:ext uri="{BB962C8B-B14F-4D97-AF65-F5344CB8AC3E}">
        <p14:creationId xmlns:p14="http://schemas.microsoft.com/office/powerpoint/2010/main" val="3883313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931207" y="315634"/>
            <a:ext cx="7044752" cy="1325563"/>
          </a:xfrm>
        </p:spPr>
        <p:txBody>
          <a:bodyPr/>
          <a:lstStyle/>
          <a:p>
            <a:r>
              <a:rPr lang="en-US" dirty="0"/>
              <a:t>Click to edit Master title style</a:t>
            </a:r>
          </a:p>
        </p:txBody>
      </p:sp>
      <p:grpSp>
        <p:nvGrpSpPr>
          <p:cNvPr id="18" name="Group 17"/>
          <p:cNvGrpSpPr/>
          <p:nvPr userDrawn="1"/>
        </p:nvGrpSpPr>
        <p:grpSpPr>
          <a:xfrm>
            <a:off x="-1" y="0"/>
            <a:ext cx="3713018" cy="3713018"/>
            <a:chOff x="-1" y="0"/>
            <a:chExt cx="3713018" cy="3713018"/>
          </a:xfrm>
        </p:grpSpPr>
        <p:sp>
          <p:nvSpPr>
            <p:cNvPr id="19" name="Right Triangle 18"/>
            <p:cNvSpPr/>
            <p:nvPr/>
          </p:nvSpPr>
          <p:spPr>
            <a:xfrm flipV="1">
              <a:off x="-1" y="0"/>
              <a:ext cx="3713018" cy="3713018"/>
            </a:xfrm>
            <a:prstGeom prst="rtTriangle">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2"/>
            <p:cNvGrpSpPr>
              <a:grpSpLocks/>
            </p:cNvGrpSpPr>
            <p:nvPr/>
          </p:nvGrpSpPr>
          <p:grpSpPr bwMode="auto">
            <a:xfrm>
              <a:off x="154502" y="104220"/>
              <a:ext cx="1963767" cy="1963767"/>
              <a:chOff x="108966001" y="105613200"/>
              <a:chExt cx="2800350" cy="2800350"/>
            </a:xfrm>
          </p:grpSpPr>
          <p:sp>
            <p:nvSpPr>
              <p:cNvPr id="21"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22" name="Group 4"/>
              <p:cNvGrpSpPr>
                <a:grpSpLocks/>
              </p:cNvGrpSpPr>
              <p:nvPr/>
            </p:nvGrpSpPr>
            <p:grpSpPr bwMode="auto">
              <a:xfrm>
                <a:off x="109045420" y="105696913"/>
                <a:ext cx="2640169" cy="2640169"/>
                <a:chOff x="109045420" y="105696913"/>
                <a:chExt cx="2640169" cy="2640169"/>
              </a:xfrm>
            </p:grpSpPr>
            <p:sp>
              <p:nvSpPr>
                <p:cNvPr id="23"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24"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grpSp>
      <p:grpSp>
        <p:nvGrpSpPr>
          <p:cNvPr id="25" name="Group 24"/>
          <p:cNvGrpSpPr/>
          <p:nvPr userDrawn="1"/>
        </p:nvGrpSpPr>
        <p:grpSpPr>
          <a:xfrm>
            <a:off x="8478982" y="3144982"/>
            <a:ext cx="3713018" cy="3713018"/>
            <a:chOff x="8478982" y="3144982"/>
            <a:chExt cx="3713018" cy="3713018"/>
          </a:xfrm>
        </p:grpSpPr>
        <p:sp>
          <p:nvSpPr>
            <p:cNvPr id="26" name="Right Triangle 25"/>
            <p:cNvSpPr/>
            <p:nvPr/>
          </p:nvSpPr>
          <p:spPr>
            <a:xfrm flipH="1">
              <a:off x="8478982" y="3144982"/>
              <a:ext cx="3713018" cy="3713018"/>
            </a:xfrm>
            <a:prstGeom prst="rtTriangle">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41164" y="5676617"/>
              <a:ext cx="2568385" cy="806646"/>
            </a:xfrm>
            <a:prstGeom prst="rect">
              <a:avLst/>
            </a:prstGeom>
          </p:spPr>
        </p:pic>
      </p:grpSp>
      <p:sp>
        <p:nvSpPr>
          <p:cNvPr id="3" name="Content Placeholder 2"/>
          <p:cNvSpPr>
            <a:spLocks noGrp="1"/>
          </p:cNvSpPr>
          <p:nvPr>
            <p:ph idx="1"/>
          </p:nvPr>
        </p:nvSpPr>
        <p:spPr>
          <a:xfrm>
            <a:off x="1745135" y="1833748"/>
            <a:ext cx="91440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156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16" name="Group 15"/>
          <p:cNvGrpSpPr/>
          <p:nvPr userDrawn="1"/>
        </p:nvGrpSpPr>
        <p:grpSpPr>
          <a:xfrm>
            <a:off x="0" y="48404"/>
            <a:ext cx="12192000" cy="1963767"/>
            <a:chOff x="0" y="48404"/>
            <a:chExt cx="12192000" cy="1963767"/>
          </a:xfrm>
        </p:grpSpPr>
        <p:sp>
          <p:nvSpPr>
            <p:cNvPr id="9" name="Rectangle 8"/>
            <p:cNvSpPr/>
            <p:nvPr/>
          </p:nvSpPr>
          <p:spPr>
            <a:xfrm>
              <a:off x="0" y="379562"/>
              <a:ext cx="12192000" cy="1216325"/>
            </a:xfrm>
            <a:prstGeom prst="rect">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2"/>
            <p:cNvGrpSpPr>
              <a:grpSpLocks/>
            </p:cNvGrpSpPr>
            <p:nvPr/>
          </p:nvGrpSpPr>
          <p:grpSpPr bwMode="auto">
            <a:xfrm>
              <a:off x="377785" y="48404"/>
              <a:ext cx="1963767" cy="1963767"/>
              <a:chOff x="108966001" y="105613200"/>
              <a:chExt cx="2800350" cy="2800350"/>
            </a:xfrm>
          </p:grpSpPr>
          <p:sp>
            <p:nvSpPr>
              <p:cNvPr id="12"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13" name="Group 4"/>
              <p:cNvGrpSpPr>
                <a:grpSpLocks/>
              </p:cNvGrpSpPr>
              <p:nvPr/>
            </p:nvGrpSpPr>
            <p:grpSpPr bwMode="auto">
              <a:xfrm>
                <a:off x="109045420" y="105696913"/>
                <a:ext cx="2640169" cy="2640169"/>
                <a:chOff x="109045420" y="105696913"/>
                <a:chExt cx="2640169" cy="2640169"/>
              </a:xfrm>
            </p:grpSpPr>
            <p:sp>
              <p:nvSpPr>
                <p:cNvPr id="14"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5"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grpSp>
      <p:pic>
        <p:nvPicPr>
          <p:cNvPr id="11"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94353" y="6157227"/>
            <a:ext cx="2011847" cy="631856"/>
          </a:xfrm>
          <a:prstGeom prst="rect">
            <a:avLst/>
          </a:prstGeom>
        </p:spPr>
      </p:pic>
      <p:sp>
        <p:nvSpPr>
          <p:cNvPr id="2" name="Title 1"/>
          <p:cNvSpPr>
            <a:spLocks noGrp="1"/>
          </p:cNvSpPr>
          <p:nvPr userDrawn="1">
            <p:ph type="title"/>
          </p:nvPr>
        </p:nvSpPr>
        <p:spPr>
          <a:xfrm>
            <a:off x="2397245" y="365125"/>
            <a:ext cx="7413328" cy="1325563"/>
          </a:xfrm>
        </p:spPr>
        <p:txBody>
          <a:bodyPr/>
          <a:lstStyle>
            <a:lvl1pPr>
              <a:defRPr>
                <a:solidFill>
                  <a:schemeClr val="bg1"/>
                </a:solidFill>
              </a:defRPr>
            </a:lvl1pPr>
          </a:lstStyle>
          <a:p>
            <a:r>
              <a:rPr lang="en-US" dirty="0"/>
              <a:t>Click to edit Master title style</a:t>
            </a:r>
          </a:p>
        </p:txBody>
      </p:sp>
      <p:sp>
        <p:nvSpPr>
          <p:cNvPr id="3" name="Content Placeholder 2"/>
          <p:cNvSpPr>
            <a:spLocks noGrp="1"/>
          </p:cNvSpPr>
          <p:nvPr userDrawn="1">
            <p:ph sz="half" idx="1"/>
          </p:nvPr>
        </p:nvSpPr>
        <p:spPr>
          <a:xfrm>
            <a:off x="838200" y="2012171"/>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userDrawn="1">
            <p:ph sz="half" idx="2"/>
          </p:nvPr>
        </p:nvSpPr>
        <p:spPr>
          <a:xfrm>
            <a:off x="6172200" y="2021846"/>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3044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userDrawn="1"/>
        </p:nvGrpSpPr>
        <p:grpSpPr>
          <a:xfrm>
            <a:off x="0" y="48404"/>
            <a:ext cx="12192000" cy="1963767"/>
            <a:chOff x="0" y="48404"/>
            <a:chExt cx="12192000" cy="1963767"/>
          </a:xfrm>
        </p:grpSpPr>
        <p:sp>
          <p:nvSpPr>
            <p:cNvPr id="11" name="Rectangle 10"/>
            <p:cNvSpPr/>
            <p:nvPr/>
          </p:nvSpPr>
          <p:spPr>
            <a:xfrm>
              <a:off x="0" y="379562"/>
              <a:ext cx="12192000" cy="1216325"/>
            </a:xfrm>
            <a:prstGeom prst="rect">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2"/>
            <p:cNvGrpSpPr>
              <a:grpSpLocks/>
            </p:cNvGrpSpPr>
            <p:nvPr/>
          </p:nvGrpSpPr>
          <p:grpSpPr bwMode="auto">
            <a:xfrm>
              <a:off x="377785" y="48404"/>
              <a:ext cx="1963767" cy="1963767"/>
              <a:chOff x="108966001" y="105613200"/>
              <a:chExt cx="2800350" cy="2800350"/>
            </a:xfrm>
          </p:grpSpPr>
          <p:sp>
            <p:nvSpPr>
              <p:cNvPr id="13"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14" name="Group 4"/>
              <p:cNvGrpSpPr>
                <a:grpSpLocks/>
              </p:cNvGrpSpPr>
              <p:nvPr/>
            </p:nvGrpSpPr>
            <p:grpSpPr bwMode="auto">
              <a:xfrm>
                <a:off x="109045420" y="105696913"/>
                <a:ext cx="2640169" cy="2640169"/>
                <a:chOff x="109045420" y="105696913"/>
                <a:chExt cx="2640169" cy="2640169"/>
              </a:xfrm>
            </p:grpSpPr>
            <p:sp>
              <p:nvSpPr>
                <p:cNvPr id="15"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6"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grpSp>
      <p:sp>
        <p:nvSpPr>
          <p:cNvPr id="2" name="Title 1"/>
          <p:cNvSpPr>
            <a:spLocks noGrp="1"/>
          </p:cNvSpPr>
          <p:nvPr>
            <p:ph type="title"/>
          </p:nvPr>
        </p:nvSpPr>
        <p:spPr>
          <a:xfrm>
            <a:off x="2340610" y="312962"/>
            <a:ext cx="9674777" cy="1325563"/>
          </a:xfrm>
        </p:spPr>
        <p:txBody>
          <a:bodyPr/>
          <a:lstStyle>
            <a:lvl1pPr>
              <a:defRPr>
                <a:solidFill>
                  <a:schemeClr val="bg1"/>
                </a:solidFill>
              </a:defRPr>
            </a:lvl1p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Created 4/13/2020 JPH</a:t>
            </a:r>
          </a:p>
        </p:txBody>
      </p:sp>
      <p:pic>
        <p:nvPicPr>
          <p:cNvPr id="17" name="Picture 1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494353" y="6157227"/>
            <a:ext cx="2011847" cy="631856"/>
          </a:xfrm>
          <a:prstGeom prst="rect">
            <a:avLst/>
          </a:prstGeom>
        </p:spPr>
      </p:pic>
    </p:spTree>
    <p:extLst>
      <p:ext uri="{BB962C8B-B14F-4D97-AF65-F5344CB8AC3E}">
        <p14:creationId xmlns:p14="http://schemas.microsoft.com/office/powerpoint/2010/main" val="3145625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6" name="Group 5"/>
          <p:cNvGrpSpPr/>
          <p:nvPr userDrawn="1"/>
        </p:nvGrpSpPr>
        <p:grpSpPr>
          <a:xfrm>
            <a:off x="0" y="48404"/>
            <a:ext cx="12192000" cy="1963767"/>
            <a:chOff x="0" y="48404"/>
            <a:chExt cx="12192000" cy="1963767"/>
          </a:xfrm>
        </p:grpSpPr>
        <p:sp>
          <p:nvSpPr>
            <p:cNvPr id="7" name="Rectangle 6"/>
            <p:cNvSpPr/>
            <p:nvPr/>
          </p:nvSpPr>
          <p:spPr>
            <a:xfrm>
              <a:off x="0" y="379562"/>
              <a:ext cx="12192000" cy="1216325"/>
            </a:xfrm>
            <a:prstGeom prst="rect">
              <a:avLst/>
            </a:prstGeom>
            <a:solidFill>
              <a:srgbClr val="00954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2"/>
            <p:cNvGrpSpPr>
              <a:grpSpLocks/>
            </p:cNvGrpSpPr>
            <p:nvPr/>
          </p:nvGrpSpPr>
          <p:grpSpPr bwMode="auto">
            <a:xfrm>
              <a:off x="377785" y="48404"/>
              <a:ext cx="1963767" cy="1963767"/>
              <a:chOff x="108966001" y="105613200"/>
              <a:chExt cx="2800350" cy="2800350"/>
            </a:xfrm>
          </p:grpSpPr>
          <p:sp>
            <p:nvSpPr>
              <p:cNvPr id="9"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10" name="Group 4"/>
              <p:cNvGrpSpPr>
                <a:grpSpLocks/>
              </p:cNvGrpSpPr>
              <p:nvPr/>
            </p:nvGrpSpPr>
            <p:grpSpPr bwMode="auto">
              <a:xfrm>
                <a:off x="109045420" y="105696913"/>
                <a:ext cx="2640169" cy="2640169"/>
                <a:chOff x="109045420" y="105696913"/>
                <a:chExt cx="2640169" cy="2640169"/>
              </a:xfrm>
            </p:grpSpPr>
            <p:sp>
              <p:nvSpPr>
                <p:cNvPr id="11"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2"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grpSp>
      <p:sp>
        <p:nvSpPr>
          <p:cNvPr id="2" name="Title 1"/>
          <p:cNvSpPr>
            <a:spLocks noGrp="1"/>
          </p:cNvSpPr>
          <p:nvPr>
            <p:ph type="title"/>
          </p:nvPr>
        </p:nvSpPr>
        <p:spPr>
          <a:xfrm>
            <a:off x="2397245" y="367505"/>
            <a:ext cx="9794755" cy="1325563"/>
          </a:xfrm>
        </p:spPr>
        <p:txBody>
          <a:bodyPr/>
          <a:lstStyle>
            <a:lvl1pPr>
              <a:defRPr>
                <a:solidFill>
                  <a:schemeClr val="bg1"/>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Created 4/13/2020 JPH</a:t>
            </a:r>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494353" y="6157227"/>
            <a:ext cx="2011847" cy="631856"/>
          </a:xfrm>
          <a:prstGeom prst="rect">
            <a:avLst/>
          </a:prstGeom>
        </p:spPr>
      </p:pic>
    </p:spTree>
    <p:extLst>
      <p:ext uri="{BB962C8B-B14F-4D97-AF65-F5344CB8AC3E}">
        <p14:creationId xmlns:p14="http://schemas.microsoft.com/office/powerpoint/2010/main" val="3210115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solidFill>
            <a:srgbClr val="00B050"/>
          </a:solidFill>
        </p:spPr>
        <p:txBody>
          <a:bodyPr anchor="b"/>
          <a:lstStyle>
            <a:lvl1pPr>
              <a:defRPr sz="3200">
                <a:solidFill>
                  <a:schemeClr val="bg1"/>
                </a:solidFill>
              </a:defRPr>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6" name="Footer Placeholder 5"/>
          <p:cNvSpPr>
            <a:spLocks noGrp="1"/>
          </p:cNvSpPr>
          <p:nvPr>
            <p:ph type="ftr" sz="quarter" idx="11"/>
          </p:nvPr>
        </p:nvSpPr>
        <p:spPr/>
        <p:txBody>
          <a:bodyPr/>
          <a:lstStyle/>
          <a:p>
            <a:r>
              <a:rPr lang="en-US"/>
              <a:t>Created 4/13/2020 JPH</a:t>
            </a:r>
          </a:p>
        </p:txBody>
      </p:sp>
      <p:sp>
        <p:nvSpPr>
          <p:cNvPr id="7" name="Slide Number Placeholder 6"/>
          <p:cNvSpPr>
            <a:spLocks noGrp="1"/>
          </p:cNvSpPr>
          <p:nvPr>
            <p:ph type="sldNum" sz="quarter" idx="12"/>
          </p:nvPr>
        </p:nvSpPr>
        <p:spPr/>
        <p:txBody>
          <a:bodyPr/>
          <a:lstStyle/>
          <a:p>
            <a:fld id="{A3389519-BDBB-453C-9E7E-459C2087E9EA}" type="slidenum">
              <a:rPr lang="en-US" smtClean="0"/>
              <a:t>‹#›</a:t>
            </a:fld>
            <a:endParaRPr lang="en-US"/>
          </a:p>
        </p:txBody>
      </p:sp>
      <p:grpSp>
        <p:nvGrpSpPr>
          <p:cNvPr id="13" name="Group 2"/>
          <p:cNvGrpSpPr>
            <a:grpSpLocks/>
          </p:cNvGrpSpPr>
          <p:nvPr userDrawn="1"/>
        </p:nvGrpSpPr>
        <p:grpSpPr bwMode="auto">
          <a:xfrm>
            <a:off x="10552261" y="93633"/>
            <a:ext cx="1476405" cy="1476405"/>
            <a:chOff x="108966001" y="105613200"/>
            <a:chExt cx="2800350" cy="2800350"/>
          </a:xfrm>
        </p:grpSpPr>
        <p:sp>
          <p:nvSpPr>
            <p:cNvPr id="14" name="Oval 3"/>
            <p:cNvSpPr>
              <a:spLocks noChangeArrowheads="1"/>
            </p:cNvSpPr>
            <p:nvPr/>
          </p:nvSpPr>
          <p:spPr bwMode="auto">
            <a:xfrm>
              <a:off x="108966001" y="105613200"/>
              <a:ext cx="2800350" cy="2800350"/>
            </a:xfrm>
            <a:prstGeom prst="ellipse">
              <a:avLst/>
            </a:prstGeom>
            <a:solidFill>
              <a:srgbClr val="FFFFFF"/>
            </a:soli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grpSp>
          <p:nvGrpSpPr>
            <p:cNvPr id="15" name="Group 4"/>
            <p:cNvGrpSpPr>
              <a:grpSpLocks/>
            </p:cNvGrpSpPr>
            <p:nvPr/>
          </p:nvGrpSpPr>
          <p:grpSpPr bwMode="auto">
            <a:xfrm>
              <a:off x="109045420" y="105696913"/>
              <a:ext cx="2640169" cy="2640169"/>
              <a:chOff x="109045420" y="105696913"/>
              <a:chExt cx="2640169" cy="2640169"/>
            </a:xfrm>
          </p:grpSpPr>
          <p:sp>
            <p:nvSpPr>
              <p:cNvPr id="16" name="Oval 5"/>
              <p:cNvSpPr>
                <a:spLocks noChangeArrowheads="1"/>
              </p:cNvSpPr>
              <p:nvPr/>
            </p:nvSpPr>
            <p:spPr bwMode="auto">
              <a:xfrm>
                <a:off x="109045420" y="105696913"/>
                <a:ext cx="2640169" cy="2640169"/>
              </a:xfrm>
              <a:prstGeom prst="ellipse">
                <a:avLst/>
              </a:prstGeom>
              <a:solidFill>
                <a:srgbClr val="FFFFFF"/>
              </a:solidFill>
              <a:ln w="57150" algn="ctr">
                <a:solidFill>
                  <a:srgbClr val="009543"/>
                </a:solidFill>
                <a:round/>
                <a:headEnd/>
                <a:tailEnd/>
              </a:ln>
              <a:effectLst/>
              <a:extLs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a:p>
            </p:txBody>
          </p:sp>
          <p:pic>
            <p:nvPicPr>
              <p:cNvPr id="17" name="Picture 6" descr="4h_mark2A_tra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501398" y="106119581"/>
                <a:ext cx="1732860" cy="178950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grpSp>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2230" y="6089619"/>
            <a:ext cx="2011847" cy="631856"/>
          </a:xfrm>
          <a:prstGeom prst="rect">
            <a:avLst/>
          </a:prstGeom>
        </p:spPr>
      </p:pic>
    </p:spTree>
    <p:extLst>
      <p:ext uri="{BB962C8B-B14F-4D97-AF65-F5344CB8AC3E}">
        <p14:creationId xmlns:p14="http://schemas.microsoft.com/office/powerpoint/2010/main" val="587213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Created 4/13/2020 JPH</a:t>
            </a:r>
          </a:p>
        </p:txBody>
      </p:sp>
      <p:sp>
        <p:nvSpPr>
          <p:cNvPr id="4" name="Slide Number Placeholder 3"/>
          <p:cNvSpPr>
            <a:spLocks noGrp="1"/>
          </p:cNvSpPr>
          <p:nvPr>
            <p:ph type="sldNum" sz="quarter" idx="12"/>
          </p:nvPr>
        </p:nvSpPr>
        <p:spPr/>
        <p:txBody>
          <a:bodyPr/>
          <a:lstStyle/>
          <a:p>
            <a:fld id="{A3389519-BDBB-453C-9E7E-459C2087E9EA}" type="slidenum">
              <a:rPr lang="en-US" smtClean="0"/>
              <a:t>‹#›</a:t>
            </a:fld>
            <a:endParaRPr lang="en-US"/>
          </a:p>
        </p:txBody>
      </p:sp>
    </p:spTree>
    <p:extLst>
      <p:ext uri="{BB962C8B-B14F-4D97-AF65-F5344CB8AC3E}">
        <p14:creationId xmlns:p14="http://schemas.microsoft.com/office/powerpoint/2010/main" val="3244861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Created 4/13/2020 JPH</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389519-BDBB-453C-9E7E-459C2087E9EA}" type="slidenum">
              <a:rPr lang="en-US" smtClean="0"/>
              <a:t>‹#›</a:t>
            </a:fld>
            <a:endParaRPr lang="en-US"/>
          </a:p>
        </p:txBody>
      </p:sp>
    </p:spTree>
    <p:extLst>
      <p:ext uri="{BB962C8B-B14F-4D97-AF65-F5344CB8AC3E}">
        <p14:creationId xmlns:p14="http://schemas.microsoft.com/office/powerpoint/2010/main" val="1758743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1" r:id="rId4"/>
    <p:sldLayoutId id="2147483652" r:id="rId5"/>
    <p:sldLayoutId id="2147483653" r:id="rId6"/>
    <p:sldLayoutId id="2147483654" r:id="rId7"/>
    <p:sldLayoutId id="2147483656" r:id="rId8"/>
    <p:sldLayoutId id="2147483655" r:id="rId9"/>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store.usps.com/store/results/stamps/_/N-9y93lv"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hyperlink" Target="https://pin.it/102UWsK" TargetMode="External"/><Relationship Id="rId2" Type="http://schemas.openxmlformats.org/officeDocument/2006/relationships/hyperlink" Target="https://pin.it/70OHTWW" TargetMode="External"/><Relationship Id="rId1" Type="http://schemas.openxmlformats.org/officeDocument/2006/relationships/slideLayout" Target="../slideLayouts/slideLayout3.xml"/><Relationship Id="rId6" Type="http://schemas.openxmlformats.org/officeDocument/2006/relationships/hyperlink" Target="https://pin.it/64E3Jco" TargetMode="External"/><Relationship Id="rId5" Type="http://schemas.openxmlformats.org/officeDocument/2006/relationships/hyperlink" Target="https://pin.it/1fkFZ2G" TargetMode="External"/><Relationship Id="rId4" Type="http://schemas.openxmlformats.org/officeDocument/2006/relationships/hyperlink" Target="https://pin.it/4atsqwb"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youtube.com/watch?v=sBoVGqiSzr4" TargetMode="External"/><Relationship Id="rId2" Type="http://schemas.openxmlformats.org/officeDocument/2006/relationships/hyperlink" Target="https://www.youtube.com/watch?v=m7M5ckiUXbM" TargetMode="External"/><Relationship Id="rId1" Type="http://schemas.openxmlformats.org/officeDocument/2006/relationships/slideLayout" Target="../slideLayouts/slideLayout2.xml"/><Relationship Id="rId5" Type="http://schemas.openxmlformats.org/officeDocument/2006/relationships/hyperlink" Target="https://www.youtube.com/watch?v=D0UlCatC1e4" TargetMode="External"/><Relationship Id="rId4" Type="http://schemas.openxmlformats.org/officeDocument/2006/relationships/hyperlink" Target="https://www.youtube.com/watch?v=Aa5pN_3h7a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075665"/>
            <a:ext cx="9144000" cy="1851551"/>
          </a:xfrm>
        </p:spPr>
        <p:txBody>
          <a:bodyPr>
            <a:noAutofit/>
          </a:bodyPr>
          <a:lstStyle/>
          <a:p>
            <a:r>
              <a:rPr lang="en-US" sz="7200" b="1" dirty="0">
                <a:latin typeface="Corbel" panose="020B0503020204020204" pitchFamily="34" charset="0"/>
              </a:rPr>
              <a:t>BECOMING A GREAT NOTE WRITER</a:t>
            </a:r>
          </a:p>
        </p:txBody>
      </p:sp>
      <p:sp>
        <p:nvSpPr>
          <p:cNvPr id="3" name="Subtitle 2"/>
          <p:cNvSpPr>
            <a:spLocks noGrp="1"/>
          </p:cNvSpPr>
          <p:nvPr>
            <p:ph type="subTitle" idx="1"/>
          </p:nvPr>
        </p:nvSpPr>
        <p:spPr>
          <a:xfrm>
            <a:off x="1524000" y="4019292"/>
            <a:ext cx="9144000" cy="1655762"/>
          </a:xfrm>
        </p:spPr>
        <p:txBody>
          <a:bodyPr>
            <a:normAutofit/>
          </a:bodyPr>
          <a:lstStyle/>
          <a:p>
            <a:r>
              <a:rPr lang="en-US" sz="2800" dirty="0">
                <a:latin typeface="Corbel" panose="020B0503020204020204" pitchFamily="34" charset="0"/>
              </a:rPr>
              <a:t>Taken from </a:t>
            </a:r>
            <a:r>
              <a:rPr lang="en-US" sz="2800" i="1" dirty="0">
                <a:latin typeface="Corbel" panose="020B0503020204020204" pitchFamily="34" charset="0"/>
              </a:rPr>
              <a:t>Note-Worthy: A Guide to Writing Great Personal Notes </a:t>
            </a:r>
            <a:r>
              <a:rPr lang="en-US" sz="2800" dirty="0">
                <a:latin typeface="Corbel" panose="020B0503020204020204" pitchFamily="34" charset="0"/>
              </a:rPr>
              <a:t>written by Angela </a:t>
            </a:r>
            <a:r>
              <a:rPr lang="en-US" sz="2800" dirty="0" err="1">
                <a:latin typeface="Corbel" panose="020B0503020204020204" pitchFamily="34" charset="0"/>
              </a:rPr>
              <a:t>Ensminger</a:t>
            </a:r>
            <a:r>
              <a:rPr lang="en-US" sz="2800" dirty="0">
                <a:latin typeface="Corbel" panose="020B0503020204020204" pitchFamily="34" charset="0"/>
              </a:rPr>
              <a:t> &amp; Keely Chace</a:t>
            </a:r>
          </a:p>
          <a:p>
            <a:pPr algn="r"/>
            <a:r>
              <a:rPr lang="en-US" sz="2000" dirty="0">
                <a:latin typeface="Corbel" panose="020B0503020204020204" pitchFamily="34" charset="0"/>
              </a:rPr>
              <a:t>Created by Jennifer Hancock, Christian County 4-H Educator, April 2020</a:t>
            </a:r>
          </a:p>
        </p:txBody>
      </p:sp>
    </p:spTree>
    <p:extLst>
      <p:ext uri="{BB962C8B-B14F-4D97-AF65-F5344CB8AC3E}">
        <p14:creationId xmlns:p14="http://schemas.microsoft.com/office/powerpoint/2010/main" val="2506983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11105" y="508185"/>
            <a:ext cx="7435760" cy="1325563"/>
          </a:xfrm>
        </p:spPr>
        <p:txBody>
          <a:bodyPr/>
          <a:lstStyle/>
          <a:p>
            <a:r>
              <a:rPr lang="en-US" b="1" dirty="0">
                <a:solidFill>
                  <a:srgbClr val="00B050"/>
                </a:solidFill>
                <a:latin typeface="Corbel" panose="020B0503020204020204" pitchFamily="34" charset="0"/>
              </a:rPr>
              <a:t>  Where to Buy Stamps Online</a:t>
            </a:r>
            <a:endParaRPr lang="en-US" dirty="0"/>
          </a:p>
        </p:txBody>
      </p:sp>
      <p:sp>
        <p:nvSpPr>
          <p:cNvPr id="5" name="Content Placeholder 4"/>
          <p:cNvSpPr>
            <a:spLocks noGrp="1"/>
          </p:cNvSpPr>
          <p:nvPr>
            <p:ph idx="1"/>
          </p:nvPr>
        </p:nvSpPr>
        <p:spPr>
          <a:xfrm>
            <a:off x="1745135" y="1833748"/>
            <a:ext cx="8766026" cy="4351338"/>
          </a:xfrm>
        </p:spPr>
        <p:txBody>
          <a:bodyPr>
            <a:normAutofit lnSpcReduction="10000"/>
          </a:bodyPr>
          <a:lstStyle/>
          <a:p>
            <a:r>
              <a:rPr lang="en-US" sz="2400" dirty="0"/>
              <a:t>Stamps are .55 each, 1 sheet/book has 20 stamps for $11, 1 coil has 100 stamps for $55</a:t>
            </a:r>
          </a:p>
          <a:p>
            <a:r>
              <a:rPr lang="en-US" sz="2400" dirty="0"/>
              <a:t>One .55 stamp = First Class Mail Letter = 1 oz weight </a:t>
            </a:r>
          </a:p>
          <a:p>
            <a:r>
              <a:rPr lang="en-US" sz="2400" dirty="0"/>
              <a:t>Stamps.com—works as long as you have a printer at home</a:t>
            </a:r>
          </a:p>
          <a:p>
            <a:r>
              <a:rPr lang="en-US" sz="2400" dirty="0"/>
              <a:t>Usps.com—order stamps online through their online “store” and it ships the stamps to your house like any other online purchase:  </a:t>
            </a:r>
            <a:r>
              <a:rPr lang="en-US" sz="2400" dirty="0">
                <a:hlinkClick r:id="rId2"/>
              </a:rPr>
              <a:t>https://store.usps.com/store/results/stamps/_/N-9y93lv</a:t>
            </a:r>
            <a:endParaRPr lang="en-US" sz="2400" dirty="0"/>
          </a:p>
          <a:p>
            <a:pPr marL="45720" indent="0">
              <a:buNone/>
            </a:pPr>
            <a:r>
              <a:rPr lang="en-US" sz="2400" dirty="0"/>
              <a:t>	</a:t>
            </a:r>
            <a:r>
              <a:rPr lang="en-US" sz="1600" dirty="0"/>
              <a:t>*NOTE: You can usually order stamps over the phone with a representative, however, this 	service is not being offered during the COVID-19 pandemic due to the demand in other 	customer service needs at this time.</a:t>
            </a:r>
          </a:p>
          <a:p>
            <a:r>
              <a:rPr lang="en-US" sz="2400" dirty="0"/>
              <a:t>Shutterfly.com—Websites like Shutterfly offer custom postage options that allow you to add your own picture to stamps to personalize your cards and letters a little more</a:t>
            </a:r>
          </a:p>
          <a:p>
            <a:endParaRPr lang="en-US" dirty="0"/>
          </a:p>
        </p:txBody>
      </p:sp>
    </p:spTree>
    <p:extLst>
      <p:ext uri="{BB962C8B-B14F-4D97-AF65-F5344CB8AC3E}">
        <p14:creationId xmlns:p14="http://schemas.microsoft.com/office/powerpoint/2010/main" val="838389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0610" y="312962"/>
            <a:ext cx="9590978" cy="1325563"/>
          </a:xfrm>
        </p:spPr>
        <p:txBody>
          <a:bodyPr/>
          <a:lstStyle/>
          <a:p>
            <a:r>
              <a:rPr lang="en-US" b="1" dirty="0">
                <a:latin typeface="Corbel" panose="020B0503020204020204" pitchFamily="34" charset="0"/>
              </a:rPr>
              <a:t>  US Postal Service Postage Rates</a:t>
            </a:r>
          </a:p>
        </p:txBody>
      </p:sp>
      <p:graphicFrame>
        <p:nvGraphicFramePr>
          <p:cNvPr id="9" name="Table 8">
            <a:extLst>
              <a:ext uri="{FF2B5EF4-FFF2-40B4-BE49-F238E27FC236}">
                <a16:creationId xmlns:a16="http://schemas.microsoft.com/office/drawing/2014/main" id="{7A75BCC8-74A2-4DE0-A269-CF2C0D1E89C3}"/>
              </a:ext>
            </a:extLst>
          </p:cNvPr>
          <p:cNvGraphicFramePr>
            <a:graphicFrameLocks noGrp="1"/>
          </p:cNvGraphicFramePr>
          <p:nvPr>
            <p:extLst>
              <p:ext uri="{D42A27DB-BD31-4B8C-83A1-F6EECF244321}">
                <p14:modId xmlns:p14="http://schemas.microsoft.com/office/powerpoint/2010/main" val="1574233460"/>
              </p:ext>
            </p:extLst>
          </p:nvPr>
        </p:nvGraphicFramePr>
        <p:xfrm>
          <a:off x="544066" y="2144108"/>
          <a:ext cx="6080910" cy="4419591"/>
        </p:xfrm>
        <a:graphic>
          <a:graphicData uri="http://schemas.openxmlformats.org/drawingml/2006/table">
            <a:tbl>
              <a:tblPr/>
              <a:tblGrid>
                <a:gridCol w="3040455">
                  <a:extLst>
                    <a:ext uri="{9D8B030D-6E8A-4147-A177-3AD203B41FA5}">
                      <a16:colId xmlns:a16="http://schemas.microsoft.com/office/drawing/2014/main" val="3916608403"/>
                    </a:ext>
                  </a:extLst>
                </a:gridCol>
                <a:gridCol w="3040455">
                  <a:extLst>
                    <a:ext uri="{9D8B030D-6E8A-4147-A177-3AD203B41FA5}">
                      <a16:colId xmlns:a16="http://schemas.microsoft.com/office/drawing/2014/main" val="3265632939"/>
                    </a:ext>
                  </a:extLst>
                </a:gridCol>
              </a:tblGrid>
              <a:tr h="413749">
                <a:tc>
                  <a:txBody>
                    <a:bodyPr/>
                    <a:lstStyle/>
                    <a:p>
                      <a:pPr algn="l" fontAlgn="ctr"/>
                      <a:r>
                        <a:rPr lang="en-US" sz="1000" b="1" dirty="0">
                          <a:solidFill>
                            <a:srgbClr val="FFFFFF"/>
                          </a:solidFill>
                          <a:effectLst/>
                          <a:latin typeface="inherit"/>
                        </a:rPr>
                        <a:t>USPS Mail Class </a:t>
                      </a:r>
                      <a:r>
                        <a:rPr lang="en-US" sz="1000" b="0" dirty="0">
                          <a:solidFill>
                            <a:srgbClr val="FFFFFF"/>
                          </a:solidFill>
                          <a:effectLst/>
                          <a:latin typeface="inherit"/>
                        </a:rPr>
                        <a:t>(effective Sunday, January 26, 2020)</a:t>
                      </a:r>
                      <a:endParaRPr lang="en-US" sz="1000" b="1" dirty="0">
                        <a:solidFill>
                          <a:srgbClr val="FFFFFF"/>
                        </a:solidFill>
                        <a:effectLst/>
                        <a:latin typeface="inherit"/>
                      </a:endParaRP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2159A8"/>
                    </a:solidFill>
                  </a:tcPr>
                </a:tc>
                <a:tc>
                  <a:txBody>
                    <a:bodyPr/>
                    <a:lstStyle/>
                    <a:p>
                      <a:pPr algn="ctr" fontAlgn="ctr"/>
                      <a:r>
                        <a:rPr lang="en-US" sz="1000" b="1" dirty="0">
                          <a:solidFill>
                            <a:srgbClr val="FFFFFF"/>
                          </a:solidFill>
                          <a:effectLst/>
                          <a:latin typeface="inherit"/>
                        </a:rPr>
                        <a:t>Postage Rates</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2159A8"/>
                    </a:solidFill>
                  </a:tcPr>
                </a:tc>
                <a:extLst>
                  <a:ext uri="{0D108BD9-81ED-4DB2-BD59-A6C34878D82A}">
                    <a16:rowId xmlns:a16="http://schemas.microsoft.com/office/drawing/2014/main" val="783240277"/>
                  </a:ext>
                </a:extLst>
              </a:tr>
              <a:tr h="413749">
                <a:tc>
                  <a:txBody>
                    <a:bodyPr/>
                    <a:lstStyle/>
                    <a:p>
                      <a:pPr algn="l" fontAlgn="ctr"/>
                      <a:r>
                        <a:rPr lang="en-US" sz="1000">
                          <a:effectLst/>
                          <a:latin typeface="inherit"/>
                        </a:rPr>
                        <a:t>First Class Mail Letter (1 oz.) - Retail/Post Office Rate*</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tc>
                  <a:txBody>
                    <a:bodyPr/>
                    <a:lstStyle/>
                    <a:p>
                      <a:pPr algn="ctr" fontAlgn="ctr"/>
                      <a:r>
                        <a:rPr lang="en-US" sz="1000">
                          <a:effectLst/>
                          <a:latin typeface="inherit"/>
                        </a:rPr>
                        <a:t>$0.55</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extLst>
                  <a:ext uri="{0D108BD9-81ED-4DB2-BD59-A6C34878D82A}">
                    <a16:rowId xmlns:a16="http://schemas.microsoft.com/office/drawing/2014/main" val="1350629472"/>
                  </a:ext>
                </a:extLst>
              </a:tr>
              <a:tr h="413749">
                <a:tc>
                  <a:txBody>
                    <a:bodyPr/>
                    <a:lstStyle/>
                    <a:p>
                      <a:pPr algn="l" fontAlgn="ctr"/>
                      <a:r>
                        <a:rPr lang="en-US" sz="1000" dirty="0">
                          <a:effectLst/>
                          <a:latin typeface="inherit"/>
                        </a:rPr>
                        <a:t>First Class Mail Letter (1 oz.) - Metered Mail/Stamps.com Rate</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tc>
                  <a:txBody>
                    <a:bodyPr/>
                    <a:lstStyle/>
                    <a:p>
                      <a:pPr algn="ctr" fontAlgn="ctr"/>
                      <a:r>
                        <a:rPr lang="en-US" sz="1000">
                          <a:effectLst/>
                          <a:latin typeface="inherit"/>
                        </a:rPr>
                        <a:t>$0.50</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extLst>
                  <a:ext uri="{0D108BD9-81ED-4DB2-BD59-A6C34878D82A}">
                    <a16:rowId xmlns:a16="http://schemas.microsoft.com/office/drawing/2014/main" val="2905839832"/>
                  </a:ext>
                </a:extLst>
              </a:tr>
              <a:tr h="244488">
                <a:tc>
                  <a:txBody>
                    <a:bodyPr/>
                    <a:lstStyle/>
                    <a:p>
                      <a:pPr algn="l" fontAlgn="ctr"/>
                      <a:r>
                        <a:rPr lang="en-US" sz="1000">
                          <a:effectLst/>
                          <a:latin typeface="inherit"/>
                        </a:rPr>
                        <a:t>First Class Mail Letter - each additional ounce</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tc>
                  <a:txBody>
                    <a:bodyPr/>
                    <a:lstStyle/>
                    <a:p>
                      <a:pPr algn="ctr" fontAlgn="ctr"/>
                      <a:r>
                        <a:rPr lang="en-US" sz="1000">
                          <a:effectLst/>
                          <a:latin typeface="inherit"/>
                        </a:rPr>
                        <a:t>$0.15</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extLst>
                  <a:ext uri="{0D108BD9-81ED-4DB2-BD59-A6C34878D82A}">
                    <a16:rowId xmlns:a16="http://schemas.microsoft.com/office/drawing/2014/main" val="2699203772"/>
                  </a:ext>
                </a:extLst>
              </a:tr>
              <a:tr h="244488">
                <a:tc>
                  <a:txBody>
                    <a:bodyPr/>
                    <a:lstStyle/>
                    <a:p>
                      <a:pPr algn="l" fontAlgn="ctr"/>
                      <a:r>
                        <a:rPr lang="en-US" sz="1000" dirty="0">
                          <a:effectLst/>
                          <a:latin typeface="inherit"/>
                        </a:rPr>
                        <a:t>Postcard</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tc>
                  <a:txBody>
                    <a:bodyPr/>
                    <a:lstStyle/>
                    <a:p>
                      <a:pPr algn="ctr" fontAlgn="ctr"/>
                      <a:r>
                        <a:rPr lang="en-US" sz="1000">
                          <a:effectLst/>
                          <a:latin typeface="inherit"/>
                        </a:rPr>
                        <a:t>$0.35</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extLst>
                  <a:ext uri="{0D108BD9-81ED-4DB2-BD59-A6C34878D82A}">
                    <a16:rowId xmlns:a16="http://schemas.microsoft.com/office/drawing/2014/main" val="1589087529"/>
                  </a:ext>
                </a:extLst>
              </a:tr>
              <a:tr h="244488">
                <a:tc>
                  <a:txBody>
                    <a:bodyPr/>
                    <a:lstStyle/>
                    <a:p>
                      <a:pPr algn="l" fontAlgn="ctr"/>
                      <a:r>
                        <a:rPr lang="en-US" sz="1000" dirty="0">
                          <a:effectLst/>
                          <a:latin typeface="inherit"/>
                        </a:rPr>
                        <a:t>First Class Mail Flat (1 oz.)</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tc>
                  <a:txBody>
                    <a:bodyPr/>
                    <a:lstStyle/>
                    <a:p>
                      <a:pPr algn="ctr" fontAlgn="ctr"/>
                      <a:r>
                        <a:rPr lang="en-US" sz="1000" dirty="0">
                          <a:effectLst/>
                          <a:latin typeface="inherit"/>
                        </a:rPr>
                        <a:t>$1.00</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extLst>
                  <a:ext uri="{0D108BD9-81ED-4DB2-BD59-A6C34878D82A}">
                    <a16:rowId xmlns:a16="http://schemas.microsoft.com/office/drawing/2014/main" val="3131862082"/>
                  </a:ext>
                </a:extLst>
              </a:tr>
              <a:tr h="244488">
                <a:tc>
                  <a:txBody>
                    <a:bodyPr/>
                    <a:lstStyle/>
                    <a:p>
                      <a:pPr algn="l" fontAlgn="ctr"/>
                      <a:r>
                        <a:rPr lang="en-US" sz="1000">
                          <a:effectLst/>
                          <a:latin typeface="inherit"/>
                        </a:rPr>
                        <a:t>First Class Mail Flat - each additional ounce</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tc>
                  <a:txBody>
                    <a:bodyPr/>
                    <a:lstStyle/>
                    <a:p>
                      <a:pPr algn="ctr" fontAlgn="ctr"/>
                      <a:r>
                        <a:rPr lang="en-US" sz="1000">
                          <a:effectLst/>
                          <a:latin typeface="inherit"/>
                        </a:rPr>
                        <a:t>$0.20</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extLst>
                  <a:ext uri="{0D108BD9-81ED-4DB2-BD59-A6C34878D82A}">
                    <a16:rowId xmlns:a16="http://schemas.microsoft.com/office/drawing/2014/main" val="1497360217"/>
                  </a:ext>
                </a:extLst>
              </a:tr>
              <a:tr h="244488">
                <a:tc>
                  <a:txBody>
                    <a:bodyPr/>
                    <a:lstStyle/>
                    <a:p>
                      <a:pPr algn="l" fontAlgn="ctr"/>
                      <a:r>
                        <a:rPr lang="en-US" sz="1000">
                          <a:effectLst/>
                          <a:latin typeface="inherit"/>
                        </a:rPr>
                        <a:t>First Class Mail International Letter</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tc>
                  <a:txBody>
                    <a:bodyPr/>
                    <a:lstStyle/>
                    <a:p>
                      <a:pPr algn="ctr" fontAlgn="ctr"/>
                      <a:r>
                        <a:rPr lang="en-US" sz="1000">
                          <a:effectLst/>
                          <a:latin typeface="inherit"/>
                        </a:rPr>
                        <a:t>$1.20</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extLst>
                  <a:ext uri="{0D108BD9-81ED-4DB2-BD59-A6C34878D82A}">
                    <a16:rowId xmlns:a16="http://schemas.microsoft.com/office/drawing/2014/main" val="2765178443"/>
                  </a:ext>
                </a:extLst>
              </a:tr>
              <a:tr h="244488">
                <a:tc>
                  <a:txBody>
                    <a:bodyPr/>
                    <a:lstStyle/>
                    <a:p>
                      <a:pPr algn="l" fontAlgn="ctr"/>
                      <a:r>
                        <a:rPr lang="en-US" sz="1000">
                          <a:effectLst/>
                          <a:latin typeface="inherit"/>
                        </a:rPr>
                        <a:t>Priority Mail Express (0.5 lb., zones 1&amp;2)</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tc>
                  <a:txBody>
                    <a:bodyPr/>
                    <a:lstStyle/>
                    <a:p>
                      <a:pPr algn="ctr" fontAlgn="ctr"/>
                      <a:r>
                        <a:rPr lang="en-US" sz="1000">
                          <a:effectLst/>
                          <a:latin typeface="inherit"/>
                        </a:rPr>
                        <a:t>$22.75 and up</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extLst>
                  <a:ext uri="{0D108BD9-81ED-4DB2-BD59-A6C34878D82A}">
                    <a16:rowId xmlns:a16="http://schemas.microsoft.com/office/drawing/2014/main" val="3193038388"/>
                  </a:ext>
                </a:extLst>
              </a:tr>
              <a:tr h="244488">
                <a:tc>
                  <a:txBody>
                    <a:bodyPr/>
                    <a:lstStyle/>
                    <a:p>
                      <a:pPr algn="l" fontAlgn="ctr"/>
                      <a:r>
                        <a:rPr lang="en-US" sz="1000" dirty="0">
                          <a:effectLst/>
                          <a:latin typeface="inherit"/>
                        </a:rPr>
                        <a:t>Priority Mail (1 lb., zones 1&amp;2)</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tc>
                  <a:txBody>
                    <a:bodyPr/>
                    <a:lstStyle/>
                    <a:p>
                      <a:pPr algn="ctr" fontAlgn="ctr"/>
                      <a:r>
                        <a:rPr lang="en-US" sz="1000" dirty="0">
                          <a:effectLst/>
                          <a:latin typeface="inherit"/>
                        </a:rPr>
                        <a:t>$6.95 and up</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extLst>
                  <a:ext uri="{0D108BD9-81ED-4DB2-BD59-A6C34878D82A}">
                    <a16:rowId xmlns:a16="http://schemas.microsoft.com/office/drawing/2014/main" val="968390237"/>
                  </a:ext>
                </a:extLst>
              </a:tr>
              <a:tr h="244488">
                <a:tc>
                  <a:txBody>
                    <a:bodyPr/>
                    <a:lstStyle/>
                    <a:p>
                      <a:pPr algn="l" fontAlgn="ctr"/>
                      <a:r>
                        <a:rPr lang="en-US" sz="1000">
                          <a:effectLst/>
                          <a:latin typeface="inherit"/>
                        </a:rPr>
                        <a:t>First Class Package Service (1-6 oz.)</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tc>
                  <a:txBody>
                    <a:bodyPr/>
                    <a:lstStyle/>
                    <a:p>
                      <a:pPr algn="ctr" fontAlgn="ctr"/>
                      <a:r>
                        <a:rPr lang="en-US" sz="1000">
                          <a:effectLst/>
                          <a:latin typeface="inherit"/>
                        </a:rPr>
                        <a:t>$2.74 and up</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extLst>
                  <a:ext uri="{0D108BD9-81ED-4DB2-BD59-A6C34878D82A}">
                    <a16:rowId xmlns:a16="http://schemas.microsoft.com/office/drawing/2014/main" val="428544500"/>
                  </a:ext>
                </a:extLst>
              </a:tr>
              <a:tr h="244488">
                <a:tc>
                  <a:txBody>
                    <a:bodyPr/>
                    <a:lstStyle/>
                    <a:p>
                      <a:pPr algn="l" fontAlgn="ctr"/>
                      <a:r>
                        <a:rPr lang="en-US" sz="1000" dirty="0">
                          <a:effectLst/>
                          <a:latin typeface="inherit"/>
                        </a:rPr>
                        <a:t>Parcel Select Ground (1 lb., zones 1&amp;2)</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tc>
                  <a:txBody>
                    <a:bodyPr/>
                    <a:lstStyle/>
                    <a:p>
                      <a:pPr algn="ctr" fontAlgn="ctr"/>
                      <a:r>
                        <a:rPr lang="en-US" sz="1000">
                          <a:effectLst/>
                          <a:latin typeface="inherit"/>
                        </a:rPr>
                        <a:t>$6.92 and up</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1F2F2"/>
                    </a:solidFill>
                  </a:tcPr>
                </a:tc>
                <a:extLst>
                  <a:ext uri="{0D108BD9-81ED-4DB2-BD59-A6C34878D82A}">
                    <a16:rowId xmlns:a16="http://schemas.microsoft.com/office/drawing/2014/main" val="3663833402"/>
                  </a:ext>
                </a:extLst>
              </a:tr>
              <a:tr h="583010">
                <a:tc>
                  <a:txBody>
                    <a:bodyPr/>
                    <a:lstStyle/>
                    <a:p>
                      <a:pPr algn="l" fontAlgn="ctr"/>
                      <a:r>
                        <a:rPr lang="en-US" sz="1000">
                          <a:effectLst/>
                          <a:latin typeface="inherit"/>
                        </a:rPr>
                        <a:t>Retail Ground (1 lb., zones 1&amp;2) - Retail/Post Office Rate*</a:t>
                      </a:r>
                      <a:br>
                        <a:rPr lang="en-US" sz="1000">
                          <a:effectLst/>
                          <a:latin typeface="inherit"/>
                        </a:rPr>
                      </a:br>
                      <a:r>
                        <a:rPr lang="en-US" sz="1000" i="1">
                          <a:effectLst/>
                          <a:latin typeface="inherit"/>
                        </a:rPr>
                        <a:t>Formerly Parcel Post and Standard Post</a:t>
                      </a:r>
                      <a:endParaRPr lang="en-US" sz="1000">
                        <a:effectLst/>
                        <a:latin typeface="inherit"/>
                      </a:endParaRP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tc>
                  <a:txBody>
                    <a:bodyPr/>
                    <a:lstStyle/>
                    <a:p>
                      <a:pPr algn="ctr" fontAlgn="ctr"/>
                      <a:r>
                        <a:rPr lang="en-US" sz="1000">
                          <a:effectLst/>
                          <a:latin typeface="inherit"/>
                        </a:rPr>
                        <a:t>$7.50 and up</a:t>
                      </a:r>
                    </a:p>
                  </a:txBody>
                  <a:tcPr marL="94520" marR="94520" marT="34371" marB="34371"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9F9F9"/>
                    </a:solidFill>
                  </a:tcPr>
                </a:tc>
                <a:extLst>
                  <a:ext uri="{0D108BD9-81ED-4DB2-BD59-A6C34878D82A}">
                    <a16:rowId xmlns:a16="http://schemas.microsoft.com/office/drawing/2014/main" val="2091700443"/>
                  </a:ext>
                </a:extLst>
              </a:tr>
              <a:tr h="394942">
                <a:tc gridSpan="2">
                  <a:txBody>
                    <a:bodyPr/>
                    <a:lstStyle/>
                    <a:p>
                      <a:pPr algn="l" fontAlgn="base">
                        <a:buFont typeface="Arial" panose="020B0604020202020204" pitchFamily="34" charset="0"/>
                        <a:buChar char="•"/>
                      </a:pPr>
                      <a:r>
                        <a:rPr lang="en-US" sz="1000" dirty="0">
                          <a:effectLst/>
                          <a:latin typeface="inherit"/>
                        </a:rPr>
                        <a:t>Retail/Post Office Rate: Prices paid when going to Post Office to purchase postage. Unless indicated, rates listed are discounted rates for online purchase available through Stamps.com.</a:t>
                      </a:r>
                    </a:p>
                  </a:txBody>
                  <a:tcPr marL="51557" marR="51557" marT="25778" marB="25778" anchor="ctr">
                    <a:lnL w="7620" cap="flat" cmpd="sng" algn="ctr">
                      <a:solidFill>
                        <a:srgbClr val="FFFFFF"/>
                      </a:solidFill>
                      <a:prstDash val="solid"/>
                      <a:round/>
                      <a:headEnd type="none" w="med" len="med"/>
                      <a:tailEnd type="none" w="med" len="med"/>
                    </a:lnL>
                    <a:lnR w="7620" cap="flat" cmpd="sng" algn="ctr">
                      <a:solidFill>
                        <a:srgbClr val="FFFFFF"/>
                      </a:solidFill>
                      <a:prstDash val="solid"/>
                      <a:round/>
                      <a:headEnd type="none" w="med" len="med"/>
                      <a:tailEnd type="none" w="med" len="med"/>
                    </a:lnR>
                    <a:lnT w="7620" cap="flat" cmpd="sng" algn="ctr">
                      <a:solidFill>
                        <a:srgbClr val="FFFFFF"/>
                      </a:solidFill>
                      <a:prstDash val="solid"/>
                      <a:round/>
                      <a:headEnd type="none" w="med" len="med"/>
                      <a:tailEnd type="none" w="med" len="med"/>
                    </a:lnT>
                    <a:lnB w="7620" cap="flat" cmpd="sng" algn="ctr">
                      <a:solidFill>
                        <a:srgbClr val="FFFFFF"/>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3221636961"/>
                  </a:ext>
                </a:extLst>
              </a:tr>
            </a:tbl>
          </a:graphicData>
        </a:graphic>
      </p:graphicFrame>
      <p:sp>
        <p:nvSpPr>
          <p:cNvPr id="10" name="TextBox 9">
            <a:extLst>
              <a:ext uri="{FF2B5EF4-FFF2-40B4-BE49-F238E27FC236}">
                <a16:creationId xmlns:a16="http://schemas.microsoft.com/office/drawing/2014/main" id="{4161A4BF-04DB-440F-B774-83BC13D148CA}"/>
              </a:ext>
            </a:extLst>
          </p:cNvPr>
          <p:cNvSpPr txBox="1"/>
          <p:nvPr/>
        </p:nvSpPr>
        <p:spPr>
          <a:xfrm>
            <a:off x="6962985" y="2017337"/>
            <a:ext cx="4341180" cy="3600986"/>
          </a:xfrm>
          <a:prstGeom prst="rect">
            <a:avLst/>
          </a:prstGeom>
          <a:noFill/>
        </p:spPr>
        <p:txBody>
          <a:bodyPr wrap="square" rtlCol="0">
            <a:spAutoFit/>
          </a:bodyPr>
          <a:lstStyle/>
          <a:p>
            <a:r>
              <a:rPr lang="en-US" dirty="0"/>
              <a:t>USPS</a:t>
            </a:r>
            <a:r>
              <a:rPr lang="en-US" baseline="30000" dirty="0"/>
              <a:t>®</a:t>
            </a:r>
            <a:r>
              <a:rPr lang="en-US" dirty="0"/>
              <a:t> Rates are determined based on a combination of weight, mail class, and shape. </a:t>
            </a:r>
          </a:p>
          <a:p>
            <a:endParaRPr lang="en-US" dirty="0"/>
          </a:p>
          <a:p>
            <a:r>
              <a:rPr lang="en-US" dirty="0"/>
              <a:t>For certain services, discounted pricing is available for customers who purchase from online PC Postage services such as Stamps.com. </a:t>
            </a:r>
          </a:p>
          <a:p>
            <a:endParaRPr lang="en-US" dirty="0"/>
          </a:p>
          <a:p>
            <a:r>
              <a:rPr lang="en-US" dirty="0"/>
              <a:t>To the left is a summary of the latest USPS prices.</a:t>
            </a:r>
          </a:p>
          <a:p>
            <a:endParaRPr lang="en-US" sz="1600" dirty="0"/>
          </a:p>
          <a:p>
            <a:r>
              <a:rPr lang="en-US" sz="1400" dirty="0"/>
              <a:t>*This chart is from stamps.com</a:t>
            </a:r>
          </a:p>
        </p:txBody>
      </p:sp>
    </p:spTree>
    <p:extLst>
      <p:ext uri="{BB962C8B-B14F-4D97-AF65-F5344CB8AC3E}">
        <p14:creationId xmlns:p14="http://schemas.microsoft.com/office/powerpoint/2010/main" val="3174818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36D1EF6-F46F-407A-898F-9B507B3093C7}"/>
              </a:ext>
            </a:extLst>
          </p:cNvPr>
          <p:cNvSpPr txBox="1">
            <a:spLocks/>
          </p:cNvSpPr>
          <p:nvPr/>
        </p:nvSpPr>
        <p:spPr>
          <a:xfrm>
            <a:off x="599868" y="283730"/>
            <a:ext cx="960818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rgbClr val="00B050"/>
                </a:solidFill>
                <a:latin typeface="Corbel" panose="020B0503020204020204" pitchFamily="34" charset="0"/>
              </a:rPr>
              <a:t>Pinterest Resources </a:t>
            </a:r>
            <a:r>
              <a:rPr lang="en-US" sz="1200" b="1" dirty="0">
                <a:solidFill>
                  <a:srgbClr val="00B050"/>
                </a:solidFill>
                <a:latin typeface="Corbel" panose="020B0503020204020204" pitchFamily="34" charset="0"/>
              </a:rPr>
              <a:t>*</a:t>
            </a:r>
            <a:r>
              <a:rPr lang="en-US" sz="1400" dirty="0">
                <a:solidFill>
                  <a:srgbClr val="00B050"/>
                </a:solidFill>
                <a:latin typeface="Corbel" panose="020B0503020204020204" pitchFamily="34" charset="0"/>
              </a:rPr>
              <a:t>For a full Pinterest board of ideas: </a:t>
            </a:r>
            <a:r>
              <a:rPr lang="en-US" sz="1400" dirty="0">
                <a:solidFill>
                  <a:srgbClr val="0070C0"/>
                </a:solidFill>
                <a:latin typeface="Corbel" panose="020B0503020204020204" pitchFamily="34" charset="0"/>
                <a:hlinkClick r:id="rId2"/>
              </a:rPr>
              <a:t>https://pin.it/70OHTWW</a:t>
            </a:r>
            <a:r>
              <a:rPr lang="en-US" sz="1400" dirty="0">
                <a:solidFill>
                  <a:srgbClr val="0070C0"/>
                </a:solidFill>
                <a:latin typeface="Corbel" panose="020B0503020204020204" pitchFamily="34" charset="0"/>
              </a:rPr>
              <a:t> </a:t>
            </a:r>
            <a:endParaRPr lang="en-US" sz="1200" dirty="0">
              <a:solidFill>
                <a:srgbClr val="0070C0"/>
              </a:solidFill>
              <a:latin typeface="Corbel" panose="020B0503020204020204" pitchFamily="34" charset="0"/>
            </a:endParaRPr>
          </a:p>
        </p:txBody>
      </p:sp>
      <p:sp>
        <p:nvSpPr>
          <p:cNvPr id="9" name="Content Placeholder 2">
            <a:extLst>
              <a:ext uri="{FF2B5EF4-FFF2-40B4-BE49-F238E27FC236}">
                <a16:creationId xmlns:a16="http://schemas.microsoft.com/office/drawing/2014/main" id="{FBE75209-BDCF-4399-ACB6-A14209CF9CC8}"/>
              </a:ext>
            </a:extLst>
          </p:cNvPr>
          <p:cNvSpPr>
            <a:spLocks noGrp="1"/>
          </p:cNvSpPr>
          <p:nvPr>
            <p:ph idx="1"/>
          </p:nvPr>
        </p:nvSpPr>
        <p:spPr>
          <a:xfrm>
            <a:off x="672160" y="1609293"/>
            <a:ext cx="9144000" cy="4351338"/>
          </a:xfrm>
        </p:spPr>
        <p:txBody>
          <a:bodyPr>
            <a:normAutofit fontScale="92500" lnSpcReduction="10000"/>
          </a:bodyPr>
          <a:lstStyle/>
          <a:p>
            <a:r>
              <a:rPr lang="en-US" dirty="0"/>
              <a:t>DIY Embroidered Birthday Cards:                 </a:t>
            </a:r>
            <a:r>
              <a:rPr lang="en-US" dirty="0">
                <a:hlinkClick r:id="rId3"/>
              </a:rPr>
              <a:t>https://pin.it/102UWsK</a:t>
            </a:r>
            <a:r>
              <a:rPr lang="en-US" dirty="0"/>
              <a:t> </a:t>
            </a:r>
          </a:p>
          <a:p>
            <a:pPr marL="45720" indent="0">
              <a:buNone/>
            </a:pPr>
            <a:endParaRPr lang="en-US" dirty="0"/>
          </a:p>
          <a:p>
            <a:r>
              <a:rPr lang="en-US" dirty="0"/>
              <a:t>DIY Marbled Stationary                                    </a:t>
            </a:r>
            <a:r>
              <a:rPr lang="en-US" dirty="0">
                <a:hlinkClick r:id="rId4"/>
              </a:rPr>
              <a:t>https://pin.it/4atsqwb</a:t>
            </a:r>
            <a:r>
              <a:rPr lang="en-US" dirty="0"/>
              <a:t> </a:t>
            </a:r>
          </a:p>
          <a:p>
            <a:pPr marL="0" indent="0">
              <a:buNone/>
            </a:pPr>
            <a:r>
              <a:rPr lang="en-US" dirty="0"/>
              <a:t> </a:t>
            </a:r>
          </a:p>
          <a:p>
            <a:r>
              <a:rPr lang="en-US" dirty="0"/>
              <a:t>Snail Mail 101: Pen Pal Tips                             </a:t>
            </a:r>
            <a:r>
              <a:rPr lang="en-US" dirty="0">
                <a:hlinkClick r:id="rId5"/>
              </a:rPr>
              <a:t>https://pin.it/1fkFZ2G</a:t>
            </a:r>
            <a:r>
              <a:rPr lang="en-US" dirty="0"/>
              <a:t> </a:t>
            </a:r>
          </a:p>
          <a:p>
            <a:pPr marL="0" indent="0">
              <a:buNone/>
            </a:pPr>
            <a:endParaRPr lang="en-US" dirty="0"/>
          </a:p>
          <a:p>
            <a:r>
              <a:rPr lang="en-US" dirty="0"/>
              <a:t>Top 20 Envelop Tutorials &amp; Printable Templates </a:t>
            </a:r>
            <a:r>
              <a:rPr lang="en-US" dirty="0">
                <a:hlinkClick r:id="rId6"/>
              </a:rPr>
              <a:t>https://pin.it/64E3Jco</a:t>
            </a:r>
            <a:r>
              <a:rPr lang="en-US" dirty="0"/>
              <a:t> </a:t>
            </a:r>
          </a:p>
          <a:p>
            <a:endParaRPr lang="en-US" dirty="0"/>
          </a:p>
          <a:p>
            <a:pPr marL="0" indent="0">
              <a:buNone/>
            </a:pPr>
            <a:endParaRPr lang="en-US" dirty="0"/>
          </a:p>
        </p:txBody>
      </p:sp>
    </p:spTree>
    <p:extLst>
      <p:ext uri="{BB962C8B-B14F-4D97-AF65-F5344CB8AC3E}">
        <p14:creationId xmlns:p14="http://schemas.microsoft.com/office/powerpoint/2010/main" val="585639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352875"/>
            <a:ext cx="9144000" cy="1325563"/>
          </a:xfrm>
        </p:spPr>
        <p:txBody>
          <a:bodyPr/>
          <a:lstStyle/>
          <a:p>
            <a:r>
              <a:rPr lang="en-US" b="1" dirty="0">
                <a:solidFill>
                  <a:srgbClr val="00B050"/>
                </a:solidFill>
                <a:latin typeface="Corbel" panose="020B0503020204020204" pitchFamily="34" charset="0"/>
              </a:rPr>
              <a:t>  YouTube Resources</a:t>
            </a:r>
          </a:p>
        </p:txBody>
      </p:sp>
      <p:sp>
        <p:nvSpPr>
          <p:cNvPr id="3" name="Content Placeholder 2"/>
          <p:cNvSpPr>
            <a:spLocks noGrp="1"/>
          </p:cNvSpPr>
          <p:nvPr>
            <p:ph idx="1"/>
          </p:nvPr>
        </p:nvSpPr>
        <p:spPr>
          <a:xfrm>
            <a:off x="2502763" y="1724703"/>
            <a:ext cx="9144000" cy="4351338"/>
          </a:xfrm>
        </p:spPr>
        <p:txBody>
          <a:bodyPr>
            <a:normAutofit fontScale="92500" lnSpcReduction="10000"/>
          </a:bodyPr>
          <a:lstStyle/>
          <a:p>
            <a:r>
              <a:rPr lang="en-US" dirty="0"/>
              <a:t>Origami Envelope: </a:t>
            </a:r>
            <a:r>
              <a:rPr lang="en-US" dirty="0">
                <a:hlinkClick r:id="rId2"/>
              </a:rPr>
              <a:t>https://www.youtube.com/watch?v=m7M5ckiUXbM</a:t>
            </a:r>
            <a:r>
              <a:rPr lang="en-US" dirty="0"/>
              <a:t> </a:t>
            </a:r>
          </a:p>
          <a:p>
            <a:pPr marL="45720" indent="0">
              <a:buNone/>
            </a:pPr>
            <a:endParaRPr lang="en-US" dirty="0"/>
          </a:p>
          <a:p>
            <a:r>
              <a:rPr lang="en-US" dirty="0"/>
              <a:t>How To: Calligraphy &amp; Hand Lettering for Beginners! Tutorial + Tips! </a:t>
            </a:r>
            <a:r>
              <a:rPr lang="en-US" dirty="0">
                <a:hlinkClick r:id="rId3"/>
              </a:rPr>
              <a:t>https://www.youtube.com/watch?v=sBoVGqiSzr4</a:t>
            </a:r>
            <a:r>
              <a:rPr lang="en-US" dirty="0"/>
              <a:t> </a:t>
            </a:r>
          </a:p>
          <a:p>
            <a:pPr marL="45720" indent="0">
              <a:buNone/>
            </a:pPr>
            <a:endParaRPr lang="en-US" dirty="0"/>
          </a:p>
          <a:p>
            <a:r>
              <a:rPr lang="en-US" dirty="0"/>
              <a:t> 10 Stunning DIY Handmade Greeting Cards | Paper Craft Ideas </a:t>
            </a:r>
            <a:r>
              <a:rPr lang="en-US" dirty="0">
                <a:hlinkClick r:id="rId4"/>
              </a:rPr>
              <a:t>https://www.youtube.com/watch?v=Aa5pN_3h7ag</a:t>
            </a:r>
            <a:endParaRPr lang="en-US" dirty="0"/>
          </a:p>
          <a:p>
            <a:pPr marL="45720" indent="0">
              <a:buNone/>
            </a:pPr>
            <a:endParaRPr lang="en-US" dirty="0"/>
          </a:p>
          <a:p>
            <a:r>
              <a:rPr lang="en-US" dirty="0"/>
              <a:t>Beginners guide to Sealing Wax </a:t>
            </a:r>
            <a:r>
              <a:rPr lang="en-US" dirty="0">
                <a:hlinkClick r:id="rId5"/>
              </a:rPr>
              <a:t>https://www.youtube.com/watch?v=D0UlCatC1e4</a:t>
            </a:r>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2611962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97FA72E-974E-4F99-8B01-A78BC4AE892D}"/>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113" r="39854"/>
          <a:stretch/>
        </p:blipFill>
        <p:spPr>
          <a:xfrm>
            <a:off x="4458928" y="908584"/>
            <a:ext cx="2589813" cy="2822252"/>
          </a:xfrm>
          <a:prstGeom prst="rect">
            <a:avLst/>
          </a:prstGeom>
        </p:spPr>
      </p:pic>
      <p:sp>
        <p:nvSpPr>
          <p:cNvPr id="6" name="Rectangle 5">
            <a:extLst>
              <a:ext uri="{FF2B5EF4-FFF2-40B4-BE49-F238E27FC236}">
                <a16:creationId xmlns:a16="http://schemas.microsoft.com/office/drawing/2014/main" id="{36B30BD4-BFDA-4006-98A8-121C91BAC12B}"/>
              </a:ext>
            </a:extLst>
          </p:cNvPr>
          <p:cNvSpPr/>
          <p:nvPr/>
        </p:nvSpPr>
        <p:spPr>
          <a:xfrm>
            <a:off x="2689930" y="3730836"/>
            <a:ext cx="6127811" cy="2462213"/>
          </a:xfrm>
          <a:prstGeom prst="rect">
            <a:avLst/>
          </a:prstGeom>
        </p:spPr>
        <p:txBody>
          <a:bodyPr wrap="square">
            <a:spAutoFit/>
          </a:bodyPr>
          <a:lstStyle/>
          <a:p>
            <a:pPr algn="ctr"/>
            <a:r>
              <a:rPr lang="en-US" dirty="0"/>
              <a:t>Created by</a:t>
            </a:r>
          </a:p>
          <a:p>
            <a:pPr algn="ctr"/>
            <a:r>
              <a:rPr lang="en-US" sz="2800" b="1" dirty="0"/>
              <a:t>Jennifer Hancock</a:t>
            </a:r>
          </a:p>
          <a:p>
            <a:pPr algn="ctr"/>
            <a:r>
              <a:rPr lang="en-US" dirty="0"/>
              <a:t>Christian County 4-H Youth Development Educator</a:t>
            </a:r>
          </a:p>
          <a:p>
            <a:pPr algn="ctr"/>
            <a:r>
              <a:rPr lang="en-US" dirty="0"/>
              <a:t>202 W. Elm St.</a:t>
            </a:r>
          </a:p>
          <a:p>
            <a:pPr algn="ctr"/>
            <a:r>
              <a:rPr lang="en-US" dirty="0"/>
              <a:t>Ozark, MO  65721</a:t>
            </a:r>
          </a:p>
          <a:p>
            <a:pPr algn="ctr"/>
            <a:r>
              <a:rPr lang="en-US" dirty="0"/>
              <a:t>HancockJP@missouri.edu</a:t>
            </a:r>
          </a:p>
          <a:p>
            <a:pPr algn="ctr"/>
            <a:r>
              <a:rPr lang="en-US" dirty="0"/>
              <a:t>417-581-3558</a:t>
            </a:r>
          </a:p>
          <a:p>
            <a:pPr algn="ctr"/>
            <a:r>
              <a:rPr lang="en-US" dirty="0"/>
              <a:t>@ChristianCO4H</a:t>
            </a:r>
          </a:p>
        </p:txBody>
      </p:sp>
      <p:pic>
        <p:nvPicPr>
          <p:cNvPr id="4" name="Picture 3">
            <a:extLst>
              <a:ext uri="{FF2B5EF4-FFF2-40B4-BE49-F238E27FC236}">
                <a16:creationId xmlns:a16="http://schemas.microsoft.com/office/drawing/2014/main" id="{8A805AD2-CEEF-4E81-9300-B0E703A9D35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1901" y="5880017"/>
            <a:ext cx="259764" cy="259764"/>
          </a:xfrm>
          <a:prstGeom prst="rect">
            <a:avLst/>
          </a:prstGeom>
        </p:spPr>
      </p:pic>
    </p:spTree>
    <p:extLst>
      <p:ext uri="{BB962C8B-B14F-4D97-AF65-F5344CB8AC3E}">
        <p14:creationId xmlns:p14="http://schemas.microsoft.com/office/powerpoint/2010/main" val="164966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latin typeface="Corbel" panose="020B0503020204020204" pitchFamily="34" charset="0"/>
              </a:rPr>
              <a:t>Note-Worthy: A Guide to Writing Great Personal Notes </a:t>
            </a:r>
            <a:r>
              <a:rPr lang="en-US" sz="3100" dirty="0">
                <a:latin typeface="Corbel" panose="020B0503020204020204" pitchFamily="34" charset="0"/>
              </a:rPr>
              <a:t>by Angela </a:t>
            </a:r>
            <a:r>
              <a:rPr lang="en-US" sz="3100" dirty="0" err="1">
                <a:latin typeface="Corbel" panose="020B0503020204020204" pitchFamily="34" charset="0"/>
              </a:rPr>
              <a:t>Ensminger</a:t>
            </a:r>
            <a:r>
              <a:rPr lang="en-US" sz="3100" dirty="0">
                <a:latin typeface="Corbel" panose="020B0503020204020204" pitchFamily="34" charset="0"/>
              </a:rPr>
              <a:t> &amp; Keely Chace</a:t>
            </a:r>
            <a:endParaRPr lang="en-US" dirty="0">
              <a:latin typeface="Corbel" panose="020B0503020204020204" pitchFamily="34" charset="0"/>
            </a:endParaRPr>
          </a:p>
        </p:txBody>
      </p:sp>
      <p:sp>
        <p:nvSpPr>
          <p:cNvPr id="3" name="Content Placeholder 2"/>
          <p:cNvSpPr>
            <a:spLocks noGrp="1"/>
          </p:cNvSpPr>
          <p:nvPr>
            <p:ph idx="1"/>
          </p:nvPr>
        </p:nvSpPr>
        <p:spPr>
          <a:xfrm>
            <a:off x="5495277" y="1991036"/>
            <a:ext cx="6186995" cy="4351338"/>
          </a:xfrm>
        </p:spPr>
        <p:txBody>
          <a:bodyPr/>
          <a:lstStyle/>
          <a:p>
            <a:pPr marL="0" indent="0">
              <a:buNone/>
            </a:pPr>
            <a:r>
              <a:rPr lang="en-US" sz="2400" dirty="0">
                <a:solidFill>
                  <a:srgbClr val="2AA15F"/>
                </a:solidFill>
              </a:rPr>
              <a:t>I used to work at Crowell’s Hallmark store in the Pittsburg, KS mall.  That’s where I bought my </a:t>
            </a:r>
            <a:r>
              <a:rPr lang="en-US" sz="2400" i="1" dirty="0">
                <a:solidFill>
                  <a:srgbClr val="2AA15F"/>
                </a:solidFill>
              </a:rPr>
              <a:t>Note-Worthy</a:t>
            </a:r>
            <a:r>
              <a:rPr lang="en-US" sz="2400" dirty="0">
                <a:solidFill>
                  <a:srgbClr val="2AA15F"/>
                </a:solidFill>
              </a:rPr>
              <a:t> book in 2013.  I encourage you to try to purchase this book from your hometown bookstore or gift shop such as the locally owned Hallmark store if they have it.  </a:t>
            </a:r>
          </a:p>
          <a:p>
            <a:endParaRPr lang="en-US" sz="2400" dirty="0">
              <a:solidFill>
                <a:srgbClr val="2AA15F"/>
              </a:solidFill>
            </a:endParaRPr>
          </a:p>
          <a:p>
            <a:pPr marL="0" indent="0">
              <a:buNone/>
            </a:pPr>
            <a:r>
              <a:rPr lang="en-US" sz="2400" dirty="0">
                <a:solidFill>
                  <a:srgbClr val="2AA15F"/>
                </a:solidFill>
              </a:rPr>
              <a:t>The only place I can find it online at this time is Amazon for the low price of $6.85.  </a:t>
            </a:r>
          </a:p>
          <a:p>
            <a:pPr marL="0" indent="0">
              <a:buNone/>
            </a:pPr>
            <a:endParaRPr lang="en-US" dirty="0"/>
          </a:p>
        </p:txBody>
      </p:sp>
      <p:pic>
        <p:nvPicPr>
          <p:cNvPr id="4" name="Picture 2" descr="https://images-na.ssl-images-amazon.com/images/I/51jn%2BqYkk-L._SX351_BO1,204,203,200_.jpg">
            <a:extLst>
              <a:ext uri="{FF2B5EF4-FFF2-40B4-BE49-F238E27FC236}">
                <a16:creationId xmlns:a16="http://schemas.microsoft.com/office/drawing/2014/main" id="{E1ADD6DD-D5F8-4F6D-BC2F-07998994A2F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98577" y="1777972"/>
            <a:ext cx="2826089" cy="3994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9498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9FFD59D-ADC8-4D80-B375-88300ECCFB35}"/>
              </a:ext>
            </a:extLst>
          </p:cNvPr>
          <p:cNvSpPr>
            <a:spLocks noGrp="1"/>
          </p:cNvSpPr>
          <p:nvPr>
            <p:ph type="title"/>
          </p:nvPr>
        </p:nvSpPr>
        <p:spPr>
          <a:xfrm>
            <a:off x="557070" y="207228"/>
            <a:ext cx="3233695" cy="1356360"/>
          </a:xfrm>
        </p:spPr>
        <p:txBody>
          <a:bodyPr/>
          <a:lstStyle/>
          <a:p>
            <a:r>
              <a:rPr lang="en-US" b="1" i="1" dirty="0">
                <a:solidFill>
                  <a:srgbClr val="00B050"/>
                </a:solidFill>
                <a:latin typeface="Corbel" panose="020B0503020204020204" pitchFamily="34" charset="0"/>
              </a:rPr>
              <a:t>6 Easy Steps</a:t>
            </a:r>
          </a:p>
        </p:txBody>
      </p:sp>
      <p:sp>
        <p:nvSpPr>
          <p:cNvPr id="7" name="Content Placeholder 2">
            <a:extLst>
              <a:ext uri="{FF2B5EF4-FFF2-40B4-BE49-F238E27FC236}">
                <a16:creationId xmlns:a16="http://schemas.microsoft.com/office/drawing/2014/main" id="{D4AF2795-4EF7-4333-90FE-B4F3B82B4C16}"/>
              </a:ext>
            </a:extLst>
          </p:cNvPr>
          <p:cNvSpPr>
            <a:spLocks noGrp="1"/>
          </p:cNvSpPr>
          <p:nvPr>
            <p:ph idx="1"/>
          </p:nvPr>
        </p:nvSpPr>
        <p:spPr>
          <a:xfrm>
            <a:off x="344007" y="1563588"/>
            <a:ext cx="3837376" cy="4038600"/>
          </a:xfrm>
        </p:spPr>
        <p:txBody>
          <a:bodyPr>
            <a:normAutofit/>
          </a:bodyPr>
          <a:lstStyle/>
          <a:p>
            <a:pPr marL="502920" indent="-457200">
              <a:buFont typeface="+mj-lt"/>
              <a:buAutoNum type="arabicPeriod"/>
            </a:pPr>
            <a:r>
              <a:rPr lang="en-US" sz="2400" dirty="0">
                <a:latin typeface="Corbel" panose="020B0503020204020204" pitchFamily="34" charset="0"/>
              </a:rPr>
              <a:t>Greet the recipient</a:t>
            </a:r>
          </a:p>
          <a:p>
            <a:pPr marL="502920" indent="-457200">
              <a:buFont typeface="+mj-lt"/>
              <a:buAutoNum type="arabicPeriod"/>
            </a:pPr>
            <a:r>
              <a:rPr lang="en-US" sz="2400" dirty="0">
                <a:latin typeface="Corbel" panose="020B0503020204020204" pitchFamily="34" charset="0"/>
              </a:rPr>
              <a:t>Clearly state why you are writing</a:t>
            </a:r>
          </a:p>
          <a:p>
            <a:pPr marL="502920" indent="-457200">
              <a:buFont typeface="+mj-lt"/>
              <a:buAutoNum type="arabicPeriod"/>
            </a:pPr>
            <a:r>
              <a:rPr lang="en-US" sz="2400" dirty="0">
                <a:latin typeface="Corbel" panose="020B0503020204020204" pitchFamily="34" charset="0"/>
              </a:rPr>
              <a:t>Elaborate on why you are writing</a:t>
            </a:r>
          </a:p>
          <a:p>
            <a:pPr marL="502920" indent="-457200">
              <a:buFont typeface="+mj-lt"/>
              <a:buAutoNum type="arabicPeriod"/>
            </a:pPr>
            <a:r>
              <a:rPr lang="en-US" sz="2400" dirty="0">
                <a:latin typeface="Corbel" panose="020B0503020204020204" pitchFamily="34" charset="0"/>
              </a:rPr>
              <a:t>Build the relationship</a:t>
            </a:r>
          </a:p>
          <a:p>
            <a:pPr marL="502920" indent="-457200">
              <a:buFont typeface="+mj-lt"/>
              <a:buAutoNum type="arabicPeriod"/>
            </a:pPr>
            <a:r>
              <a:rPr lang="en-US" sz="2400" dirty="0">
                <a:latin typeface="Corbel" panose="020B0503020204020204" pitchFamily="34" charset="0"/>
              </a:rPr>
              <a:t>Restate why you are writing</a:t>
            </a:r>
          </a:p>
          <a:p>
            <a:pPr marL="502920" indent="-457200">
              <a:buFont typeface="+mj-lt"/>
              <a:buAutoNum type="arabicPeriod"/>
            </a:pPr>
            <a:r>
              <a:rPr lang="en-US" sz="2400" dirty="0">
                <a:latin typeface="Corbel" panose="020B0503020204020204" pitchFamily="34" charset="0"/>
              </a:rPr>
              <a:t>Give your regards</a:t>
            </a:r>
          </a:p>
        </p:txBody>
      </p:sp>
      <p:sp>
        <p:nvSpPr>
          <p:cNvPr id="8" name="TextBox 7">
            <a:extLst>
              <a:ext uri="{FF2B5EF4-FFF2-40B4-BE49-F238E27FC236}">
                <a16:creationId xmlns:a16="http://schemas.microsoft.com/office/drawing/2014/main" id="{32A3982A-707F-4AC8-9DA8-CA3D46E7F112}"/>
              </a:ext>
            </a:extLst>
          </p:cNvPr>
          <p:cNvSpPr txBox="1"/>
          <p:nvPr/>
        </p:nvSpPr>
        <p:spPr>
          <a:xfrm>
            <a:off x="4572000" y="443567"/>
            <a:ext cx="5504155" cy="6278642"/>
          </a:xfrm>
          <a:prstGeom prst="rect">
            <a:avLst/>
          </a:prstGeom>
          <a:noFill/>
        </p:spPr>
        <p:txBody>
          <a:bodyPr wrap="square" rtlCol="0">
            <a:spAutoFit/>
          </a:bodyPr>
          <a:lstStyle/>
          <a:p>
            <a:pPr algn="r"/>
            <a:r>
              <a:rPr lang="en-US" sz="2400" dirty="0"/>
              <a:t>								</a:t>
            </a:r>
            <a:r>
              <a:rPr lang="en-US" sz="2000" dirty="0">
                <a:latin typeface="Corbel" panose="020B0503020204020204" pitchFamily="34" charset="0"/>
              </a:rPr>
              <a:t>April 13, 2020</a:t>
            </a:r>
            <a:endParaRPr lang="en-US" sz="2400" dirty="0">
              <a:latin typeface="Corbel" panose="020B0503020204020204" pitchFamily="34" charset="0"/>
            </a:endParaRPr>
          </a:p>
          <a:p>
            <a:r>
              <a:rPr lang="en-US" sz="2000" i="1" u="sng" dirty="0">
                <a:latin typeface="Corbel" panose="020B0503020204020204" pitchFamily="34" charset="0"/>
              </a:rPr>
              <a:t>Dear Anne</a:t>
            </a:r>
            <a:r>
              <a:rPr lang="en-US" sz="2000" dirty="0">
                <a:latin typeface="Corbel" panose="020B0503020204020204" pitchFamily="34" charset="0"/>
              </a:rPr>
              <a:t>, </a:t>
            </a:r>
            <a:r>
              <a:rPr lang="en-US" sz="3200" b="1" dirty="0">
                <a:solidFill>
                  <a:srgbClr val="FF0000"/>
                </a:solidFill>
                <a:latin typeface="Corbel" panose="020B0503020204020204" pitchFamily="34" charset="0"/>
              </a:rPr>
              <a:t>1</a:t>
            </a:r>
            <a:endParaRPr lang="en-US" sz="3200" dirty="0">
              <a:solidFill>
                <a:srgbClr val="FF0000"/>
              </a:solidFill>
              <a:latin typeface="Corbel" panose="020B0503020204020204" pitchFamily="34" charset="0"/>
            </a:endParaRPr>
          </a:p>
          <a:p>
            <a:r>
              <a:rPr lang="en-US" sz="2000" i="1" u="sng" dirty="0">
                <a:latin typeface="Corbel" panose="020B0503020204020204" pitchFamily="34" charset="0"/>
              </a:rPr>
              <a:t>Thank you so much for the beautiful vase</a:t>
            </a:r>
            <a:r>
              <a:rPr lang="en-US" sz="2000" dirty="0">
                <a:latin typeface="Corbel" panose="020B0503020204020204" pitchFamily="34" charset="0"/>
              </a:rPr>
              <a:t> </a:t>
            </a:r>
            <a:r>
              <a:rPr lang="en-US" sz="2800" b="1" dirty="0">
                <a:solidFill>
                  <a:srgbClr val="FF0000"/>
                </a:solidFill>
                <a:latin typeface="Corbel" panose="020B0503020204020204" pitchFamily="34" charset="0"/>
              </a:rPr>
              <a:t>2</a:t>
            </a:r>
            <a:r>
              <a:rPr lang="en-US" sz="2400" b="1" dirty="0">
                <a:latin typeface="Corbel" panose="020B0503020204020204" pitchFamily="34" charset="0"/>
              </a:rPr>
              <a:t> </a:t>
            </a:r>
            <a:r>
              <a:rPr lang="en-US" sz="2000" dirty="0">
                <a:latin typeface="Corbel" panose="020B0503020204020204" pitchFamily="34" charset="0"/>
              </a:rPr>
              <a:t>you gave me for my birthday.  </a:t>
            </a:r>
            <a:r>
              <a:rPr lang="en-US" sz="2000" i="1" u="sng" dirty="0">
                <a:latin typeface="Corbel" panose="020B0503020204020204" pitchFamily="34" charset="0"/>
              </a:rPr>
              <a:t>What a thoughtful gift—and it makes such a wonderful addition to my kitchen!</a:t>
            </a:r>
            <a:r>
              <a:rPr lang="en-US" sz="2000" dirty="0">
                <a:latin typeface="Corbel" panose="020B0503020204020204" pitchFamily="34" charset="0"/>
              </a:rPr>
              <a:t> </a:t>
            </a:r>
            <a:r>
              <a:rPr lang="en-US" sz="2800" b="1" dirty="0">
                <a:solidFill>
                  <a:srgbClr val="FF0000"/>
                </a:solidFill>
                <a:latin typeface="Corbel" panose="020B0503020204020204" pitchFamily="34" charset="0"/>
              </a:rPr>
              <a:t>3</a:t>
            </a:r>
            <a:r>
              <a:rPr lang="en-US" sz="2400" dirty="0">
                <a:latin typeface="Corbel" panose="020B0503020204020204" pitchFamily="34" charset="0"/>
              </a:rPr>
              <a:t>  </a:t>
            </a:r>
            <a:r>
              <a:rPr lang="en-US" sz="2000" dirty="0">
                <a:latin typeface="Corbel" panose="020B0503020204020204" pitchFamily="34" charset="0"/>
              </a:rPr>
              <a:t>In fact, it’s filled with sunflowers right now. </a:t>
            </a:r>
            <a:r>
              <a:rPr lang="en-US" sz="2000" i="1" u="sng" dirty="0">
                <a:latin typeface="Corbel" panose="020B0503020204020204" pitchFamily="34" charset="0"/>
              </a:rPr>
              <a:t> I’m so glad, too, that you could join us for dinner</a:t>
            </a:r>
            <a:r>
              <a:rPr lang="en-US" sz="2400" dirty="0">
                <a:latin typeface="Corbel" panose="020B0503020204020204" pitchFamily="34" charset="0"/>
              </a:rPr>
              <a:t> </a:t>
            </a:r>
            <a:r>
              <a:rPr lang="en-US" sz="2800" b="1" dirty="0">
                <a:solidFill>
                  <a:srgbClr val="FF0000"/>
                </a:solidFill>
                <a:latin typeface="Corbel" panose="020B0503020204020204" pitchFamily="34" charset="0"/>
              </a:rPr>
              <a:t>4</a:t>
            </a:r>
            <a:r>
              <a:rPr lang="en-US" sz="2000" dirty="0">
                <a:latin typeface="Corbel" panose="020B0503020204020204" pitchFamily="34" charset="0"/>
              </a:rPr>
              <a:t> —an evening of talking and laughing with my very best friends was the best birthday gift I could have received!  </a:t>
            </a:r>
            <a:r>
              <a:rPr lang="en-US" sz="2000" i="1" u="sng" dirty="0">
                <a:latin typeface="Corbel" panose="020B0503020204020204" pitchFamily="34" charset="0"/>
              </a:rPr>
              <a:t>Thank you again for your thoughtful birthday gift</a:t>
            </a:r>
            <a:r>
              <a:rPr lang="en-US" sz="2000" dirty="0">
                <a:latin typeface="Corbel" panose="020B0503020204020204" pitchFamily="34" charset="0"/>
              </a:rPr>
              <a:t> </a:t>
            </a:r>
            <a:r>
              <a:rPr lang="en-US" sz="2800" b="1" dirty="0">
                <a:solidFill>
                  <a:srgbClr val="FF0000"/>
                </a:solidFill>
                <a:latin typeface="Corbel" panose="020B0503020204020204" pitchFamily="34" charset="0"/>
              </a:rPr>
              <a:t>5</a:t>
            </a:r>
            <a:r>
              <a:rPr lang="en-US" sz="2400" dirty="0">
                <a:latin typeface="Corbel" panose="020B0503020204020204" pitchFamily="34" charset="0"/>
              </a:rPr>
              <a:t> </a:t>
            </a:r>
            <a:r>
              <a:rPr lang="en-US" sz="2000" dirty="0">
                <a:latin typeface="Corbel" panose="020B0503020204020204" pitchFamily="34" charset="0"/>
              </a:rPr>
              <a:t>and for your year round friendship.  </a:t>
            </a:r>
          </a:p>
          <a:p>
            <a:endParaRPr lang="en-US" sz="2400" dirty="0">
              <a:latin typeface="Corbel" panose="020B0503020204020204" pitchFamily="34" charset="0"/>
            </a:endParaRPr>
          </a:p>
          <a:p>
            <a:r>
              <a:rPr lang="en-US" sz="2000" i="1" u="sng" dirty="0">
                <a:latin typeface="Corbel" panose="020B0503020204020204" pitchFamily="34" charset="0"/>
              </a:rPr>
              <a:t>Sincerely</a:t>
            </a:r>
            <a:r>
              <a:rPr lang="en-US" sz="2000" dirty="0">
                <a:latin typeface="Corbel" panose="020B0503020204020204" pitchFamily="34" charset="0"/>
              </a:rPr>
              <a:t>,</a:t>
            </a:r>
            <a:r>
              <a:rPr lang="en-US" sz="2000" dirty="0">
                <a:solidFill>
                  <a:srgbClr val="FF0000"/>
                </a:solidFill>
                <a:latin typeface="Corbel" panose="020B0503020204020204" pitchFamily="34" charset="0"/>
              </a:rPr>
              <a:t> </a:t>
            </a:r>
            <a:r>
              <a:rPr lang="en-US" sz="2800" b="1" dirty="0">
                <a:solidFill>
                  <a:srgbClr val="FF0000"/>
                </a:solidFill>
                <a:latin typeface="Corbel" panose="020B0503020204020204" pitchFamily="34" charset="0"/>
              </a:rPr>
              <a:t>6</a:t>
            </a:r>
            <a:endParaRPr lang="en-US" sz="2800" dirty="0">
              <a:solidFill>
                <a:srgbClr val="FF0000"/>
              </a:solidFill>
              <a:latin typeface="Corbel" panose="020B0503020204020204" pitchFamily="34" charset="0"/>
            </a:endParaRPr>
          </a:p>
          <a:p>
            <a:r>
              <a:rPr lang="en-US" sz="2000" dirty="0">
                <a:latin typeface="Corbel" panose="020B0503020204020204" pitchFamily="34" charset="0"/>
              </a:rPr>
              <a:t>Elaine</a:t>
            </a:r>
          </a:p>
          <a:p>
            <a:endParaRPr lang="en-US" dirty="0"/>
          </a:p>
        </p:txBody>
      </p:sp>
      <p:sp>
        <p:nvSpPr>
          <p:cNvPr id="2" name="TextBox 1">
            <a:extLst>
              <a:ext uri="{FF2B5EF4-FFF2-40B4-BE49-F238E27FC236}">
                <a16:creationId xmlns:a16="http://schemas.microsoft.com/office/drawing/2014/main" id="{B24B9C77-04C4-4EC3-B368-E23B09515591}"/>
              </a:ext>
            </a:extLst>
          </p:cNvPr>
          <p:cNvSpPr txBox="1"/>
          <p:nvPr/>
        </p:nvSpPr>
        <p:spPr>
          <a:xfrm>
            <a:off x="7776839" y="464364"/>
            <a:ext cx="2228296" cy="338554"/>
          </a:xfrm>
          <a:prstGeom prst="rect">
            <a:avLst/>
          </a:prstGeom>
          <a:noFill/>
          <a:ln w="28575">
            <a:solidFill>
              <a:srgbClr val="FF0000"/>
            </a:solidFill>
          </a:ln>
        </p:spPr>
        <p:txBody>
          <a:bodyPr wrap="square" rtlCol="0">
            <a:spAutoFit/>
          </a:bodyPr>
          <a:lstStyle/>
          <a:p>
            <a:r>
              <a:rPr lang="en-US" sz="1600" dirty="0"/>
              <a:t>Always include the date!</a:t>
            </a:r>
          </a:p>
        </p:txBody>
      </p:sp>
    </p:spTree>
    <p:extLst>
      <p:ext uri="{BB962C8B-B14F-4D97-AF65-F5344CB8AC3E}">
        <p14:creationId xmlns:p14="http://schemas.microsoft.com/office/powerpoint/2010/main" val="391166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Box 31">
            <a:extLst>
              <a:ext uri="{FF2B5EF4-FFF2-40B4-BE49-F238E27FC236}">
                <a16:creationId xmlns:a16="http://schemas.microsoft.com/office/drawing/2014/main" id="{CAEC89D8-E66E-4F0F-B8C5-7BFC0606F150}"/>
              </a:ext>
            </a:extLst>
          </p:cNvPr>
          <p:cNvSpPr txBox="1"/>
          <p:nvPr/>
        </p:nvSpPr>
        <p:spPr>
          <a:xfrm>
            <a:off x="2332713" y="453398"/>
            <a:ext cx="7639782" cy="769441"/>
          </a:xfrm>
          <a:prstGeom prst="rect">
            <a:avLst/>
          </a:prstGeom>
          <a:noFill/>
        </p:spPr>
        <p:txBody>
          <a:bodyPr wrap="square" rtlCol="0">
            <a:spAutoFit/>
          </a:bodyPr>
          <a:lstStyle/>
          <a:p>
            <a:r>
              <a:rPr lang="en-US" sz="4400" b="1" dirty="0">
                <a:solidFill>
                  <a:srgbClr val="00B050"/>
                </a:solidFill>
                <a:latin typeface="Corbel" panose="020B0503020204020204" pitchFamily="34" charset="0"/>
              </a:rPr>
              <a:t>How To Address An Envelope</a:t>
            </a:r>
          </a:p>
        </p:txBody>
      </p:sp>
      <p:grpSp>
        <p:nvGrpSpPr>
          <p:cNvPr id="36" name="Group 35">
            <a:extLst>
              <a:ext uri="{FF2B5EF4-FFF2-40B4-BE49-F238E27FC236}">
                <a16:creationId xmlns:a16="http://schemas.microsoft.com/office/drawing/2014/main" id="{589E3754-C779-4CA8-9E05-61234AF903FE}"/>
              </a:ext>
            </a:extLst>
          </p:cNvPr>
          <p:cNvGrpSpPr/>
          <p:nvPr/>
        </p:nvGrpSpPr>
        <p:grpSpPr>
          <a:xfrm>
            <a:off x="1005839" y="1679404"/>
            <a:ext cx="10293531" cy="4362994"/>
            <a:chOff x="1005839" y="1750428"/>
            <a:chExt cx="10293531" cy="4362994"/>
          </a:xfrm>
        </p:grpSpPr>
        <p:grpSp>
          <p:nvGrpSpPr>
            <p:cNvPr id="23" name="Group 22">
              <a:extLst>
                <a:ext uri="{FF2B5EF4-FFF2-40B4-BE49-F238E27FC236}">
                  <a16:creationId xmlns:a16="http://schemas.microsoft.com/office/drawing/2014/main" id="{B1E1EFBE-7067-4DD4-BCDF-B16FC710DD1E}"/>
                </a:ext>
              </a:extLst>
            </p:cNvPr>
            <p:cNvGrpSpPr/>
            <p:nvPr/>
          </p:nvGrpSpPr>
          <p:grpSpPr>
            <a:xfrm>
              <a:off x="1005839" y="1750428"/>
              <a:ext cx="10293531" cy="4362994"/>
              <a:chOff x="1005839" y="1319349"/>
              <a:chExt cx="10293531" cy="4362994"/>
            </a:xfrm>
          </p:grpSpPr>
          <p:sp>
            <p:nvSpPr>
              <p:cNvPr id="24" name="Rectangle 23">
                <a:extLst>
                  <a:ext uri="{FF2B5EF4-FFF2-40B4-BE49-F238E27FC236}">
                    <a16:creationId xmlns:a16="http://schemas.microsoft.com/office/drawing/2014/main" id="{F0023B39-1EEC-4C6C-B332-B06003F1FA1A}"/>
                  </a:ext>
                </a:extLst>
              </p:cNvPr>
              <p:cNvSpPr/>
              <p:nvPr/>
            </p:nvSpPr>
            <p:spPr>
              <a:xfrm>
                <a:off x="1005839" y="1319349"/>
                <a:ext cx="10293531" cy="4362994"/>
              </a:xfrm>
              <a:prstGeom prst="rect">
                <a:avLst/>
              </a:prstGeom>
              <a:solidFill>
                <a:schemeClr val="accent6">
                  <a:lumMod val="40000"/>
                  <a:lumOff val="6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04E1BB32-8DFB-49BB-814B-B251B82135DC}"/>
                  </a:ext>
                </a:extLst>
              </p:cNvPr>
              <p:cNvSpPr txBox="1"/>
              <p:nvPr/>
            </p:nvSpPr>
            <p:spPr>
              <a:xfrm>
                <a:off x="1149531" y="1463038"/>
                <a:ext cx="6257110" cy="1661993"/>
              </a:xfrm>
              <a:prstGeom prst="rect">
                <a:avLst/>
              </a:prstGeom>
              <a:noFill/>
            </p:spPr>
            <p:txBody>
              <a:bodyPr wrap="square" rtlCol="0">
                <a:spAutoFit/>
              </a:bodyPr>
              <a:lstStyle/>
              <a:p>
                <a:r>
                  <a:rPr lang="en-US" sz="2800" dirty="0"/>
                  <a:t>Sender’s Name</a:t>
                </a:r>
              </a:p>
              <a:p>
                <a:r>
                  <a:rPr lang="en-US" sz="2800" dirty="0"/>
                  <a:t>Street Address</a:t>
                </a:r>
              </a:p>
              <a:p>
                <a:r>
                  <a:rPr lang="en-US" sz="2800" dirty="0"/>
                  <a:t>City, State    ZIP </a:t>
                </a:r>
              </a:p>
              <a:p>
                <a:endParaRPr lang="en-US" dirty="0"/>
              </a:p>
            </p:txBody>
          </p:sp>
          <p:sp>
            <p:nvSpPr>
              <p:cNvPr id="26" name="TextBox 25">
                <a:extLst>
                  <a:ext uri="{FF2B5EF4-FFF2-40B4-BE49-F238E27FC236}">
                    <a16:creationId xmlns:a16="http://schemas.microsoft.com/office/drawing/2014/main" id="{29B655CF-207F-4B4F-A706-8F6ED14068DE}"/>
                  </a:ext>
                </a:extLst>
              </p:cNvPr>
              <p:cNvSpPr txBox="1"/>
              <p:nvPr/>
            </p:nvSpPr>
            <p:spPr>
              <a:xfrm>
                <a:off x="4811600" y="3139117"/>
                <a:ext cx="3151670" cy="1200329"/>
              </a:xfrm>
              <a:prstGeom prst="rect">
                <a:avLst/>
              </a:prstGeom>
              <a:noFill/>
            </p:spPr>
            <p:txBody>
              <a:bodyPr wrap="square" rtlCol="0">
                <a:spAutoFit/>
              </a:bodyPr>
              <a:lstStyle/>
              <a:p>
                <a:r>
                  <a:rPr lang="en-US" sz="2400" dirty="0">
                    <a:solidFill>
                      <a:srgbClr val="FF0000"/>
                    </a:solidFill>
                  </a:rPr>
                  <a:t>RECIPIENT’S NAME</a:t>
                </a:r>
              </a:p>
              <a:p>
                <a:r>
                  <a:rPr lang="en-US" sz="2400" dirty="0">
                    <a:solidFill>
                      <a:srgbClr val="FF0000"/>
                    </a:solidFill>
                  </a:rPr>
                  <a:t>STREET ADDRESS</a:t>
                </a:r>
              </a:p>
              <a:p>
                <a:r>
                  <a:rPr lang="en-US" sz="2400" dirty="0">
                    <a:solidFill>
                      <a:srgbClr val="FF0000"/>
                    </a:solidFill>
                  </a:rPr>
                  <a:t>CITY, STATE    ZIP CODE</a:t>
                </a:r>
              </a:p>
            </p:txBody>
          </p:sp>
          <p:sp>
            <p:nvSpPr>
              <p:cNvPr id="27" name="Rounded Rectangle 7">
                <a:extLst>
                  <a:ext uri="{FF2B5EF4-FFF2-40B4-BE49-F238E27FC236}">
                    <a16:creationId xmlns:a16="http://schemas.microsoft.com/office/drawing/2014/main" id="{54928836-D1A2-4458-BF28-4703E64E81D3}"/>
                  </a:ext>
                </a:extLst>
              </p:cNvPr>
              <p:cNvSpPr/>
              <p:nvPr/>
            </p:nvSpPr>
            <p:spPr>
              <a:xfrm>
                <a:off x="9535886" y="1463038"/>
                <a:ext cx="1515290" cy="1306284"/>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CEE888A1-51D8-4B69-AAB0-FFA22FE5396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72768" y="1473818"/>
                <a:ext cx="1241525" cy="1295504"/>
              </a:xfrm>
              <a:prstGeom prst="rect">
                <a:avLst/>
              </a:prstGeom>
            </p:spPr>
          </p:pic>
        </p:grpSp>
        <p:sp>
          <p:nvSpPr>
            <p:cNvPr id="33" name="TextBox 32">
              <a:extLst>
                <a:ext uri="{FF2B5EF4-FFF2-40B4-BE49-F238E27FC236}">
                  <a16:creationId xmlns:a16="http://schemas.microsoft.com/office/drawing/2014/main" id="{7DCCFF68-DF23-4769-8EA8-249635D80656}"/>
                </a:ext>
              </a:extLst>
            </p:cNvPr>
            <p:cNvSpPr txBox="1"/>
            <p:nvPr/>
          </p:nvSpPr>
          <p:spPr>
            <a:xfrm>
              <a:off x="9527014" y="3262419"/>
              <a:ext cx="1457778" cy="307777"/>
            </a:xfrm>
            <a:prstGeom prst="rect">
              <a:avLst/>
            </a:prstGeom>
            <a:noFill/>
          </p:spPr>
          <p:txBody>
            <a:bodyPr wrap="square" rtlCol="0">
              <a:spAutoFit/>
            </a:bodyPr>
            <a:lstStyle/>
            <a:p>
              <a:r>
                <a:rPr lang="en-US" sz="1400" dirty="0"/>
                <a:t>Stamp goes here!</a:t>
              </a:r>
            </a:p>
          </p:txBody>
        </p:sp>
        <p:cxnSp>
          <p:nvCxnSpPr>
            <p:cNvPr id="35" name="Straight Arrow Connector 34">
              <a:extLst>
                <a:ext uri="{FF2B5EF4-FFF2-40B4-BE49-F238E27FC236}">
                  <a16:creationId xmlns:a16="http://schemas.microsoft.com/office/drawing/2014/main" id="{71FD28F6-4CE1-4F0F-B83B-A51FB9C8777C}"/>
                </a:ext>
              </a:extLst>
            </p:cNvPr>
            <p:cNvCxnSpPr/>
            <p:nvPr/>
          </p:nvCxnSpPr>
          <p:spPr>
            <a:xfrm flipV="1">
              <a:off x="10984792" y="3274964"/>
              <a:ext cx="0" cy="276999"/>
            </a:xfrm>
            <a:prstGeom prst="straightConnector1">
              <a:avLst/>
            </a:prstGeom>
            <a:ln>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91563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  Some More Great Endings</a:t>
            </a:r>
          </a:p>
        </p:txBody>
      </p:sp>
      <p:sp>
        <p:nvSpPr>
          <p:cNvPr id="17" name="Content Placeholder 2">
            <a:extLst>
              <a:ext uri="{FF2B5EF4-FFF2-40B4-BE49-F238E27FC236}">
                <a16:creationId xmlns:a16="http://schemas.microsoft.com/office/drawing/2014/main" id="{D8637684-FE68-4C14-8EC1-36B9D2471118}"/>
              </a:ext>
            </a:extLst>
          </p:cNvPr>
          <p:cNvSpPr txBox="1">
            <a:spLocks/>
          </p:cNvSpPr>
          <p:nvPr/>
        </p:nvSpPr>
        <p:spPr>
          <a:xfrm>
            <a:off x="740856" y="2277247"/>
            <a:ext cx="9674778" cy="4518607"/>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45720"/>
            <a:r>
              <a:rPr lang="en-US" sz="1600" dirty="0">
                <a:solidFill>
                  <a:srgbClr val="00B050"/>
                </a:solidFill>
              </a:rPr>
              <a:t>Family and close friends</a:t>
            </a:r>
          </a:p>
          <a:p>
            <a:r>
              <a:rPr lang="en-US" sz="1600" b="0" dirty="0"/>
              <a:t>Fondly, Warmly, Yours truly, Lovingly, Love, Lots of love, My/Our love, With love, Your (son/daughter), Your friend, Your loving (brother/sister), Your devoted (brother/sister)</a:t>
            </a:r>
          </a:p>
          <a:p>
            <a:pPr marL="45720"/>
            <a:r>
              <a:rPr lang="en-US" sz="1600" dirty="0">
                <a:solidFill>
                  <a:srgbClr val="00B050"/>
                </a:solidFill>
              </a:rPr>
              <a:t>Gratitude</a:t>
            </a:r>
          </a:p>
          <a:p>
            <a:r>
              <a:rPr lang="en-US" sz="1600" b="0" dirty="0"/>
              <a:t>Gratefully, Gratefully yours, With thanks, With gratitude, With deepest gratitude, With love and gratitude, Your grateful (friend), My thanks, Many thanks</a:t>
            </a:r>
          </a:p>
          <a:p>
            <a:pPr marL="45720"/>
            <a:r>
              <a:rPr lang="en-US" sz="1600" dirty="0">
                <a:solidFill>
                  <a:srgbClr val="00B050"/>
                </a:solidFill>
              </a:rPr>
              <a:t>Congratulations</a:t>
            </a:r>
          </a:p>
          <a:p>
            <a:r>
              <a:rPr lang="en-US" sz="1600" b="0" dirty="0"/>
              <a:t>My/Our sincere congratulations, My/Our heartfelt congratulations, With warmest congratulations, With admiration, With love and pride</a:t>
            </a:r>
          </a:p>
          <a:p>
            <a:pPr marL="45720"/>
            <a:r>
              <a:rPr lang="en-US" sz="1600" dirty="0">
                <a:solidFill>
                  <a:srgbClr val="00B050"/>
                </a:solidFill>
              </a:rPr>
              <a:t>Comfort and cheer</a:t>
            </a:r>
          </a:p>
          <a:p>
            <a:r>
              <a:rPr lang="en-US" sz="1600" b="0" dirty="0"/>
              <a:t>Thinking of you, With warmest thoughts, With caring thoughts, With warmest wishes, With hope</a:t>
            </a:r>
          </a:p>
          <a:p>
            <a:pPr marL="45720"/>
            <a:r>
              <a:rPr lang="en-US" sz="1600" dirty="0">
                <a:solidFill>
                  <a:srgbClr val="00B050"/>
                </a:solidFill>
              </a:rPr>
              <a:t>Condolence</a:t>
            </a:r>
          </a:p>
          <a:p>
            <a:r>
              <a:rPr lang="en-US" sz="1600" b="0" dirty="0"/>
              <a:t>With sympathy, With deepest sympathy, In sympathy, My/Our condolences</a:t>
            </a:r>
          </a:p>
          <a:p>
            <a:pPr marL="45720"/>
            <a:r>
              <a:rPr lang="en-US" sz="1600" dirty="0">
                <a:solidFill>
                  <a:srgbClr val="00B050"/>
                </a:solidFill>
              </a:rPr>
              <a:t>Religious</a:t>
            </a:r>
          </a:p>
          <a:p>
            <a:r>
              <a:rPr lang="en-US" sz="1600" b="0" dirty="0"/>
              <a:t>God bless, Blessings, Bless you, My/Our love and prayers, With hope and prayers</a:t>
            </a:r>
          </a:p>
          <a:p>
            <a:pPr marL="45720"/>
            <a:endParaRPr lang="en-US" sz="1800" dirty="0"/>
          </a:p>
        </p:txBody>
      </p:sp>
    </p:spTree>
    <p:extLst>
      <p:ext uri="{BB962C8B-B14F-4D97-AF65-F5344CB8AC3E}">
        <p14:creationId xmlns:p14="http://schemas.microsoft.com/office/powerpoint/2010/main" val="3529868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solidFill>
                  <a:srgbClr val="00B050"/>
                </a:solidFill>
              </a:rPr>
              <a:t>  Important Safety Tips</a:t>
            </a:r>
          </a:p>
        </p:txBody>
      </p:sp>
      <p:sp>
        <p:nvSpPr>
          <p:cNvPr id="5" name="Content Placeholder 4"/>
          <p:cNvSpPr>
            <a:spLocks noGrp="1"/>
          </p:cNvSpPr>
          <p:nvPr>
            <p:ph idx="1"/>
          </p:nvPr>
        </p:nvSpPr>
        <p:spPr>
          <a:xfrm>
            <a:off x="2055859" y="1833748"/>
            <a:ext cx="8455308" cy="4351338"/>
          </a:xfrm>
        </p:spPr>
        <p:txBody>
          <a:bodyPr>
            <a:normAutofit/>
          </a:bodyPr>
          <a:lstStyle/>
          <a:p>
            <a:r>
              <a:rPr lang="en-US" sz="2200" b="1" dirty="0">
                <a:solidFill>
                  <a:srgbClr val="C00000"/>
                </a:solidFill>
              </a:rPr>
              <a:t>ALWAYS</a:t>
            </a:r>
            <a:r>
              <a:rPr lang="en-US" sz="2200" dirty="0"/>
              <a:t> make sure your parents/guardian knows that you are communicating with someone through the mail</a:t>
            </a:r>
          </a:p>
          <a:p>
            <a:r>
              <a:rPr lang="en-US" sz="2200" b="1" dirty="0">
                <a:solidFill>
                  <a:srgbClr val="C00000"/>
                </a:solidFill>
              </a:rPr>
              <a:t>ALWAYS</a:t>
            </a:r>
            <a:r>
              <a:rPr lang="en-US" sz="2200" dirty="0"/>
              <a:t> make sure that your parents/guardian knows </a:t>
            </a:r>
            <a:r>
              <a:rPr lang="en-US" sz="2200" i="1" dirty="0"/>
              <a:t>who</a:t>
            </a:r>
            <a:r>
              <a:rPr lang="en-US" sz="2200" dirty="0"/>
              <a:t> you are communicating with through the mail</a:t>
            </a:r>
          </a:p>
          <a:p>
            <a:r>
              <a:rPr lang="en-US" sz="2200" b="1" dirty="0">
                <a:solidFill>
                  <a:srgbClr val="C00000"/>
                </a:solidFill>
              </a:rPr>
              <a:t>ALWAYS</a:t>
            </a:r>
            <a:r>
              <a:rPr lang="en-US" sz="2200" dirty="0"/>
              <a:t> let your parents/guardian know if you get something in the mail</a:t>
            </a:r>
          </a:p>
          <a:p>
            <a:r>
              <a:rPr lang="en-US" sz="2200" b="1" dirty="0">
                <a:solidFill>
                  <a:srgbClr val="C00000"/>
                </a:solidFill>
              </a:rPr>
              <a:t>NEVER</a:t>
            </a:r>
            <a:r>
              <a:rPr lang="en-US" sz="2200" dirty="0"/>
              <a:t> communicate with a stranger through the mail </a:t>
            </a:r>
          </a:p>
          <a:p>
            <a:r>
              <a:rPr lang="en-US" sz="2200" b="1" dirty="0">
                <a:solidFill>
                  <a:srgbClr val="C00000"/>
                </a:solidFill>
              </a:rPr>
              <a:t>NEVER</a:t>
            </a:r>
            <a:r>
              <a:rPr lang="en-US" sz="2200" dirty="0"/>
              <a:t> communicate with someone new without your parents’/guardian’s permission</a:t>
            </a:r>
          </a:p>
          <a:p>
            <a:pPr marL="457200" lvl="1" indent="0">
              <a:buNone/>
            </a:pPr>
            <a:endParaRPr lang="en-US" sz="1800" dirty="0"/>
          </a:p>
          <a:p>
            <a:pPr marL="45720" indent="0">
              <a:buNone/>
            </a:pPr>
            <a:endParaRPr lang="en-US" dirty="0"/>
          </a:p>
          <a:p>
            <a:pPr marL="45720" indent="0">
              <a:buNone/>
            </a:pPr>
            <a:endParaRPr lang="en-US" dirty="0"/>
          </a:p>
          <a:p>
            <a:endParaRPr lang="en-US" dirty="0"/>
          </a:p>
        </p:txBody>
      </p:sp>
    </p:spTree>
    <p:extLst>
      <p:ext uri="{BB962C8B-B14F-4D97-AF65-F5344CB8AC3E}">
        <p14:creationId xmlns:p14="http://schemas.microsoft.com/office/powerpoint/2010/main" val="3530549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orbel" panose="020B0503020204020204" pitchFamily="34" charset="0"/>
              </a:rPr>
              <a:t>Who Can You Write To—</a:t>
            </a:r>
            <a:r>
              <a:rPr lang="en-US" b="1" dirty="0">
                <a:solidFill>
                  <a:srgbClr val="FF0000"/>
                </a:solidFill>
                <a:latin typeface="Corbel" panose="020B0503020204020204" pitchFamily="34" charset="0"/>
              </a:rPr>
              <a:t>Community Service Ideas</a:t>
            </a:r>
            <a:endParaRPr lang="en-US" b="1" dirty="0">
              <a:latin typeface="Corbel" panose="020B0503020204020204" pitchFamily="34" charset="0"/>
            </a:endParaRPr>
          </a:p>
        </p:txBody>
      </p:sp>
      <p:sp>
        <p:nvSpPr>
          <p:cNvPr id="3" name="Content Placeholder 2"/>
          <p:cNvSpPr>
            <a:spLocks noGrp="1"/>
          </p:cNvSpPr>
          <p:nvPr>
            <p:ph idx="1"/>
          </p:nvPr>
        </p:nvSpPr>
        <p:spPr>
          <a:xfrm>
            <a:off x="2209799" y="1822360"/>
            <a:ext cx="9375559" cy="4569562"/>
          </a:xfrm>
        </p:spPr>
        <p:txBody>
          <a:bodyPr>
            <a:normAutofit fontScale="92500"/>
          </a:bodyPr>
          <a:lstStyle/>
          <a:p>
            <a:r>
              <a:rPr lang="en-US" dirty="0">
                <a:latin typeface="Corbel" panose="020B0503020204020204" pitchFamily="34" charset="0"/>
              </a:rPr>
              <a:t>Write thank you notes to essential workers who are still working during this time, putting their own lives in danger to help fight the fight against Corona Virus in addition to putting their skills to use to keep our world as functionable as possible:</a:t>
            </a:r>
          </a:p>
          <a:p>
            <a:pPr lvl="1"/>
            <a:r>
              <a:rPr lang="en-US" sz="2200" dirty="0">
                <a:latin typeface="Corbel" panose="020B0503020204020204" pitchFamily="34" charset="0"/>
              </a:rPr>
              <a:t>Doctors, nurses</a:t>
            </a:r>
          </a:p>
          <a:p>
            <a:pPr lvl="1"/>
            <a:r>
              <a:rPr lang="en-US" sz="2200" dirty="0">
                <a:latin typeface="Corbel" panose="020B0503020204020204" pitchFamily="34" charset="0"/>
              </a:rPr>
              <a:t>Healthcare workers </a:t>
            </a:r>
          </a:p>
          <a:p>
            <a:pPr lvl="1"/>
            <a:r>
              <a:rPr lang="en-US" sz="2200" dirty="0">
                <a:latin typeface="Corbel" panose="020B0503020204020204" pitchFamily="34" charset="0"/>
              </a:rPr>
              <a:t>Grocery store workers/essential retail workers</a:t>
            </a:r>
          </a:p>
          <a:p>
            <a:pPr lvl="1"/>
            <a:r>
              <a:rPr lang="en-US" sz="2200" dirty="0">
                <a:latin typeface="Corbel" panose="020B0503020204020204" pitchFamily="34" charset="0"/>
              </a:rPr>
              <a:t>Pharmacy workers</a:t>
            </a:r>
          </a:p>
          <a:p>
            <a:pPr lvl="1"/>
            <a:r>
              <a:rPr lang="en-US" sz="2200" dirty="0">
                <a:latin typeface="Corbel" panose="020B0503020204020204" pitchFamily="34" charset="0"/>
              </a:rPr>
              <a:t>Your favorite restaurants now offering curbside pick up or delivery</a:t>
            </a:r>
          </a:p>
          <a:p>
            <a:pPr lvl="1"/>
            <a:r>
              <a:rPr lang="en-US" sz="2200" dirty="0">
                <a:latin typeface="Corbel" panose="020B0503020204020204" pitchFamily="34" charset="0"/>
              </a:rPr>
              <a:t>Farmers</a:t>
            </a:r>
          </a:p>
          <a:p>
            <a:pPr lvl="1"/>
            <a:r>
              <a:rPr lang="en-US" sz="2200" dirty="0">
                <a:latin typeface="Corbel" panose="020B0503020204020204" pitchFamily="34" charset="0"/>
              </a:rPr>
              <a:t>Gas station attendants</a:t>
            </a:r>
          </a:p>
          <a:p>
            <a:pPr lvl="1"/>
            <a:r>
              <a:rPr lang="en-US" sz="2200" dirty="0">
                <a:latin typeface="Corbel" panose="020B0503020204020204" pitchFamily="34" charset="0"/>
              </a:rPr>
              <a:t>Veterinarians</a:t>
            </a:r>
          </a:p>
          <a:p>
            <a:pPr lvl="1"/>
            <a:r>
              <a:rPr lang="en-US" sz="2200" dirty="0">
                <a:latin typeface="Corbel" panose="020B0503020204020204" pitchFamily="34" charset="0"/>
              </a:rPr>
              <a:t>EMTs, fire fighters, police officers, first responders</a:t>
            </a:r>
          </a:p>
          <a:p>
            <a:pPr lvl="1"/>
            <a:endParaRPr lang="en-US" dirty="0">
              <a:latin typeface="Corbel" panose="020B0503020204020204" pitchFamily="34" charset="0"/>
            </a:endParaRPr>
          </a:p>
          <a:p>
            <a:pPr marL="457200" lvl="1" indent="0">
              <a:buNone/>
            </a:pPr>
            <a:endParaRPr lang="en-US" dirty="0">
              <a:latin typeface="Corbel" panose="020B0503020204020204" pitchFamily="34" charset="0"/>
            </a:endParaRPr>
          </a:p>
          <a:p>
            <a:pPr lvl="1"/>
            <a:endParaRPr lang="en-US" dirty="0">
              <a:latin typeface="Corbel" panose="020B0503020204020204" pitchFamily="34" charset="0"/>
            </a:endParaRPr>
          </a:p>
        </p:txBody>
      </p:sp>
    </p:spTree>
    <p:extLst>
      <p:ext uri="{BB962C8B-B14F-4D97-AF65-F5344CB8AC3E}">
        <p14:creationId xmlns:p14="http://schemas.microsoft.com/office/powerpoint/2010/main" val="780628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Corbel" panose="020B0503020204020204" pitchFamily="34" charset="0"/>
              </a:rPr>
              <a:t>Who Can You Write To—</a:t>
            </a:r>
            <a:r>
              <a:rPr lang="en-US" b="1" dirty="0">
                <a:solidFill>
                  <a:srgbClr val="FF0000"/>
                </a:solidFill>
                <a:latin typeface="Corbel" panose="020B0503020204020204" pitchFamily="34" charset="0"/>
              </a:rPr>
              <a:t>Community Service Ideas</a:t>
            </a:r>
            <a:endParaRPr lang="en-US" dirty="0"/>
          </a:p>
        </p:txBody>
      </p:sp>
      <p:sp>
        <p:nvSpPr>
          <p:cNvPr id="5" name="Content Placeholder 4"/>
          <p:cNvSpPr>
            <a:spLocks noGrp="1"/>
          </p:cNvSpPr>
          <p:nvPr>
            <p:ph idx="1"/>
          </p:nvPr>
        </p:nvSpPr>
        <p:spPr>
          <a:xfrm>
            <a:off x="831959" y="1828324"/>
            <a:ext cx="9144000" cy="4039816"/>
          </a:xfrm>
        </p:spPr>
        <p:txBody>
          <a:bodyPr>
            <a:normAutofit fontScale="92500" lnSpcReduction="10000"/>
          </a:bodyPr>
          <a:lstStyle/>
          <a:p>
            <a:r>
              <a:rPr lang="en-US" dirty="0">
                <a:latin typeface="Corbel" panose="020B0503020204020204" pitchFamily="34" charset="0"/>
              </a:rPr>
              <a:t>Write to sick children in the hospital.  Share some funny </a:t>
            </a:r>
            <a:r>
              <a:rPr lang="en-US" dirty="0" err="1">
                <a:latin typeface="Corbel" panose="020B0503020204020204" pitchFamily="34" charset="0"/>
              </a:rPr>
              <a:t>laffy</a:t>
            </a:r>
            <a:r>
              <a:rPr lang="en-US" dirty="0">
                <a:latin typeface="Corbel" panose="020B0503020204020204" pitchFamily="34" charset="0"/>
              </a:rPr>
              <a:t> taffy jokes or some fun riddles to put a smile on their face.</a:t>
            </a:r>
          </a:p>
          <a:p>
            <a:r>
              <a:rPr lang="en-US" dirty="0">
                <a:latin typeface="Corbel" panose="020B0503020204020204" pitchFamily="34" charset="0"/>
              </a:rPr>
              <a:t>Send letters and cards to US troops thanking them for their service.  Get more info at </a:t>
            </a:r>
            <a:r>
              <a:rPr lang="en-US" u="sng" dirty="0">
                <a:latin typeface="Corbel" panose="020B0503020204020204" pitchFamily="34" charset="0"/>
              </a:rPr>
              <a:t>supportourtroops.org</a:t>
            </a:r>
            <a:r>
              <a:rPr lang="en-US" dirty="0">
                <a:latin typeface="Corbel" panose="020B0503020204020204" pitchFamily="34" charset="0"/>
              </a:rPr>
              <a:t>.  (Something tells me they might like the </a:t>
            </a:r>
            <a:r>
              <a:rPr lang="en-US" dirty="0" err="1">
                <a:latin typeface="Corbel" panose="020B0503020204020204" pitchFamily="34" charset="0"/>
              </a:rPr>
              <a:t>laffy</a:t>
            </a:r>
            <a:r>
              <a:rPr lang="en-US" dirty="0">
                <a:latin typeface="Corbel" panose="020B0503020204020204" pitchFamily="34" charset="0"/>
              </a:rPr>
              <a:t> taffy jokes too. </a:t>
            </a:r>
            <a:r>
              <a:rPr lang="en-US" dirty="0">
                <a:latin typeface="Corbel" panose="020B0503020204020204" pitchFamily="34" charset="0"/>
                <a:sym typeface="Wingdings" panose="05000000000000000000" pitchFamily="2" charset="2"/>
              </a:rPr>
              <a:t>)</a:t>
            </a:r>
            <a:r>
              <a:rPr lang="en-US" dirty="0">
                <a:latin typeface="Corbel" panose="020B0503020204020204" pitchFamily="34" charset="0"/>
              </a:rPr>
              <a:t> </a:t>
            </a:r>
          </a:p>
          <a:p>
            <a:r>
              <a:rPr lang="en-US" dirty="0">
                <a:latin typeface="Corbel" panose="020B0503020204020204" pitchFamily="34" charset="0"/>
              </a:rPr>
              <a:t>Write a note to a resident in a nursing home.  Ask them if they were in 4-H and what projects did they do?  Tell them about your 4-H projects and what you’re working on during the quarantine.  Ask them if they have a hobby skill they can teach you after the quarantine is over.  Ask them to share a life lesson with you.  You might just make a new friend and learn something new!</a:t>
            </a:r>
          </a:p>
          <a:p>
            <a:pPr marL="0" indent="0">
              <a:buNone/>
            </a:pPr>
            <a:endParaRPr lang="en-US" dirty="0">
              <a:latin typeface="Corbel" panose="020B0503020204020204" pitchFamily="34" charset="0"/>
            </a:endParaRPr>
          </a:p>
          <a:p>
            <a:endParaRPr lang="en-US" dirty="0"/>
          </a:p>
        </p:txBody>
      </p:sp>
    </p:spTree>
    <p:extLst>
      <p:ext uri="{BB962C8B-B14F-4D97-AF65-F5344CB8AC3E}">
        <p14:creationId xmlns:p14="http://schemas.microsoft.com/office/powerpoint/2010/main" val="873403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b="1" dirty="0"/>
              <a:t>  Who Can You Write To During This Time</a:t>
            </a:r>
          </a:p>
        </p:txBody>
      </p:sp>
      <p:sp>
        <p:nvSpPr>
          <p:cNvPr id="3" name="Content Placeholder 2">
            <a:extLst>
              <a:ext uri="{FF2B5EF4-FFF2-40B4-BE49-F238E27FC236}">
                <a16:creationId xmlns:a16="http://schemas.microsoft.com/office/drawing/2014/main" id="{B28DFAB3-6FB7-475A-A200-DF3AE9DB57DC}"/>
              </a:ext>
            </a:extLst>
          </p:cNvPr>
          <p:cNvSpPr txBox="1">
            <a:spLocks/>
          </p:cNvSpPr>
          <p:nvPr/>
        </p:nvSpPr>
        <p:spPr>
          <a:xfrm>
            <a:off x="397280" y="2137299"/>
            <a:ext cx="10788588" cy="4038600"/>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Write to your friends!  Write to cousins!  Ask your parents to help you find their addresses.  </a:t>
            </a:r>
          </a:p>
          <a:p>
            <a:r>
              <a:rPr lang="en-US" dirty="0"/>
              <a:t>Write to your grandparents!  They would </a:t>
            </a:r>
            <a:r>
              <a:rPr lang="en-US" b="1" i="1" u="sng" dirty="0"/>
              <a:t>LOVE</a:t>
            </a:r>
            <a:r>
              <a:rPr lang="en-US" dirty="0"/>
              <a:t> to get a card or letter in the mail from you!  Don’t tell them it’s coming and let them be surprised AND impressed with your new note writing skills!</a:t>
            </a:r>
          </a:p>
          <a:p>
            <a:r>
              <a:rPr lang="en-US" dirty="0"/>
              <a:t>Write to your 4-H staff!  They sure do miss you during this time!  You can send it to their home Extension office and you can find that address online.  </a:t>
            </a:r>
          </a:p>
          <a:p>
            <a:endParaRPr lang="en-US" dirty="0"/>
          </a:p>
          <a:p>
            <a:endParaRPr lang="en-US" dirty="0"/>
          </a:p>
        </p:txBody>
      </p:sp>
    </p:spTree>
    <p:extLst>
      <p:ext uri="{BB962C8B-B14F-4D97-AF65-F5344CB8AC3E}">
        <p14:creationId xmlns:p14="http://schemas.microsoft.com/office/powerpoint/2010/main" val="2539286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623</TotalTime>
  <Words>1512</Words>
  <Application>Microsoft Office PowerPoint</Application>
  <PresentationFormat>Widescreen</PresentationFormat>
  <Paragraphs>137</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Corbel</vt:lpstr>
      <vt:lpstr>inherit</vt:lpstr>
      <vt:lpstr>Wingdings</vt:lpstr>
      <vt:lpstr>Office Theme</vt:lpstr>
      <vt:lpstr>BECOMING A GREAT NOTE WRITER</vt:lpstr>
      <vt:lpstr>Note-Worthy: A Guide to Writing Great Personal Notes by Angela Ensminger &amp; Keely Chace</vt:lpstr>
      <vt:lpstr>6 Easy Steps</vt:lpstr>
      <vt:lpstr>PowerPoint Presentation</vt:lpstr>
      <vt:lpstr>  Some More Great Endings</vt:lpstr>
      <vt:lpstr>  Important Safety Tips</vt:lpstr>
      <vt:lpstr>Who Can You Write To—Community Service Ideas</vt:lpstr>
      <vt:lpstr>Who Can You Write To—Community Service Ideas</vt:lpstr>
      <vt:lpstr>  Who Can You Write To During This Time</vt:lpstr>
      <vt:lpstr>  Where to Buy Stamps Online</vt:lpstr>
      <vt:lpstr>  US Postal Service Postage Rates</vt:lpstr>
      <vt:lpstr>PowerPoint Presentation</vt:lpstr>
      <vt:lpstr>  YouTube Resources</vt:lpstr>
      <vt:lpstr>PowerPoint Presentation</vt:lpstr>
    </vt:vector>
  </TitlesOfParts>
  <Company>University of Missouri Extension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Grace, Sherry K.</dc:creator>
  <cp:lastModifiedBy>Hancock, Jennifer</cp:lastModifiedBy>
  <cp:revision>28</cp:revision>
  <dcterms:created xsi:type="dcterms:W3CDTF">2019-04-02T13:34:23Z</dcterms:created>
  <dcterms:modified xsi:type="dcterms:W3CDTF">2020-04-15T17:57:36Z</dcterms:modified>
</cp:coreProperties>
</file>