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6"/>
  </p:notesMasterIdLst>
  <p:handoutMasterIdLst>
    <p:handoutMasterId r:id="rId7"/>
  </p:handoutMasterIdLst>
  <p:sldIdLst>
    <p:sldId id="256" r:id="rId4"/>
    <p:sldId id="258" r:id="rId5"/>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82D"/>
    <a:srgbClr val="538D00"/>
    <a:srgbClr val="6EB8B0"/>
    <a:srgbClr val="2C5349"/>
    <a:srgbClr val="437269"/>
    <a:srgbClr val="542C37"/>
    <a:srgbClr val="E1838F"/>
    <a:srgbClr val="365468"/>
    <a:srgbClr val="739DC7"/>
    <a:srgbClr val="356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63693" autoAdjust="0"/>
  </p:normalViewPr>
  <p:slideViewPr>
    <p:cSldViewPr snapToGrid="0" snapToObjects="1">
      <p:cViewPr varScale="1">
        <p:scale>
          <a:sx n="48" d="100"/>
          <a:sy n="48" d="100"/>
        </p:scale>
        <p:origin x="279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1.xml"/><Relationship Id="rId7" Type="http://schemas.openxmlformats.org/officeDocument/2006/relationships/handoutMaster" Target="handoutMasters/handout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Laura" userId="91b25de4-7941-41a1-af0d-a1032261b954" providerId="ADAL" clId="{A92E2CCA-1179-4EE5-916D-55646F934260}"/>
    <pc:docChg chg="modSld">
      <pc:chgData name="Lindsey, Laura" userId="91b25de4-7941-41a1-af0d-a1032261b954" providerId="ADAL" clId="{A92E2CCA-1179-4EE5-916D-55646F934260}" dt="2022-09-01T17:21:31.468" v="17" actId="20577"/>
      <pc:docMkLst>
        <pc:docMk/>
      </pc:docMkLst>
      <pc:sldChg chg="modNotesTx">
        <pc:chgData name="Lindsey, Laura" userId="91b25de4-7941-41a1-af0d-a1032261b954" providerId="ADAL" clId="{A92E2CCA-1179-4EE5-916D-55646F934260}" dt="2022-09-01T17:21:31.468" v="17" actId="20577"/>
        <pc:sldMkLst>
          <pc:docMk/>
          <pc:sldMk cId="748051103" sldId="2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31B655-A598-104B-8E01-48442F96DC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B34CA4-1161-8F45-8BC3-CDCC79667C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F2406A-3C93-264E-A28E-116E21518210}" type="datetimeFigureOut">
              <a:rPr lang="en-US" smtClean="0"/>
              <a:t>9/1/2022</a:t>
            </a:fld>
            <a:endParaRPr lang="en-US"/>
          </a:p>
        </p:txBody>
      </p:sp>
      <p:sp>
        <p:nvSpPr>
          <p:cNvPr id="4" name="Footer Placeholder 3">
            <a:extLst>
              <a:ext uri="{FF2B5EF4-FFF2-40B4-BE49-F238E27FC236}">
                <a16:creationId xmlns:a16="http://schemas.microsoft.com/office/drawing/2014/main" id="{ADF72412-A7EE-2D4D-A403-26C0D0377C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CD698E-0E19-D243-ADA7-FD55039458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DFC1C2-0E02-314A-815D-04511A56A15D}" type="slidenum">
              <a:rPr lang="en-US" smtClean="0"/>
              <a:t>‹#›</a:t>
            </a:fld>
            <a:endParaRPr lang="en-US"/>
          </a:p>
        </p:txBody>
      </p:sp>
    </p:spTree>
    <p:extLst>
      <p:ext uri="{BB962C8B-B14F-4D97-AF65-F5344CB8AC3E}">
        <p14:creationId xmlns:p14="http://schemas.microsoft.com/office/powerpoint/2010/main" val="102184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97496-DB06-A74F-9EE9-6E6E297D8238}" type="datetimeFigureOut">
              <a:rPr lang="en-US" smtClean="0"/>
              <a:t>9/1/2022</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D2B1B-A31F-DC48-8E07-CD79D63A5D3E}" type="slidenum">
              <a:rPr lang="en-US" smtClean="0"/>
              <a:t>‹#›</a:t>
            </a:fld>
            <a:endParaRPr lang="en-US"/>
          </a:p>
        </p:txBody>
      </p:sp>
    </p:spTree>
    <p:extLst>
      <p:ext uri="{BB962C8B-B14F-4D97-AF65-F5344CB8AC3E}">
        <p14:creationId xmlns:p14="http://schemas.microsoft.com/office/powerpoint/2010/main" val="79041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customize: </a:t>
            </a:r>
          </a:p>
          <a:p>
            <a:endParaRPr lang="en-US" dirty="0"/>
          </a:p>
          <a:p>
            <a:pPr marL="228600" indent="-228600">
              <a:buAutoNum type="arabicPeriod"/>
            </a:pPr>
            <a:r>
              <a:rPr lang="en-US" dirty="0"/>
              <a:t>Highlight the text</a:t>
            </a:r>
            <a:r>
              <a:rPr lang="en-US" baseline="0" dirty="0"/>
              <a:t> you want to change. Hit “delete.”</a:t>
            </a:r>
          </a:p>
          <a:p>
            <a:pPr marL="228600" indent="-228600">
              <a:buAutoNum type="arabicPeriod"/>
            </a:pPr>
            <a:r>
              <a:rPr lang="en-US" baseline="0" dirty="0"/>
              <a:t>Type your text in the appropriate space. </a:t>
            </a:r>
          </a:p>
          <a:p>
            <a:pPr marL="228600" indent="-228600">
              <a:buAutoNum type="arabicPeriod"/>
            </a:pPr>
            <a:r>
              <a:rPr lang="en-US" baseline="0" dirty="0"/>
              <a:t>Once you’ve completed the customization, save the file as a pdf. </a:t>
            </a:r>
          </a:p>
          <a:p>
            <a:pPr marL="228600" indent="-228600">
              <a:buAutoNum type="arabicPeriod"/>
            </a:pPr>
            <a:r>
              <a:rPr lang="en-US" baseline="0" dirty="0"/>
              <a:t>See notes on page two for printing instructions. </a:t>
            </a:r>
          </a:p>
          <a:p>
            <a:pPr marL="228600" indent="-228600">
              <a:buAutoNum type="arabicPeriod"/>
            </a:pPr>
            <a:r>
              <a:rPr lang="en-US" baseline="0" dirty="0"/>
              <a:t>Contact Laura Lindsey (lindseylau@missouri.edu) with questions. </a:t>
            </a:r>
            <a:endParaRPr lang="en-US" dirty="0"/>
          </a:p>
        </p:txBody>
      </p:sp>
      <p:sp>
        <p:nvSpPr>
          <p:cNvPr id="4" name="Slide Number Placeholder 3"/>
          <p:cNvSpPr>
            <a:spLocks noGrp="1"/>
          </p:cNvSpPr>
          <p:nvPr>
            <p:ph type="sldNum" sz="quarter" idx="10"/>
          </p:nvPr>
        </p:nvSpPr>
        <p:spPr/>
        <p:txBody>
          <a:bodyPr/>
          <a:lstStyle/>
          <a:p>
            <a:fld id="{FDED2B1B-A31F-DC48-8E07-CD79D63A5D3E}" type="slidenum">
              <a:rPr lang="en-US" smtClean="0"/>
              <a:t>1</a:t>
            </a:fld>
            <a:endParaRPr lang="en-US"/>
          </a:p>
        </p:txBody>
      </p:sp>
    </p:spTree>
    <p:extLst>
      <p:ext uri="{BB962C8B-B14F-4D97-AF65-F5344CB8AC3E}">
        <p14:creationId xmlns:p14="http://schemas.microsoft.com/office/powerpoint/2010/main" val="109135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*****PRINTING NOTES*****</a:t>
            </a:r>
          </a:p>
          <a:p>
            <a:endParaRPr lang="en-US" sz="2400" dirty="0"/>
          </a:p>
          <a:p>
            <a:r>
              <a:rPr lang="en-US" sz="2400" dirty="0"/>
              <a:t>RECOMMENDED:</a:t>
            </a:r>
          </a:p>
          <a:p>
            <a:endParaRPr lang="en-US" sz="2400" dirty="0"/>
          </a:p>
          <a:p>
            <a:r>
              <a:rPr lang="en-US" sz="2400" dirty="0"/>
              <a:t>Save as a PDF and order via ”Upload and Print” on the extension website. You can access this tool by logging in and clicking on ”My account” at the top right of the page. Click on “account settings” to access your dashboard. “Upload and print” is on the left.</a:t>
            </a:r>
          </a:p>
          <a:p>
            <a:endParaRPr lang="en-US" sz="2400" dirty="0"/>
          </a:p>
          <a:p>
            <a:r>
              <a:rPr lang="en-US" sz="2400" dirty="0"/>
              <a:t>Once you’ve entered the Upload and Print tool you’ll see some introductory info before you click the UPLOAD AND PRINT button at the bottom of the page. From there you’ll need to click CUSTOMIZE to enter the tool.</a:t>
            </a:r>
          </a:p>
          <a:p>
            <a:endParaRPr lang="en-US" sz="2400" dirty="0"/>
          </a:p>
          <a:p>
            <a:r>
              <a:rPr lang="en-US" sz="2400" dirty="0"/>
              <a:t>The tool will default to ”Copies” as the product you are ordering, but to the right click the drop down to select “brochures.”</a:t>
            </a:r>
          </a:p>
          <a:p>
            <a:endParaRPr lang="en-US" sz="2400" dirty="0"/>
          </a:p>
          <a:p>
            <a:r>
              <a:rPr lang="en-US" sz="2400" dirty="0"/>
              <a:t>First upload your PDF to generate a preview. Next, select the “Print options” tab to enter quantity to name your job order. Please select the following options to complete this tab: paper size: LETTER; KEEP SIZE, FULL COLOR; DOUBLE SIDED; LANDSCAPE. For paper type, it’s recommended that you print on </a:t>
            </a:r>
          </a:p>
          <a:p>
            <a:r>
              <a:rPr lang="en-US" sz="2400" dirty="0"/>
              <a:t>“Gloss Text Premium White – 80lb.”</a:t>
            </a:r>
          </a:p>
          <a:p>
            <a:endParaRPr lang="en-US" sz="2400" dirty="0"/>
          </a:p>
          <a:p>
            <a:r>
              <a:rPr lang="en-US" sz="2400" dirty="0"/>
              <a:t>Lastly, click the “Finishing” tab and select “Half Vertical” in the ”Folding” dropdown menu. From there you can click CONTINUE to review and complete your order.</a:t>
            </a:r>
          </a:p>
          <a:p>
            <a:endParaRPr lang="en-US" sz="2400" dirty="0"/>
          </a:p>
          <a:p>
            <a:r>
              <a:rPr lang="en-US" sz="1200" kern="1200" dirty="0">
                <a:solidFill>
                  <a:schemeClr val="tx1"/>
                </a:solidFill>
                <a:effectLst/>
                <a:latin typeface="+mn-lt"/>
                <a:ea typeface="+mn-ea"/>
                <a:cs typeface="+mn-cs"/>
              </a:rPr>
              <a:t>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print yourself:</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at least a premium 70 lb. or 28 lb. paper weight for best results.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Select “Actual size” under Page Sizing and Handling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select “Print on both sides of paper” and choose “Flip on short edge”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Select “Auto portrait/landscape” for orientation.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Indicate correct printer and number of copies desired.</a:t>
            </a:r>
          </a:p>
          <a:p>
            <a:endParaRPr lang="en-US" sz="2400" dirty="0"/>
          </a:p>
        </p:txBody>
      </p:sp>
      <p:sp>
        <p:nvSpPr>
          <p:cNvPr id="4" name="Slide Number Placeholder 3"/>
          <p:cNvSpPr>
            <a:spLocks noGrp="1"/>
          </p:cNvSpPr>
          <p:nvPr>
            <p:ph type="sldNum" sz="quarter" idx="5"/>
          </p:nvPr>
        </p:nvSpPr>
        <p:spPr/>
        <p:txBody>
          <a:bodyPr/>
          <a:lstStyle/>
          <a:p>
            <a:fld id="{FDED2B1B-A31F-DC48-8E07-CD79D63A5D3E}" type="slidenum">
              <a:rPr lang="en-US" smtClean="0"/>
              <a:t>2</a:t>
            </a:fld>
            <a:endParaRPr lang="en-US"/>
          </a:p>
        </p:txBody>
      </p:sp>
    </p:spTree>
    <p:extLst>
      <p:ext uri="{BB962C8B-B14F-4D97-AF65-F5344CB8AC3E}">
        <p14:creationId xmlns:p14="http://schemas.microsoft.com/office/powerpoint/2010/main" val="211749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5"/>
          <p:cNvSpPr>
            <a:spLocks noGrp="1"/>
          </p:cNvSpPr>
          <p:nvPr>
            <p:ph type="pic" sz="quarter" idx="14" hasCustomPrompt="1"/>
          </p:nvPr>
        </p:nvSpPr>
        <p:spPr>
          <a:xfrm>
            <a:off x="360313" y="4732768"/>
            <a:ext cx="4343400" cy="2651760"/>
          </a:xfrm>
        </p:spPr>
        <p:txBody>
          <a:bodyPr anchor="ctr" anchorCtr="0">
            <a:normAutofit/>
          </a:bodyPr>
          <a:lstStyle>
            <a:lvl1pPr marL="0" indent="0">
              <a:buNone/>
              <a:defRPr sz="1800">
                <a:solidFill>
                  <a:schemeClr val="tx1">
                    <a:lumMod val="75000"/>
                    <a:lumOff val="25000"/>
                  </a:schemeClr>
                </a:solidFill>
                <a:latin typeface="Arial" charset="0"/>
                <a:ea typeface="Arial" charset="0"/>
                <a:cs typeface="Arial" charset="0"/>
              </a:defRPr>
            </a:lvl1pPr>
          </a:lstStyle>
          <a:p>
            <a:r>
              <a:rPr lang="en-US" dirty="0"/>
              <a:t>Drag picture to placeholder or click icon to add.</a:t>
            </a:r>
          </a:p>
        </p:txBody>
      </p:sp>
      <p:sp>
        <p:nvSpPr>
          <p:cNvPr id="5" name="Picture Placeholder 5">
            <a:extLst>
              <a:ext uri="{FF2B5EF4-FFF2-40B4-BE49-F238E27FC236}">
                <a16:creationId xmlns:a16="http://schemas.microsoft.com/office/drawing/2014/main" id="{5B3EE454-3D5F-CD41-899A-6B9F545A3DB0}"/>
              </a:ext>
            </a:extLst>
          </p:cNvPr>
          <p:cNvSpPr>
            <a:spLocks noGrp="1"/>
          </p:cNvSpPr>
          <p:nvPr>
            <p:ph type="pic" sz="quarter" idx="15" hasCustomPrompt="1"/>
          </p:nvPr>
        </p:nvSpPr>
        <p:spPr>
          <a:xfrm>
            <a:off x="5334000" y="424928"/>
            <a:ext cx="4317632" cy="2651760"/>
          </a:xfrm>
        </p:spPr>
        <p:txBody>
          <a:bodyPr>
            <a:normAutofit/>
          </a:bodyPr>
          <a:lstStyle>
            <a:lvl1pPr marL="0" indent="0">
              <a:buNone/>
              <a:defRPr sz="1800">
                <a:solidFill>
                  <a:schemeClr val="tx1">
                    <a:lumMod val="75000"/>
                    <a:lumOff val="25000"/>
                  </a:schemeClr>
                </a:solidFill>
                <a:latin typeface="Arial" charset="0"/>
                <a:ea typeface="Arial" charset="0"/>
                <a:cs typeface="Arial" charset="0"/>
              </a:defRPr>
            </a:lvl1pPr>
          </a:lstStyle>
          <a:p>
            <a:r>
              <a:rPr lang="en-US" dirty="0"/>
              <a:t>Drag picture to placeholder or click icon to add.</a:t>
            </a:r>
          </a:p>
        </p:txBody>
      </p:sp>
    </p:spTree>
    <p:extLst>
      <p:ext uri="{BB962C8B-B14F-4D97-AF65-F5344CB8AC3E}">
        <p14:creationId xmlns:p14="http://schemas.microsoft.com/office/powerpoint/2010/main" val="205523763"/>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3024" userDrawn="1">
          <p15:clr>
            <a:srgbClr val="FBAE40"/>
          </p15:clr>
        </p15:guide>
        <p15:guide id="3" pos="3288" userDrawn="1">
          <p15:clr>
            <a:srgbClr val="FBAE40"/>
          </p15:clr>
        </p15:guide>
        <p15:guide id="4" orient="horz" pos="47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A69492-9160-C14E-A90C-E65387269897}"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23062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A69492-9160-C14E-A90C-E65387269897}"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186427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762381"/>
      </p:ext>
    </p:extLst>
  </p:cSld>
  <p:clrMapOvr>
    <a:masterClrMapping/>
  </p:clrMapOvr>
  <p:extLst>
    <p:ext uri="{DCECCB84-F9BA-43D5-87BE-67443E8EF086}">
      <p15:sldGuideLst xmlns:p15="http://schemas.microsoft.com/office/powerpoint/2012/main">
        <p15:guide id="1" orient="horz" pos="4752" userDrawn="1">
          <p15:clr>
            <a:srgbClr val="FBAE40"/>
          </p15:clr>
        </p15:guide>
        <p15:guide id="2" pos="2928" userDrawn="1">
          <p15:clr>
            <a:srgbClr val="FBAE40"/>
          </p15:clr>
        </p15:guide>
        <p15:guide id="3" pos="3360" userDrawn="1">
          <p15:clr>
            <a:srgbClr val="FBAE40"/>
          </p15:clr>
        </p15:guide>
        <p15:guide id="4" orient="horz" pos="1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A69492-9160-C14E-A90C-E65387269897}"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7629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A69492-9160-C14E-A90C-E65387269897}"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68107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A69492-9160-C14E-A90C-E65387269897}" type="datetimeFigureOut">
              <a:rPr lang="en-US" smtClean="0"/>
              <a:t>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2021912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A69492-9160-C14E-A90C-E65387269897}" type="datetimeFigureOut">
              <a:rPr lang="en-US" smtClean="0"/>
              <a:t>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5185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69492-9160-C14E-A90C-E65387269897}" type="datetimeFigureOut">
              <a:rPr lang="en-US" smtClean="0"/>
              <a:t>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105502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83A69492-9160-C14E-A90C-E65387269897}"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94792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83A69492-9160-C14E-A90C-E65387269897}"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09719-B21D-CD4F-98AF-1EAF7A38913A}" type="slidenum">
              <a:rPr lang="en-US" smtClean="0"/>
              <a:t>‹#›</a:t>
            </a:fld>
            <a:endParaRPr lang="en-US"/>
          </a:p>
        </p:txBody>
      </p:sp>
    </p:spTree>
    <p:extLst>
      <p:ext uri="{BB962C8B-B14F-4D97-AF65-F5344CB8AC3E}">
        <p14:creationId xmlns:p14="http://schemas.microsoft.com/office/powerpoint/2010/main" val="171217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83A69492-9160-C14E-A90C-E65387269897}" type="datetimeFigureOut">
              <a:rPr lang="en-US" smtClean="0"/>
              <a:t>9/1/2022</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F4809719-B21D-CD4F-98AF-1EAF7A38913A}" type="slidenum">
              <a:rPr lang="en-US" smtClean="0"/>
              <a:t>‹#›</a:t>
            </a:fld>
            <a:endParaRPr lang="en-US"/>
          </a:p>
        </p:txBody>
      </p:sp>
    </p:spTree>
    <p:extLst>
      <p:ext uri="{BB962C8B-B14F-4D97-AF65-F5344CB8AC3E}">
        <p14:creationId xmlns:p14="http://schemas.microsoft.com/office/powerpoint/2010/main" val="1198900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srcRect b="22398"/>
          <a:stretch/>
        </p:blipFill>
        <p:spPr>
          <a:xfrm>
            <a:off x="1062067" y="854302"/>
            <a:ext cx="2869503" cy="728666"/>
          </a:xfrm>
          <a:prstGeom prst="rect">
            <a:avLst/>
          </a:prstGeom>
        </p:spPr>
      </p:pic>
      <p:pic>
        <p:nvPicPr>
          <p:cNvPr id="3" name="Picture 2">
            <a:extLst>
              <a:ext uri="{FF2B5EF4-FFF2-40B4-BE49-F238E27FC236}">
                <a16:creationId xmlns:a16="http://schemas.microsoft.com/office/drawing/2014/main" id="{3B98CBC1-3DB9-C74E-9968-2F4FC87DDBB2}"/>
              </a:ext>
            </a:extLst>
          </p:cNvPr>
          <p:cNvPicPr>
            <a:picLocks noChangeAspect="1"/>
          </p:cNvPicPr>
          <p:nvPr/>
        </p:nvPicPr>
        <p:blipFill rotWithShape="1">
          <a:blip r:embed="rId4"/>
          <a:srcRect l="6110" t="3432" r="6110" b="4416"/>
          <a:stretch/>
        </p:blipFill>
        <p:spPr>
          <a:xfrm>
            <a:off x="5361870" y="266700"/>
            <a:ext cx="4414660" cy="7162495"/>
          </a:xfrm>
          <a:prstGeom prst="rect">
            <a:avLst/>
          </a:prstGeom>
        </p:spPr>
      </p:pic>
      <p:sp>
        <p:nvSpPr>
          <p:cNvPr id="33" name="TextBox 32"/>
          <p:cNvSpPr txBox="1"/>
          <p:nvPr/>
        </p:nvSpPr>
        <p:spPr>
          <a:xfrm>
            <a:off x="345439" y="3265008"/>
            <a:ext cx="4325691" cy="2600712"/>
          </a:xfrm>
          <a:prstGeom prst="rect">
            <a:avLst/>
          </a:prstGeom>
          <a:noFill/>
        </p:spPr>
        <p:txBody>
          <a:bodyPr wrap="square" lIns="274320" tIns="274320" rIns="274320" bIns="0" rtlCol="0">
            <a:spAutoFit/>
          </a:bodyPr>
          <a:lstStyle/>
          <a:p>
            <a:pPr>
              <a:spcBef>
                <a:spcPts val="1200"/>
              </a:spcBef>
            </a:pPr>
            <a:r>
              <a:rPr lang="en-US" sz="1200" dirty="0">
                <a:latin typeface="Franklin Gothic Book" panose="020B0503020102020204" pitchFamily="34" charset="0"/>
              </a:rPr>
              <a:t>For questions about giving or to make a donation by phone, contact the MU Extension in (insert) County office at </a:t>
            </a:r>
            <a:r>
              <a:rPr lang="en-US" sz="1200" i="1" dirty="0">
                <a:latin typeface="Franklin Gothic Book" panose="020B0503020102020204" pitchFamily="34" charset="0"/>
              </a:rPr>
              <a:t>(phone number)</a:t>
            </a:r>
            <a:r>
              <a:rPr lang="en-US" sz="1200" dirty="0">
                <a:latin typeface="Franklin Gothic Book" panose="020B0503020102020204" pitchFamily="34" charset="0"/>
              </a:rPr>
              <a:t> or </a:t>
            </a:r>
            <a:r>
              <a:rPr lang="en-US" sz="1200" i="1" dirty="0">
                <a:latin typeface="Franklin Gothic Book" panose="020B0503020102020204" pitchFamily="34" charset="0"/>
              </a:rPr>
              <a:t>(email address).</a:t>
            </a:r>
          </a:p>
          <a:p>
            <a:pPr>
              <a:spcBef>
                <a:spcPts val="1200"/>
              </a:spcBef>
            </a:pPr>
            <a:r>
              <a:rPr lang="en-US" sz="1200" i="1" dirty="0">
                <a:latin typeface="Franklin Gothic Book" panose="020B0503020102020204" pitchFamily="34" charset="0"/>
              </a:rPr>
              <a:t>Give online at (</a:t>
            </a:r>
            <a:r>
              <a:rPr lang="en-US" sz="1200" i="1" dirty="0" err="1">
                <a:latin typeface="Franklin Gothic Book" panose="020B0503020102020204" pitchFamily="34" charset="0"/>
              </a:rPr>
              <a:t>xxxxx.xxx</a:t>
            </a:r>
            <a:r>
              <a:rPr lang="en-US" sz="1200" i="1" dirty="0">
                <a:latin typeface="Franklin Gothic Book" panose="020B0503020102020204" pitchFamily="34" charset="0"/>
              </a:rPr>
              <a:t>)</a:t>
            </a:r>
          </a:p>
          <a:p>
            <a:pPr>
              <a:spcBef>
                <a:spcPts val="1200"/>
              </a:spcBef>
            </a:pPr>
            <a:r>
              <a:rPr lang="en-US" sz="1200" dirty="0">
                <a:latin typeface="Franklin Gothic Book" panose="020B0503020102020204" pitchFamily="34" charset="0"/>
              </a:rPr>
              <a:t>To give by mail, make your check payable to University of Missouri in </a:t>
            </a:r>
            <a:r>
              <a:rPr lang="en-US" sz="1200" i="1" dirty="0">
                <a:latin typeface="Franklin Gothic Book" panose="020B0503020102020204" pitchFamily="34" charset="0"/>
              </a:rPr>
              <a:t>(insert name)</a:t>
            </a:r>
            <a:r>
              <a:rPr lang="en-US" sz="1200" dirty="0">
                <a:latin typeface="Franklin Gothic Book" panose="020B0503020102020204" pitchFamily="34" charset="0"/>
              </a:rPr>
              <a:t> County and mail your donation to:</a:t>
            </a:r>
          </a:p>
          <a:p>
            <a:r>
              <a:rPr lang="en-US" sz="1200" dirty="0">
                <a:latin typeface="Franklin Gothic Book" panose="020B0503020102020204" pitchFamily="34" charset="0"/>
              </a:rPr>
              <a:t>MU Extension in </a:t>
            </a:r>
            <a:r>
              <a:rPr lang="en-US" sz="1200" i="1" dirty="0">
                <a:latin typeface="Franklin Gothic Book" panose="020B0503020102020204" pitchFamily="34" charset="0"/>
              </a:rPr>
              <a:t>(insert name) </a:t>
            </a:r>
            <a:r>
              <a:rPr lang="en-US" sz="1200" dirty="0">
                <a:latin typeface="Franklin Gothic Book" panose="020B0503020102020204" pitchFamily="34" charset="0"/>
              </a:rPr>
              <a:t>County</a:t>
            </a:r>
          </a:p>
          <a:p>
            <a:r>
              <a:rPr lang="en-US" sz="1200" i="1" dirty="0">
                <a:latin typeface="Franklin Gothic Book" panose="020B0503020102020204" pitchFamily="34" charset="0"/>
              </a:rPr>
              <a:t>Street address</a:t>
            </a:r>
          </a:p>
          <a:p>
            <a:r>
              <a:rPr lang="en-US" sz="1200" i="1" dirty="0">
                <a:latin typeface="Franklin Gothic Book" panose="020B0503020102020204" pitchFamily="34" charset="0"/>
              </a:rPr>
              <a:t>City, State, Zip</a:t>
            </a:r>
          </a:p>
          <a:p>
            <a:endParaRPr lang="en-US" sz="1100" dirty="0">
              <a:solidFill>
                <a:schemeClr val="bg1"/>
              </a:solidFill>
              <a:latin typeface="Arial" charset="0"/>
              <a:ea typeface="Arial" charset="0"/>
              <a:cs typeface="Arial" charset="0"/>
            </a:endParaRPr>
          </a:p>
        </p:txBody>
      </p:sp>
      <p:pic>
        <p:nvPicPr>
          <p:cNvPr id="14" name="Picture 13"/>
          <p:cNvPicPr>
            <a:picLocks noChangeAspect="1"/>
          </p:cNvPicPr>
          <p:nvPr/>
        </p:nvPicPr>
        <p:blipFill>
          <a:blip r:embed="rId5"/>
          <a:stretch>
            <a:fillRect/>
          </a:stretch>
        </p:blipFill>
        <p:spPr>
          <a:xfrm>
            <a:off x="6653348" y="519701"/>
            <a:ext cx="1869869" cy="587906"/>
          </a:xfrm>
          <a:prstGeom prst="rect">
            <a:avLst/>
          </a:prstGeom>
        </p:spPr>
      </p:pic>
      <p:sp>
        <p:nvSpPr>
          <p:cNvPr id="18" name="TextBox 17"/>
          <p:cNvSpPr txBox="1"/>
          <p:nvPr/>
        </p:nvSpPr>
        <p:spPr>
          <a:xfrm>
            <a:off x="233679" y="7198363"/>
            <a:ext cx="4414520" cy="230832"/>
          </a:xfrm>
          <a:prstGeom prst="rect">
            <a:avLst/>
          </a:prstGeom>
          <a:noFill/>
        </p:spPr>
        <p:txBody>
          <a:bodyPr wrap="square" lIns="274320" rIns="274320" rtlCol="0">
            <a:spAutoFit/>
          </a:bodyPr>
          <a:lstStyle/>
          <a:p>
            <a:pPr algn="ctr"/>
            <a:r>
              <a:rPr lang="en-US" sz="900" dirty="0">
                <a:latin typeface="Franklin Gothic Book" panose="020B0503020102020204" pitchFamily="34" charset="0"/>
                <a:ea typeface="Arial" charset="0"/>
                <a:cs typeface="Arial" charset="0"/>
              </a:rPr>
              <a:t>An equal opportunity/ADA institution</a:t>
            </a:r>
          </a:p>
        </p:txBody>
      </p:sp>
      <p:pic>
        <p:nvPicPr>
          <p:cNvPr id="5" name="Picture 4">
            <a:extLst>
              <a:ext uri="{FF2B5EF4-FFF2-40B4-BE49-F238E27FC236}">
                <a16:creationId xmlns:a16="http://schemas.microsoft.com/office/drawing/2014/main" id="{F2F29EBA-4227-AA93-8CD4-433864908E2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82650" y="5309419"/>
            <a:ext cx="2110919" cy="1888944"/>
          </a:xfrm>
          <a:prstGeom prst="rect">
            <a:avLst/>
          </a:prstGeom>
        </p:spPr>
      </p:pic>
      <p:pic>
        <p:nvPicPr>
          <p:cNvPr id="11" name="Picture 10">
            <a:extLst>
              <a:ext uri="{FF2B5EF4-FFF2-40B4-BE49-F238E27FC236}">
                <a16:creationId xmlns:a16="http://schemas.microsoft.com/office/drawing/2014/main" id="{5A64D820-D9DA-8273-079F-8334DCDD5D3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101129" y="5779008"/>
            <a:ext cx="2920181" cy="801427"/>
          </a:xfrm>
          <a:prstGeom prst="rect">
            <a:avLst/>
          </a:prstGeom>
        </p:spPr>
      </p:pic>
      <p:sp>
        <p:nvSpPr>
          <p:cNvPr id="2" name="TextBox 1">
            <a:extLst>
              <a:ext uri="{FF2B5EF4-FFF2-40B4-BE49-F238E27FC236}">
                <a16:creationId xmlns:a16="http://schemas.microsoft.com/office/drawing/2014/main" id="{C0A10F98-63B8-9115-CC81-6992812338BE}"/>
              </a:ext>
            </a:extLst>
          </p:cNvPr>
          <p:cNvSpPr txBox="1"/>
          <p:nvPr/>
        </p:nvSpPr>
        <p:spPr>
          <a:xfrm>
            <a:off x="5389302" y="5930621"/>
            <a:ext cx="4352468" cy="1137691"/>
          </a:xfrm>
          <a:prstGeom prst="rect">
            <a:avLst/>
          </a:prstGeom>
          <a:noFill/>
          <a:effectLst>
            <a:outerShdw blurRad="50800" dist="12700" dir="5400000" algn="tl" rotWithShape="0">
              <a:schemeClr val="tx1">
                <a:lumMod val="50000"/>
                <a:lumOff val="50000"/>
                <a:alpha val="43000"/>
              </a:schemeClr>
            </a:outerShdw>
          </a:effectLst>
        </p:spPr>
        <p:txBody>
          <a:bodyPr wrap="square" lIns="274320" tIns="0" rIns="365760" bIns="0" rtlCol="0" anchor="t" anchorCtr="0">
            <a:noAutofit/>
          </a:bodyPr>
          <a:lstStyle/>
          <a:p>
            <a:pPr>
              <a:lnSpc>
                <a:spcPct val="90000"/>
              </a:lnSpc>
            </a:pPr>
            <a:r>
              <a:rPr lang="en-US" sz="3600" dirty="0">
                <a:effectLst/>
                <a:latin typeface="Franklin Gothic Medium" panose="020B0603020102020204" pitchFamily="34" charset="0"/>
                <a:ea typeface="Arial" charset="0"/>
                <a:cs typeface="Arial" panose="020B0604020202020204" pitchFamily="34" charset="0"/>
              </a:rPr>
              <a:t>Give local.</a:t>
            </a:r>
          </a:p>
          <a:p>
            <a:pPr algn="r">
              <a:lnSpc>
                <a:spcPct val="90000"/>
              </a:lnSpc>
            </a:pPr>
            <a:r>
              <a:rPr lang="en-US" sz="3600" dirty="0">
                <a:latin typeface="Franklin Gothic Medium" panose="020B0603020102020204" pitchFamily="34" charset="0"/>
                <a:ea typeface="Arial" charset="0"/>
                <a:cs typeface="Arial" panose="020B0604020202020204" pitchFamily="34" charset="0"/>
              </a:rPr>
              <a:t>Get local results.</a:t>
            </a:r>
            <a:endParaRPr lang="en-US" sz="3600" dirty="0">
              <a:effectLst/>
              <a:latin typeface="Franklin Gothic Medium" panose="020B0603020102020204" pitchFamily="34" charset="0"/>
              <a:ea typeface="Arial" charset="0"/>
              <a:cs typeface="Arial" panose="020B0604020202020204" pitchFamily="34" charset="0"/>
            </a:endParaRPr>
          </a:p>
        </p:txBody>
      </p:sp>
      <p:sp>
        <p:nvSpPr>
          <p:cNvPr id="6" name="TextBox 5">
            <a:extLst>
              <a:ext uri="{FF2B5EF4-FFF2-40B4-BE49-F238E27FC236}">
                <a16:creationId xmlns:a16="http://schemas.microsoft.com/office/drawing/2014/main" id="{EEA17E36-7580-A06E-71B2-B2FC9607CCB1}"/>
              </a:ext>
            </a:extLst>
          </p:cNvPr>
          <p:cNvSpPr txBox="1"/>
          <p:nvPr/>
        </p:nvSpPr>
        <p:spPr>
          <a:xfrm>
            <a:off x="345439" y="2382437"/>
            <a:ext cx="4302760" cy="723180"/>
          </a:xfrm>
          <a:prstGeom prst="rect">
            <a:avLst/>
          </a:prstGeom>
          <a:noFill/>
          <a:effectLst>
            <a:outerShdw blurRad="50800" dist="12700" dir="5400000" algn="tl" rotWithShape="0">
              <a:schemeClr val="tx1">
                <a:lumMod val="50000"/>
                <a:lumOff val="50000"/>
                <a:alpha val="43000"/>
              </a:schemeClr>
            </a:outerShdw>
          </a:effectLst>
        </p:spPr>
        <p:txBody>
          <a:bodyPr wrap="square" lIns="274320" tIns="0" rIns="274320" bIns="0" rtlCol="0" anchor="t" anchorCtr="0">
            <a:noAutofit/>
          </a:bodyPr>
          <a:lstStyle/>
          <a:p>
            <a:pPr>
              <a:lnSpc>
                <a:spcPct val="90000"/>
              </a:lnSpc>
            </a:pPr>
            <a:r>
              <a:rPr lang="en-US" sz="2400" dirty="0">
                <a:latin typeface="Franklin Gothic Medium" panose="020B0603020102020204" pitchFamily="34" charset="0"/>
                <a:ea typeface="Arial" charset="0"/>
                <a:cs typeface="Arial" panose="020B0604020202020204" pitchFamily="34" charset="0"/>
              </a:rPr>
              <a:t>MU Extension in</a:t>
            </a:r>
          </a:p>
          <a:p>
            <a:pPr algn="r">
              <a:lnSpc>
                <a:spcPct val="90000"/>
              </a:lnSpc>
            </a:pPr>
            <a:r>
              <a:rPr lang="en-US" sz="2400" dirty="0">
                <a:latin typeface="Franklin Gothic Medium" panose="020B0603020102020204" pitchFamily="34" charset="0"/>
                <a:ea typeface="Arial" charset="0"/>
                <a:cs typeface="Arial" panose="020B0604020202020204" pitchFamily="34" charset="0"/>
              </a:rPr>
              <a:t>(insert) County</a:t>
            </a:r>
            <a:endParaRPr lang="en-US" sz="2400" dirty="0">
              <a:effectLst/>
              <a:latin typeface="Franklin Gothic Medium" panose="020B06030201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48051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Placeholder 50">
            <a:extLst>
              <a:ext uri="{FF2B5EF4-FFF2-40B4-BE49-F238E27FC236}">
                <a16:creationId xmlns:a16="http://schemas.microsoft.com/office/drawing/2014/main" id="{B0D4D0BB-9AB0-0D41-9645-E9C8A04CB8EE}"/>
              </a:ext>
            </a:extLst>
          </p:cNvPr>
          <p:cNvPicPr>
            <a:picLocks noGrp="1" noChangeAspect="1"/>
          </p:cNvPicPr>
          <p:nvPr>
            <p:ph type="pic" sz="quarter" idx="15"/>
          </p:nvPr>
        </p:nvPicPr>
        <p:blipFill>
          <a:blip r:embed="rId3"/>
          <a:srcRect t="9069" b="9069"/>
          <a:stretch>
            <a:fillRect/>
          </a:stretch>
        </p:blipFill>
        <p:spPr/>
      </p:pic>
      <p:pic>
        <p:nvPicPr>
          <p:cNvPr id="13" name="Picture Placeholder 12">
            <a:extLst>
              <a:ext uri="{FF2B5EF4-FFF2-40B4-BE49-F238E27FC236}">
                <a16:creationId xmlns:a16="http://schemas.microsoft.com/office/drawing/2014/main" id="{142F5104-41DC-FD4A-A40D-A137BE60B29A}"/>
              </a:ext>
            </a:extLst>
          </p:cNvPr>
          <p:cNvPicPr>
            <a:picLocks noGrp="1" noChangeAspect="1"/>
          </p:cNvPicPr>
          <p:nvPr>
            <p:ph type="pic" sz="quarter" idx="14"/>
          </p:nvPr>
        </p:nvPicPr>
        <p:blipFill rotWithShape="1">
          <a:blip r:embed="rId4"/>
          <a:srcRect l="5895"/>
          <a:stretch/>
        </p:blipFill>
        <p:spPr>
          <a:xfrm>
            <a:off x="350957" y="4320047"/>
            <a:ext cx="4343400" cy="3065003"/>
          </a:xfrm>
        </p:spPr>
      </p:pic>
      <p:pic>
        <p:nvPicPr>
          <p:cNvPr id="8" name="Picture 7">
            <a:extLst>
              <a:ext uri="{FF2B5EF4-FFF2-40B4-BE49-F238E27FC236}">
                <a16:creationId xmlns:a16="http://schemas.microsoft.com/office/drawing/2014/main" id="{589B3AA4-1BC2-5D4A-92EE-E4759E9FBCA7}"/>
              </a:ext>
            </a:extLst>
          </p:cNvPr>
          <p:cNvPicPr>
            <a:picLocks noChangeAspect="1"/>
          </p:cNvPicPr>
          <p:nvPr/>
        </p:nvPicPr>
        <p:blipFill>
          <a:blip r:embed="rId5"/>
          <a:stretch>
            <a:fillRect/>
          </a:stretch>
        </p:blipFill>
        <p:spPr>
          <a:xfrm>
            <a:off x="298976" y="1516018"/>
            <a:ext cx="4447242" cy="3972561"/>
          </a:xfrm>
          <a:prstGeom prst="rect">
            <a:avLst/>
          </a:prstGeom>
        </p:spPr>
      </p:pic>
      <p:sp>
        <p:nvSpPr>
          <p:cNvPr id="4" name="TextBox 3">
            <a:extLst>
              <a:ext uri="{FF2B5EF4-FFF2-40B4-BE49-F238E27FC236}">
                <a16:creationId xmlns:a16="http://schemas.microsoft.com/office/drawing/2014/main" id="{3BAA4C48-3E9D-EA4A-809D-143E70F93B1D}"/>
              </a:ext>
            </a:extLst>
          </p:cNvPr>
          <p:cNvSpPr txBox="1"/>
          <p:nvPr/>
        </p:nvSpPr>
        <p:spPr>
          <a:xfrm>
            <a:off x="350838" y="1997484"/>
            <a:ext cx="4343519" cy="3493264"/>
          </a:xfrm>
          <a:prstGeom prst="rect">
            <a:avLst/>
          </a:prstGeom>
          <a:noFill/>
        </p:spPr>
        <p:txBody>
          <a:bodyPr wrap="square" lIns="274320" tIns="274320" rIns="274320" bIns="274320" numCol="1" spcCol="182880" rtlCol="0">
            <a:spAutoFit/>
          </a:bodyPr>
          <a:lstStyle/>
          <a:p>
            <a:pPr>
              <a:spcBef>
                <a:spcPts val="1200"/>
              </a:spcBef>
            </a:pPr>
            <a:r>
              <a:rPr lang="en-US" sz="1200" dirty="0">
                <a:latin typeface="Franklin Gothic Book" panose="020B0503020102020204" pitchFamily="34" charset="0"/>
                <a:cs typeface="Arial" panose="020B0604020202020204" pitchFamily="34" charset="0"/>
              </a:rPr>
              <a:t>For </a:t>
            </a:r>
            <a:r>
              <a:rPr lang="en-US" sz="1200" i="1" dirty="0">
                <a:latin typeface="Franklin Gothic Book" panose="020B0503020102020204" pitchFamily="34" charset="0"/>
                <a:cs typeface="Arial" panose="020B0604020202020204" pitchFamily="34" charset="0"/>
              </a:rPr>
              <a:t>(number) </a:t>
            </a:r>
            <a:r>
              <a:rPr lang="en-US" sz="1200" dirty="0">
                <a:latin typeface="Franklin Gothic Book" panose="020B0503020102020204" pitchFamily="34" charset="0"/>
                <a:cs typeface="Arial" panose="020B0604020202020204" pitchFamily="34" charset="0"/>
              </a:rPr>
              <a:t>years, University of Missouri Extension in </a:t>
            </a:r>
            <a:r>
              <a:rPr lang="en-US" sz="1200" i="1" dirty="0">
                <a:latin typeface="Franklin Gothic Book" panose="020B0503020102020204" pitchFamily="34" charset="0"/>
                <a:cs typeface="Arial" panose="020B0604020202020204" pitchFamily="34" charset="0"/>
              </a:rPr>
              <a:t>(name) </a:t>
            </a:r>
            <a:r>
              <a:rPr lang="en-US" sz="1200" dirty="0">
                <a:latin typeface="Franklin Gothic Book" panose="020B0503020102020204" pitchFamily="34" charset="0"/>
                <a:cs typeface="Arial" panose="020B0604020202020204" pitchFamily="34" charset="0"/>
              </a:rPr>
              <a:t>County has met the unique needs of the community by providing credible solutions and resources.  </a:t>
            </a:r>
          </a:p>
          <a:p>
            <a:pPr>
              <a:spcBef>
                <a:spcPts val="1200"/>
              </a:spcBef>
            </a:pPr>
            <a:r>
              <a:rPr lang="en-US" sz="1200" dirty="0">
                <a:latin typeface="Franklin Gothic Book" panose="020B0503020102020204" pitchFamily="34" charset="0"/>
                <a:cs typeface="Arial" panose="020B0604020202020204" pitchFamily="34" charset="0"/>
              </a:rPr>
              <a:t>Today, we’re committed to bringing the full benefits of research and resources from the University of Missouri to you by focusing on three key areas:</a:t>
            </a:r>
          </a:p>
          <a:p>
            <a:pPr marL="274320" indent="-137160">
              <a:spcBef>
                <a:spcPts val="600"/>
              </a:spcBef>
              <a:buFont typeface="Arial" panose="020B0604020202020204" pitchFamily="34" charset="0"/>
              <a:buChar char="•"/>
            </a:pPr>
            <a:r>
              <a:rPr lang="en-US" sz="1200" b="1" dirty="0">
                <a:latin typeface="Franklin Gothic Book" panose="020B0503020102020204" pitchFamily="34" charset="0"/>
                <a:cs typeface="Arial" panose="020B0604020202020204" pitchFamily="34" charset="0"/>
              </a:rPr>
              <a:t>economic opportunity</a:t>
            </a:r>
          </a:p>
          <a:p>
            <a:pPr marL="274320" indent="-137160">
              <a:spcBef>
                <a:spcPts val="600"/>
              </a:spcBef>
              <a:buFont typeface="Arial" panose="020B0604020202020204" pitchFamily="34" charset="0"/>
              <a:buChar char="•"/>
            </a:pPr>
            <a:r>
              <a:rPr lang="en-US" sz="1200" b="1" dirty="0">
                <a:latin typeface="Franklin Gothic Book" panose="020B0503020102020204" pitchFamily="34" charset="0"/>
                <a:cs typeface="Arial" panose="020B0604020202020204" pitchFamily="34" charset="0"/>
              </a:rPr>
              <a:t>educational access and excellence</a:t>
            </a:r>
            <a:endParaRPr lang="en-US" sz="1200" b="1" dirty="0">
              <a:solidFill>
                <a:srgbClr val="FF0000"/>
              </a:solidFill>
              <a:latin typeface="Franklin Gothic Book" panose="020B0503020102020204" pitchFamily="34" charset="0"/>
              <a:cs typeface="Arial" panose="020B0604020202020204" pitchFamily="34" charset="0"/>
            </a:endParaRPr>
          </a:p>
          <a:p>
            <a:pPr marL="274320" indent="-137160">
              <a:spcBef>
                <a:spcPts val="600"/>
              </a:spcBef>
              <a:buFont typeface="Arial" panose="020B0604020202020204" pitchFamily="34" charset="0"/>
              <a:buChar char="•"/>
            </a:pPr>
            <a:r>
              <a:rPr lang="en-US" sz="1200" b="1" dirty="0">
                <a:latin typeface="Franklin Gothic Book" panose="020B0503020102020204" pitchFamily="34" charset="0"/>
                <a:cs typeface="Arial" panose="020B0604020202020204" pitchFamily="34" charset="0"/>
              </a:rPr>
              <a:t>health and well-being</a:t>
            </a:r>
            <a:endParaRPr lang="en-US" sz="1200" b="1" dirty="0">
              <a:solidFill>
                <a:srgbClr val="FF0000"/>
              </a:solidFill>
              <a:latin typeface="Franklin Gothic Book" panose="020B0503020102020204" pitchFamily="34" charset="0"/>
              <a:cs typeface="Arial" panose="020B0604020202020204" pitchFamily="34" charset="0"/>
            </a:endParaRPr>
          </a:p>
          <a:p>
            <a:pPr>
              <a:spcBef>
                <a:spcPts val="1200"/>
              </a:spcBef>
            </a:pPr>
            <a:r>
              <a:rPr lang="en-US" sz="1200" dirty="0">
                <a:latin typeface="Franklin Gothic Book" panose="020B0503020102020204" pitchFamily="34" charset="0"/>
                <a:cs typeface="Arial" panose="020B0604020202020204" pitchFamily="34" charset="0"/>
              </a:rPr>
              <a:t>We ask for your help to continue this important partnership. Your gift will help us engage youth, build a vibrant economy, strengthen our community and meet the changing needs of </a:t>
            </a:r>
            <a:r>
              <a:rPr lang="en-US" sz="1200" i="1" dirty="0">
                <a:latin typeface="Franklin Gothic Book" panose="020B0503020102020204" pitchFamily="34" charset="0"/>
                <a:cs typeface="Arial" panose="020B0604020202020204" pitchFamily="34" charset="0"/>
              </a:rPr>
              <a:t>(name) </a:t>
            </a:r>
            <a:r>
              <a:rPr lang="en-US" sz="1200" dirty="0">
                <a:latin typeface="Franklin Gothic Book" panose="020B0503020102020204" pitchFamily="34" charset="0"/>
                <a:cs typeface="Arial" panose="020B0604020202020204" pitchFamily="34" charset="0"/>
              </a:rPr>
              <a:t>County. </a:t>
            </a:r>
            <a:endParaRPr lang="en-US" sz="1200" dirty="0">
              <a:solidFill>
                <a:schemeClr val="tx1">
                  <a:lumMod val="75000"/>
                  <a:lumOff val="25000"/>
                </a:schemeClr>
              </a:solidFill>
              <a:latin typeface="Arial" panose="020B0604020202020204" pitchFamily="34" charset="0"/>
              <a:ea typeface="Arial" charset="0"/>
              <a:cs typeface="Arial" panose="020B0604020202020204" pitchFamily="34" charset="0"/>
            </a:endParaRPr>
          </a:p>
        </p:txBody>
      </p:sp>
      <p:pic>
        <p:nvPicPr>
          <p:cNvPr id="25" name="Picture 24">
            <a:extLst>
              <a:ext uri="{FF2B5EF4-FFF2-40B4-BE49-F238E27FC236}">
                <a16:creationId xmlns:a16="http://schemas.microsoft.com/office/drawing/2014/main" id="{85DF60F9-9108-224B-9C44-04372886EEE3}"/>
              </a:ext>
            </a:extLst>
          </p:cNvPr>
          <p:cNvPicPr>
            <a:picLocks noChangeAspect="1"/>
          </p:cNvPicPr>
          <p:nvPr/>
        </p:nvPicPr>
        <p:blipFill>
          <a:blip r:embed="rId6"/>
          <a:stretch>
            <a:fillRect/>
          </a:stretch>
        </p:blipFill>
        <p:spPr>
          <a:xfrm>
            <a:off x="5337175" y="2651760"/>
            <a:ext cx="4343400" cy="4733290"/>
          </a:xfrm>
          <a:prstGeom prst="rect">
            <a:avLst/>
          </a:prstGeom>
        </p:spPr>
      </p:pic>
      <p:sp>
        <p:nvSpPr>
          <p:cNvPr id="5" name="TextBox 4">
            <a:extLst>
              <a:ext uri="{FF2B5EF4-FFF2-40B4-BE49-F238E27FC236}">
                <a16:creationId xmlns:a16="http://schemas.microsoft.com/office/drawing/2014/main" id="{C73A49EC-7B3B-8048-A145-10B7D26AF31B}"/>
              </a:ext>
            </a:extLst>
          </p:cNvPr>
          <p:cNvSpPr txBox="1"/>
          <p:nvPr/>
        </p:nvSpPr>
        <p:spPr>
          <a:xfrm>
            <a:off x="5337175" y="2846635"/>
            <a:ext cx="4343400" cy="4308872"/>
          </a:xfrm>
          <a:prstGeom prst="rect">
            <a:avLst/>
          </a:prstGeom>
          <a:noFill/>
        </p:spPr>
        <p:txBody>
          <a:bodyPr wrap="square" lIns="274320" tIns="182880" rIns="274320" bIns="0" numCol="1" spcCol="182880" rtlCol="0">
            <a:spAutoFit/>
          </a:bodyPr>
          <a:lstStyle/>
          <a:p>
            <a:pPr>
              <a:spcBef>
                <a:spcPts val="1200"/>
              </a:spcBef>
            </a:pPr>
            <a:r>
              <a:rPr lang="en-US" dirty="0">
                <a:latin typeface="Franklin Gothic Medium" panose="020B0603020102020204" pitchFamily="34" charset="0"/>
              </a:rPr>
              <a:t>We need you</a:t>
            </a:r>
          </a:p>
          <a:p>
            <a:pPr>
              <a:spcBef>
                <a:spcPts val="1200"/>
              </a:spcBef>
            </a:pPr>
            <a:r>
              <a:rPr lang="en-US" sz="1200" dirty="0">
                <a:latin typeface="Franklin Gothic Book" panose="020B0503020102020204" pitchFamily="34" charset="0"/>
                <a:cs typeface="Arial" panose="020B0604020202020204" pitchFamily="34" charset="0"/>
              </a:rPr>
              <a:t>Your support of any amount to the </a:t>
            </a:r>
            <a:r>
              <a:rPr lang="en-US" sz="1200" i="1" dirty="0">
                <a:latin typeface="Franklin Gothic Book" panose="020B0503020102020204" pitchFamily="34" charset="0"/>
                <a:cs typeface="Arial" panose="020B0604020202020204" pitchFamily="34" charset="0"/>
              </a:rPr>
              <a:t>(name)</a:t>
            </a:r>
            <a:r>
              <a:rPr lang="en-US" sz="1200" dirty="0">
                <a:solidFill>
                  <a:srgbClr val="C00000"/>
                </a:solidFill>
                <a:latin typeface="Franklin Gothic Book" panose="020B0503020102020204" pitchFamily="34" charset="0"/>
                <a:cs typeface="Arial" panose="020B0604020202020204" pitchFamily="34" charset="0"/>
              </a:rPr>
              <a:t> </a:t>
            </a:r>
            <a:r>
              <a:rPr lang="en-US" sz="1200" dirty="0">
                <a:latin typeface="Franklin Gothic Book" panose="020B0503020102020204" pitchFamily="34" charset="0"/>
                <a:cs typeface="Arial" panose="020B0604020202020204" pitchFamily="34" charset="0"/>
              </a:rPr>
              <a:t>County Endowment Fund will ensure we can continue to offer solutions that empower you to improve your life, business and community. </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marL="274320" indent="-137160">
              <a:spcBef>
                <a:spcPts val="600"/>
              </a:spcBef>
            </a:pPr>
            <a:r>
              <a:rPr lang="en-US" sz="1200" dirty="0">
                <a:latin typeface="Franklin Gothic Book" panose="020B0503020102020204" pitchFamily="34" charset="0"/>
                <a:cs typeface="Arial" panose="020B0604020202020204" pitchFamily="34" charset="0"/>
              </a:rPr>
              <a:t>• Program name</a:t>
            </a:r>
          </a:p>
          <a:p>
            <a:pPr>
              <a:spcBef>
                <a:spcPts val="1200"/>
              </a:spcBef>
            </a:pPr>
            <a:r>
              <a:rPr lang="en-US" sz="1200" b="1" i="1" dirty="0">
                <a:latin typeface="Franklin Gothic Book" panose="020B0503020102020204" pitchFamily="34" charset="0"/>
                <a:cs typeface="Arial" panose="020B0604020202020204" pitchFamily="34" charset="0"/>
              </a:rPr>
              <a:t>Your gift is tax deductible. </a:t>
            </a:r>
            <a:endParaRPr lang="en-US" sz="1200" dirty="0">
              <a:solidFill>
                <a:schemeClr val="tx1">
                  <a:lumMod val="75000"/>
                  <a:lumOff val="25000"/>
                </a:schemeClr>
              </a:solidFill>
              <a:latin typeface="Arial" panose="020B0604020202020204" pitchFamily="34" charset="0"/>
              <a:ea typeface="Arial" charset="0"/>
              <a:cs typeface="Arial" panose="020B0604020202020204" pitchFamily="34" charset="0"/>
            </a:endParaRPr>
          </a:p>
        </p:txBody>
      </p:sp>
      <p:sp>
        <p:nvSpPr>
          <p:cNvPr id="30" name="TextBox 29">
            <a:extLst>
              <a:ext uri="{FF2B5EF4-FFF2-40B4-BE49-F238E27FC236}">
                <a16:creationId xmlns:a16="http://schemas.microsoft.com/office/drawing/2014/main" id="{8D84B01B-1641-8748-9AD9-05FAD6F640CD}"/>
              </a:ext>
            </a:extLst>
          </p:cNvPr>
          <p:cNvSpPr txBox="1"/>
          <p:nvPr/>
        </p:nvSpPr>
        <p:spPr>
          <a:xfrm>
            <a:off x="-4223657" y="4799727"/>
            <a:ext cx="3609434" cy="2585323"/>
          </a:xfrm>
          <a:prstGeom prst="rect">
            <a:avLst/>
          </a:prstGeom>
          <a:noFill/>
        </p:spPr>
        <p:txBody>
          <a:bodyPr wrap="square" rtlCol="0">
            <a:spAutoFit/>
          </a:bodyPr>
          <a:lstStyle/>
          <a:p>
            <a:r>
              <a:rPr lang="en-US" dirty="0"/>
              <a:t>If you want to add a different picture, click on existing photo and hit delete. Click on icon to select picture from your files and insert.</a:t>
            </a:r>
          </a:p>
          <a:p>
            <a:r>
              <a:rPr lang="en-US" dirty="0"/>
              <a:t>Photo should automatically size to fit the area.  </a:t>
            </a:r>
          </a:p>
          <a:p>
            <a:r>
              <a:rPr lang="en-US" i="1" dirty="0"/>
              <a:t>Note: Be sure to use horizontal photos for a horizontal area and a vertical photo for a vertical area.</a:t>
            </a:r>
            <a:endParaRPr lang="en-US" dirty="0"/>
          </a:p>
        </p:txBody>
      </p:sp>
      <p:cxnSp>
        <p:nvCxnSpPr>
          <p:cNvPr id="32" name="Straight Arrow Connector 31">
            <a:extLst>
              <a:ext uri="{FF2B5EF4-FFF2-40B4-BE49-F238E27FC236}">
                <a16:creationId xmlns:a16="http://schemas.microsoft.com/office/drawing/2014/main" id="{A1F5F3EE-03E8-0041-B0E4-D1B5A51B3A3A}"/>
              </a:ext>
            </a:extLst>
          </p:cNvPr>
          <p:cNvCxnSpPr/>
          <p:nvPr/>
        </p:nvCxnSpPr>
        <p:spPr>
          <a:xfrm>
            <a:off x="-614223" y="5473032"/>
            <a:ext cx="5226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CDA8A1B-56B8-1E45-A760-9350DE9ED24E}"/>
              </a:ext>
            </a:extLst>
          </p:cNvPr>
          <p:cNvSpPr txBox="1"/>
          <p:nvPr/>
        </p:nvSpPr>
        <p:spPr>
          <a:xfrm>
            <a:off x="10539663" y="3775373"/>
            <a:ext cx="2827994" cy="1077218"/>
          </a:xfrm>
          <a:prstGeom prst="rect">
            <a:avLst/>
          </a:prstGeom>
          <a:noFill/>
        </p:spPr>
        <p:txBody>
          <a:bodyPr wrap="square" rtlCol="0">
            <a:spAutoFit/>
          </a:bodyPr>
          <a:lstStyle/>
          <a:p>
            <a:pPr>
              <a:spcBef>
                <a:spcPts val="1200"/>
              </a:spcBef>
            </a:pPr>
            <a:r>
              <a:rPr lang="en-US" sz="1600" dirty="0">
                <a:cs typeface="Arial" panose="020B0604020202020204" pitchFamily="34" charset="0"/>
              </a:rPr>
              <a:t>Add the names of your most popular and relevant programs in a bulleted list here. Do not list more than 10.</a:t>
            </a:r>
          </a:p>
        </p:txBody>
      </p:sp>
      <p:cxnSp>
        <p:nvCxnSpPr>
          <p:cNvPr id="35" name="Straight Arrow Connector 34">
            <a:extLst>
              <a:ext uri="{FF2B5EF4-FFF2-40B4-BE49-F238E27FC236}">
                <a16:creationId xmlns:a16="http://schemas.microsoft.com/office/drawing/2014/main" id="{5395AD99-656D-8C49-9A94-42C64FEA6417}"/>
              </a:ext>
            </a:extLst>
          </p:cNvPr>
          <p:cNvCxnSpPr>
            <a:cxnSpLocks/>
          </p:cNvCxnSpPr>
          <p:nvPr/>
        </p:nvCxnSpPr>
        <p:spPr>
          <a:xfrm flipH="1">
            <a:off x="10173904" y="3981116"/>
            <a:ext cx="3657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D92023-0B5E-A641-A7EA-982E1F7E183F}"/>
              </a:ext>
            </a:extLst>
          </p:cNvPr>
          <p:cNvSpPr txBox="1"/>
          <p:nvPr/>
        </p:nvSpPr>
        <p:spPr>
          <a:xfrm>
            <a:off x="10800994" y="988872"/>
            <a:ext cx="3524605" cy="2308324"/>
          </a:xfrm>
          <a:prstGeom prst="rect">
            <a:avLst/>
          </a:prstGeom>
          <a:noFill/>
        </p:spPr>
        <p:txBody>
          <a:bodyPr wrap="square" rtlCol="0">
            <a:spAutoFit/>
          </a:bodyPr>
          <a:lstStyle/>
          <a:p>
            <a:r>
              <a:rPr lang="en-US" sz="1600" dirty="0"/>
              <a:t>If you want to add a different picture, click on existing photo and hit delete. Click on icon to select picture from your files and insert.</a:t>
            </a:r>
          </a:p>
          <a:p>
            <a:r>
              <a:rPr lang="en-US" sz="1600" dirty="0"/>
              <a:t>Photo should automatically size to fit the area.  </a:t>
            </a:r>
          </a:p>
          <a:p>
            <a:r>
              <a:rPr lang="en-US" sz="1600" i="1" dirty="0"/>
              <a:t>Note: Be sure to use horizontal photos for a horizontal area and a vertical photo for a vertical area.</a:t>
            </a:r>
            <a:endParaRPr lang="en-US" sz="1600" dirty="0"/>
          </a:p>
        </p:txBody>
      </p:sp>
      <p:cxnSp>
        <p:nvCxnSpPr>
          <p:cNvPr id="14" name="Straight Arrow Connector 13">
            <a:extLst>
              <a:ext uri="{FF2B5EF4-FFF2-40B4-BE49-F238E27FC236}">
                <a16:creationId xmlns:a16="http://schemas.microsoft.com/office/drawing/2014/main" id="{7D71BB79-7B3A-8C4E-82CD-7A096AE5C79C}"/>
              </a:ext>
            </a:extLst>
          </p:cNvPr>
          <p:cNvCxnSpPr>
            <a:cxnSpLocks/>
          </p:cNvCxnSpPr>
          <p:nvPr/>
        </p:nvCxnSpPr>
        <p:spPr>
          <a:xfrm flipH="1">
            <a:off x="10173904" y="1281259"/>
            <a:ext cx="597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4FBE0D5-6A4C-94E6-8328-54300DF0F14E}"/>
              </a:ext>
            </a:extLst>
          </p:cNvPr>
          <p:cNvSpPr txBox="1"/>
          <p:nvPr/>
        </p:nvSpPr>
        <p:spPr>
          <a:xfrm>
            <a:off x="362217" y="424929"/>
            <a:ext cx="4302760" cy="701344"/>
          </a:xfrm>
          <a:prstGeom prst="rect">
            <a:avLst/>
          </a:prstGeom>
          <a:noFill/>
          <a:effectLst>
            <a:outerShdw blurRad="50800" dist="12700" dir="5400000" algn="tl" rotWithShape="0">
              <a:schemeClr val="tx1">
                <a:lumMod val="50000"/>
                <a:lumOff val="50000"/>
                <a:alpha val="43000"/>
              </a:schemeClr>
            </a:outerShdw>
          </a:effectLst>
        </p:spPr>
        <p:txBody>
          <a:bodyPr wrap="square" lIns="274320" tIns="0" rIns="274320" bIns="0" rtlCol="0" anchor="ctr" anchorCtr="0">
            <a:noAutofit/>
          </a:bodyPr>
          <a:lstStyle/>
          <a:p>
            <a:pPr>
              <a:lnSpc>
                <a:spcPct val="90000"/>
              </a:lnSpc>
            </a:pPr>
            <a:r>
              <a:rPr lang="en-US" sz="2400" dirty="0">
                <a:latin typeface="Franklin Gothic Medium" panose="020B0603020102020204" pitchFamily="34" charset="0"/>
                <a:ea typeface="Arial" charset="0"/>
                <a:cs typeface="Arial" panose="020B0604020202020204" pitchFamily="34" charset="0"/>
              </a:rPr>
              <a:t>MU Extension in</a:t>
            </a:r>
          </a:p>
          <a:p>
            <a:pPr algn="r">
              <a:lnSpc>
                <a:spcPct val="90000"/>
              </a:lnSpc>
            </a:pPr>
            <a:r>
              <a:rPr lang="en-US" sz="2400" dirty="0">
                <a:latin typeface="Franklin Gothic Medium" panose="020B0603020102020204" pitchFamily="34" charset="0"/>
                <a:ea typeface="Arial" charset="0"/>
                <a:cs typeface="Arial" panose="020B0604020202020204" pitchFamily="34" charset="0"/>
              </a:rPr>
              <a:t>(insert) County:</a:t>
            </a:r>
          </a:p>
        </p:txBody>
      </p:sp>
      <p:pic>
        <p:nvPicPr>
          <p:cNvPr id="7" name="Picture 6" descr="A picture containing outdoor, water, sunset, flock&#10;&#10;Description automatically generated">
            <a:extLst>
              <a:ext uri="{FF2B5EF4-FFF2-40B4-BE49-F238E27FC236}">
                <a16:creationId xmlns:a16="http://schemas.microsoft.com/office/drawing/2014/main" id="{96F2665E-ACDA-0BD9-CB46-1F21CA67F111}"/>
              </a:ext>
            </a:extLst>
          </p:cNvPr>
          <p:cNvPicPr>
            <a:picLocks noChangeAspect="1"/>
          </p:cNvPicPr>
          <p:nvPr/>
        </p:nvPicPr>
        <p:blipFill>
          <a:blip r:embed="rId7"/>
          <a:stretch>
            <a:fillRect/>
          </a:stretch>
        </p:blipFill>
        <p:spPr>
          <a:xfrm>
            <a:off x="7708" y="1049432"/>
            <a:ext cx="2798992" cy="817527"/>
          </a:xfrm>
          <a:prstGeom prst="rect">
            <a:avLst/>
          </a:prstGeom>
        </p:spPr>
      </p:pic>
      <p:sp>
        <p:nvSpPr>
          <p:cNvPr id="6" name="TextBox 5">
            <a:extLst>
              <a:ext uri="{FF2B5EF4-FFF2-40B4-BE49-F238E27FC236}">
                <a16:creationId xmlns:a16="http://schemas.microsoft.com/office/drawing/2014/main" id="{41A6FB91-5F44-5EFE-F64C-071E6639B90F}"/>
              </a:ext>
            </a:extLst>
          </p:cNvPr>
          <p:cNvSpPr txBox="1"/>
          <p:nvPr/>
        </p:nvSpPr>
        <p:spPr>
          <a:xfrm>
            <a:off x="298976" y="1126273"/>
            <a:ext cx="4366000" cy="1137425"/>
          </a:xfrm>
          <a:prstGeom prst="rect">
            <a:avLst/>
          </a:prstGeom>
          <a:noFill/>
          <a:effectLst>
            <a:outerShdw blurRad="50800" dist="12700" dir="5400000" algn="tl" rotWithShape="0">
              <a:schemeClr val="tx1">
                <a:lumMod val="50000"/>
                <a:lumOff val="50000"/>
                <a:alpha val="43000"/>
              </a:schemeClr>
            </a:outerShdw>
          </a:effectLst>
        </p:spPr>
        <p:txBody>
          <a:bodyPr wrap="square" lIns="274320" tIns="0" rIns="274320" bIns="0" rtlCol="0" anchor="ctr" anchorCtr="0">
            <a:noAutofit/>
          </a:bodyPr>
          <a:lstStyle/>
          <a:p>
            <a:pPr>
              <a:lnSpc>
                <a:spcPct val="90000"/>
              </a:lnSpc>
            </a:pPr>
            <a:r>
              <a:rPr lang="en-US" sz="3600" dirty="0">
                <a:latin typeface="Franklin Gothic Medium" panose="020B0603020102020204" pitchFamily="34" charset="0"/>
                <a:ea typeface="Arial" charset="0"/>
                <a:cs typeface="Arial" panose="020B0604020202020204" pitchFamily="34" charset="0"/>
              </a:rPr>
              <a:t>Give local.</a:t>
            </a:r>
          </a:p>
          <a:p>
            <a:pPr algn="r">
              <a:lnSpc>
                <a:spcPct val="90000"/>
              </a:lnSpc>
            </a:pPr>
            <a:r>
              <a:rPr lang="en-US" sz="3600" dirty="0">
                <a:latin typeface="Franklin Gothic Medium" panose="020B0603020102020204" pitchFamily="34" charset="0"/>
                <a:ea typeface="Arial" charset="0"/>
                <a:cs typeface="Arial" panose="020B0604020202020204" pitchFamily="34" charset="0"/>
              </a:rPr>
              <a:t>Get local results.</a:t>
            </a:r>
          </a:p>
        </p:txBody>
      </p:sp>
    </p:spTree>
    <p:extLst>
      <p:ext uri="{BB962C8B-B14F-4D97-AF65-F5344CB8AC3E}">
        <p14:creationId xmlns:p14="http://schemas.microsoft.com/office/powerpoint/2010/main" val="16155352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ty Giving brochure template_new_022020" id="{F5263A5B-782A-1A4C-BB80-E4C372B95909}" vid="{9A7E7034-4F99-CC4E-917E-E265827385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29A771DB98EE4FAD989D4F15CB6714" ma:contentTypeVersion="9" ma:contentTypeDescription="Create a new document." ma:contentTypeScope="" ma:versionID="6e1a0987a016e5df630ea13fa0bed0df">
  <xsd:schema xmlns:xsd="http://www.w3.org/2001/XMLSchema" xmlns:xs="http://www.w3.org/2001/XMLSchema" xmlns:p="http://schemas.microsoft.com/office/2006/metadata/properties" xmlns:ns2="757a4f72-ba53-4c6b-b215-47b2b722c9e6" xmlns:ns3="3f5c6f7c-281d-455e-a0f8-05a0f7b86bce" targetNamespace="http://schemas.microsoft.com/office/2006/metadata/properties" ma:root="true" ma:fieldsID="fd3282b78c9de544b766cf11e9f6411e" ns2:_="" ns3:_="">
    <xsd:import namespace="757a4f72-ba53-4c6b-b215-47b2b722c9e6"/>
    <xsd:import namespace="3f5c6f7c-281d-455e-a0f8-05a0f7b86bc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7a4f72-ba53-4c6b-b215-47b2b722c9e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5c6f7c-281d-455e-a0f8-05a0f7b86bc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f1b7380-5a16-4452-b96f-2dc8024137ad}" ma:internalName="TaxCatchAll" ma:showField="CatchAllData" ma:web="3f5c6f7c-281d-455e-a0f8-05a0f7b86b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B99B95-69CA-4516-BBE0-EF2395F6DF3D}">
  <ds:schemaRefs>
    <ds:schemaRef ds:uri="http://schemas.microsoft.com/sharepoint/v3/contenttype/forms"/>
  </ds:schemaRefs>
</ds:datastoreItem>
</file>

<file path=customXml/itemProps2.xml><?xml version="1.0" encoding="utf-8"?>
<ds:datastoreItem xmlns:ds="http://schemas.openxmlformats.org/officeDocument/2006/customXml" ds:itemID="{CC1482DE-F21E-4085-827C-235AF414A6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7a4f72-ba53-4c6b-b215-47b2b722c9e6"/>
    <ds:schemaRef ds:uri="3f5c6f7c-281d-455e-a0f8-05a0f7b86b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County Giving brochure template_new_022020</Template>
  <TotalTime>140</TotalTime>
  <Words>803</Words>
  <Application>Microsoft Office PowerPoint</Application>
  <PresentationFormat>Custom</PresentationFormat>
  <Paragraphs>73</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Calibri Light</vt:lpstr>
      <vt:lpstr>Franklin Gothic Book</vt:lpstr>
      <vt:lpstr>Franklin Gothic Medium</vt:lpstr>
      <vt:lpstr>Office Theme</vt:lpstr>
      <vt:lpstr>PowerPoint Presentation</vt:lpstr>
      <vt:lpstr>PowerPoint Presentation</vt:lpstr>
    </vt:vector>
  </TitlesOfParts>
  <Company>University of Missouri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Laura</dc:creator>
  <cp:lastModifiedBy>Lindsey, Laura</cp:lastModifiedBy>
  <cp:revision>21</cp:revision>
  <cp:lastPrinted>2020-01-22T17:00:54Z</cp:lastPrinted>
  <dcterms:created xsi:type="dcterms:W3CDTF">2020-02-03T21:58:30Z</dcterms:created>
  <dcterms:modified xsi:type="dcterms:W3CDTF">2022-09-01T17:21:37Z</dcterms:modified>
</cp:coreProperties>
</file>