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6"/>
  </p:notesMasterIdLst>
  <p:sldIdLst>
    <p:sldId id="256" r:id="rId5"/>
    <p:sldId id="306" r:id="rId6"/>
    <p:sldId id="305" r:id="rId7"/>
    <p:sldId id="304" r:id="rId8"/>
    <p:sldId id="313" r:id="rId9"/>
    <p:sldId id="271" r:id="rId10"/>
    <p:sldId id="308" r:id="rId11"/>
    <p:sldId id="309" r:id="rId12"/>
    <p:sldId id="320" r:id="rId13"/>
    <p:sldId id="311" r:id="rId14"/>
    <p:sldId id="307" r:id="rId15"/>
    <p:sldId id="273" r:id="rId16"/>
    <p:sldId id="276" r:id="rId17"/>
    <p:sldId id="322" r:id="rId18"/>
    <p:sldId id="321" r:id="rId19"/>
    <p:sldId id="272" r:id="rId20"/>
    <p:sldId id="279" r:id="rId21"/>
    <p:sldId id="280" r:id="rId22"/>
    <p:sldId id="281" r:id="rId23"/>
    <p:sldId id="324" r:id="rId24"/>
    <p:sldId id="283" r:id="rId25"/>
    <p:sldId id="284" r:id="rId26"/>
    <p:sldId id="315" r:id="rId27"/>
    <p:sldId id="316" r:id="rId28"/>
    <p:sldId id="325" r:id="rId29"/>
    <p:sldId id="317" r:id="rId30"/>
    <p:sldId id="323" r:id="rId31"/>
    <p:sldId id="331" r:id="rId32"/>
    <p:sldId id="291" r:id="rId33"/>
    <p:sldId id="296" r:id="rId34"/>
    <p:sldId id="261" r:id="rId35"/>
  </p:sldIdLst>
  <p:sldSz cx="9144000" cy="5143500" type="screen16x9"/>
  <p:notesSz cx="7315200" cy="9601200"/>
  <p:custDataLst>
    <p:tags r:id="rId37"/>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AAFCDB-97D9-4F26-BBD0-EC3C00BEBA42}" v="34" dt="2022-03-10T18:47:45.106"/>
    <p1510:client id="{A4C7FDF1-D7D0-4C0C-91C1-630872136E5F}" v="57" dt="2022-03-10T18:54:59.263"/>
    <p1510:client id="{FBFEDFB0-E06E-455C-8ED7-1E82C493B1C4}" v="1" dt="2022-03-10T18:56:23.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4B6732-7D61-4963-A43A-E5B4E3691581}" type="doc">
      <dgm:prSet loTypeId="urn:microsoft.com/office/officeart/2005/8/layout/radial4" loCatId="relationship" qsTypeId="urn:microsoft.com/office/officeart/2005/8/quickstyle/simple1" qsCatId="simple" csTypeId="urn:microsoft.com/office/officeart/2005/8/colors/accent4_1" csCatId="accent4" phldr="1"/>
      <dgm:spPr/>
      <dgm:t>
        <a:bodyPr/>
        <a:lstStyle/>
        <a:p>
          <a:endParaRPr lang="en-US"/>
        </a:p>
      </dgm:t>
    </dgm:pt>
    <dgm:pt modelId="{9B64C036-BC07-4116-8C51-8C386A564E36}">
      <dgm:prSet phldrT="[Text]"/>
      <dgm:spPr/>
      <dgm:t>
        <a:bodyPr/>
        <a:lstStyle/>
        <a:p>
          <a:r>
            <a:rPr lang="en-US"/>
            <a:t>Extension Mission</a:t>
          </a:r>
        </a:p>
      </dgm:t>
    </dgm:pt>
    <dgm:pt modelId="{9DA7E800-9CFC-450A-AF5A-FFC59293AB99}" type="parTrans" cxnId="{508D1BCF-8DEB-4177-8F75-4A9FC6C118DD}">
      <dgm:prSet/>
      <dgm:spPr/>
      <dgm:t>
        <a:bodyPr/>
        <a:lstStyle/>
        <a:p>
          <a:endParaRPr lang="en-US"/>
        </a:p>
      </dgm:t>
    </dgm:pt>
    <dgm:pt modelId="{08E15722-6576-417E-A398-EA374913AD96}" type="sibTrans" cxnId="{508D1BCF-8DEB-4177-8F75-4A9FC6C118DD}">
      <dgm:prSet/>
      <dgm:spPr/>
      <dgm:t>
        <a:bodyPr/>
        <a:lstStyle/>
        <a:p>
          <a:endParaRPr lang="en-US"/>
        </a:p>
      </dgm:t>
    </dgm:pt>
    <dgm:pt modelId="{435021B7-649B-486A-87E3-9AF43D27E412}">
      <dgm:prSet phldrT="[Text]"/>
      <dgm:spPr/>
      <dgm:t>
        <a:bodyPr/>
        <a:lstStyle/>
        <a:p>
          <a:r>
            <a:rPr lang="en-US" altLang="en-US"/>
            <a:t>County Extension councils</a:t>
          </a:r>
          <a:endParaRPr lang="en-US"/>
        </a:p>
      </dgm:t>
    </dgm:pt>
    <dgm:pt modelId="{0CAADC63-FC05-435B-AA7B-A89BC443C5B3}" type="parTrans" cxnId="{277F83F0-0415-42B2-A5E4-1EE1A982559D}">
      <dgm:prSet/>
      <dgm:spPr/>
      <dgm:t>
        <a:bodyPr/>
        <a:lstStyle/>
        <a:p>
          <a:endParaRPr lang="en-US"/>
        </a:p>
      </dgm:t>
    </dgm:pt>
    <dgm:pt modelId="{F69F9861-E220-4C42-9FE8-C0EB24B02D5D}" type="sibTrans" cxnId="{277F83F0-0415-42B2-A5E4-1EE1A982559D}">
      <dgm:prSet/>
      <dgm:spPr/>
      <dgm:t>
        <a:bodyPr/>
        <a:lstStyle/>
        <a:p>
          <a:endParaRPr lang="en-US"/>
        </a:p>
      </dgm:t>
    </dgm:pt>
    <dgm:pt modelId="{574E73E7-0280-4CB5-9B49-C8465603B958}">
      <dgm:prSet phldrT="[Text]"/>
      <dgm:spPr/>
      <dgm:t>
        <a:bodyPr/>
        <a:lstStyle/>
        <a:p>
          <a:r>
            <a:rPr lang="en-US" altLang="en-US"/>
            <a:t>University of Missouri System</a:t>
          </a:r>
          <a:endParaRPr lang="en-US"/>
        </a:p>
      </dgm:t>
    </dgm:pt>
    <dgm:pt modelId="{3FDF52CC-508B-4379-AEB8-6E54B7F89DC7}" type="parTrans" cxnId="{B6A209A6-A10A-405E-AB8E-EE65265EF76A}">
      <dgm:prSet/>
      <dgm:spPr/>
      <dgm:t>
        <a:bodyPr/>
        <a:lstStyle/>
        <a:p>
          <a:endParaRPr lang="en-US"/>
        </a:p>
      </dgm:t>
    </dgm:pt>
    <dgm:pt modelId="{C154FFC9-D780-4F9C-B139-40DA13D53D06}" type="sibTrans" cxnId="{B6A209A6-A10A-405E-AB8E-EE65265EF76A}">
      <dgm:prSet/>
      <dgm:spPr/>
      <dgm:t>
        <a:bodyPr/>
        <a:lstStyle/>
        <a:p>
          <a:endParaRPr lang="en-US"/>
        </a:p>
      </dgm:t>
    </dgm:pt>
    <dgm:pt modelId="{B3EFF70B-87B8-4BF6-A841-BB2C0A606445}">
      <dgm:prSet phldrT="[Text]"/>
      <dgm:spPr/>
      <dgm:t>
        <a:bodyPr/>
        <a:lstStyle/>
        <a:p>
          <a:r>
            <a:rPr lang="en-US" altLang="en-US"/>
            <a:t>Lincoln University</a:t>
          </a:r>
          <a:endParaRPr lang="en-US"/>
        </a:p>
      </dgm:t>
    </dgm:pt>
    <dgm:pt modelId="{1E00C002-58D9-4CB1-807C-2C8F6E582654}" type="parTrans" cxnId="{0FA08CBE-985F-4593-820E-F4A67A841D87}">
      <dgm:prSet/>
      <dgm:spPr/>
      <dgm:t>
        <a:bodyPr/>
        <a:lstStyle/>
        <a:p>
          <a:endParaRPr lang="en-US"/>
        </a:p>
      </dgm:t>
    </dgm:pt>
    <dgm:pt modelId="{D509E6AC-A458-4BD3-8E6D-DBA540689803}" type="sibTrans" cxnId="{0FA08CBE-985F-4593-820E-F4A67A841D87}">
      <dgm:prSet/>
      <dgm:spPr/>
      <dgm:t>
        <a:bodyPr/>
        <a:lstStyle/>
        <a:p>
          <a:endParaRPr lang="en-US"/>
        </a:p>
      </dgm:t>
    </dgm:pt>
    <dgm:pt modelId="{DBD4A3A4-F3FE-4626-A4F3-FEC8049D3749}">
      <dgm:prSet/>
      <dgm:spPr/>
      <dgm:t>
        <a:bodyPr/>
        <a:lstStyle/>
        <a:p>
          <a:r>
            <a:rPr lang="en-US"/>
            <a:t>US Dept. of Agriculture</a:t>
          </a:r>
        </a:p>
      </dgm:t>
    </dgm:pt>
    <dgm:pt modelId="{16EA3FCD-43E8-4E25-AA99-36ECD264198F}" type="parTrans" cxnId="{D03F6C2F-9A2E-4D4C-8FE7-68C040188F74}">
      <dgm:prSet/>
      <dgm:spPr/>
      <dgm:t>
        <a:bodyPr/>
        <a:lstStyle/>
        <a:p>
          <a:endParaRPr lang="en-US"/>
        </a:p>
      </dgm:t>
    </dgm:pt>
    <dgm:pt modelId="{6A141052-9666-45CA-AAC5-D68DFBF69E8B}" type="sibTrans" cxnId="{D03F6C2F-9A2E-4D4C-8FE7-68C040188F74}">
      <dgm:prSet/>
      <dgm:spPr/>
      <dgm:t>
        <a:bodyPr/>
        <a:lstStyle/>
        <a:p>
          <a:endParaRPr lang="en-US"/>
        </a:p>
      </dgm:t>
    </dgm:pt>
    <dgm:pt modelId="{9ECE62E8-1584-428F-8A67-A78891565762}">
      <dgm:prSet/>
      <dgm:spPr/>
      <dgm:t>
        <a:bodyPr/>
        <a:lstStyle/>
        <a:p>
          <a:r>
            <a:rPr lang="en-US"/>
            <a:t>Other stakeholders and partners</a:t>
          </a:r>
        </a:p>
      </dgm:t>
    </dgm:pt>
    <dgm:pt modelId="{574F6305-0224-4271-87A0-353EF99BCFCE}" type="parTrans" cxnId="{9474A660-16DC-4DD9-AC9B-A194A4B12082}">
      <dgm:prSet/>
      <dgm:spPr/>
      <dgm:t>
        <a:bodyPr/>
        <a:lstStyle/>
        <a:p>
          <a:endParaRPr lang="en-US"/>
        </a:p>
      </dgm:t>
    </dgm:pt>
    <dgm:pt modelId="{A16B00E6-A9AA-4252-B2D5-A505FB6D72CF}" type="sibTrans" cxnId="{9474A660-16DC-4DD9-AC9B-A194A4B12082}">
      <dgm:prSet/>
      <dgm:spPr/>
      <dgm:t>
        <a:bodyPr/>
        <a:lstStyle/>
        <a:p>
          <a:endParaRPr lang="en-US"/>
        </a:p>
      </dgm:t>
    </dgm:pt>
    <dgm:pt modelId="{E2381A6B-FFF0-4EDB-9023-CE4DAED0DE33}" type="pres">
      <dgm:prSet presAssocID="{F64B6732-7D61-4963-A43A-E5B4E3691581}" presName="cycle" presStyleCnt="0">
        <dgm:presLayoutVars>
          <dgm:chMax val="1"/>
          <dgm:dir/>
          <dgm:animLvl val="ctr"/>
          <dgm:resizeHandles val="exact"/>
        </dgm:presLayoutVars>
      </dgm:prSet>
      <dgm:spPr/>
    </dgm:pt>
    <dgm:pt modelId="{DF0BFFF7-ED56-44BA-A026-CA1A2474AD57}" type="pres">
      <dgm:prSet presAssocID="{9B64C036-BC07-4116-8C51-8C386A564E36}" presName="centerShape" presStyleLbl="node0" presStyleIdx="0" presStyleCnt="1" custScaleX="135530" custScaleY="136441"/>
      <dgm:spPr/>
    </dgm:pt>
    <dgm:pt modelId="{4FCC1CC0-D706-4CDC-98A6-6EB51F6B370F}" type="pres">
      <dgm:prSet presAssocID="{0CAADC63-FC05-435B-AA7B-A89BC443C5B3}" presName="parTrans" presStyleLbl="bgSibTrans2D1" presStyleIdx="0" presStyleCnt="5"/>
      <dgm:spPr/>
    </dgm:pt>
    <dgm:pt modelId="{156D3E34-7615-49A2-8EF1-17EA057A1DE2}" type="pres">
      <dgm:prSet presAssocID="{435021B7-649B-486A-87E3-9AF43D27E412}" presName="node" presStyleLbl="node1" presStyleIdx="0" presStyleCnt="5">
        <dgm:presLayoutVars>
          <dgm:bulletEnabled val="1"/>
        </dgm:presLayoutVars>
      </dgm:prSet>
      <dgm:spPr/>
    </dgm:pt>
    <dgm:pt modelId="{3767596B-D5A5-4A01-B563-3257DC218956}" type="pres">
      <dgm:prSet presAssocID="{3FDF52CC-508B-4379-AEB8-6E54B7F89DC7}" presName="parTrans" presStyleLbl="bgSibTrans2D1" presStyleIdx="1" presStyleCnt="5"/>
      <dgm:spPr/>
    </dgm:pt>
    <dgm:pt modelId="{06110ABF-7FC7-4124-AC92-15A00F84F06B}" type="pres">
      <dgm:prSet presAssocID="{574E73E7-0280-4CB5-9B49-C8465603B958}" presName="node" presStyleLbl="node1" presStyleIdx="1" presStyleCnt="5">
        <dgm:presLayoutVars>
          <dgm:bulletEnabled val="1"/>
        </dgm:presLayoutVars>
      </dgm:prSet>
      <dgm:spPr/>
    </dgm:pt>
    <dgm:pt modelId="{71B8A2DE-ABD0-440F-8377-FC32852C556A}" type="pres">
      <dgm:prSet presAssocID="{1E00C002-58D9-4CB1-807C-2C8F6E582654}" presName="parTrans" presStyleLbl="bgSibTrans2D1" presStyleIdx="2" presStyleCnt="5"/>
      <dgm:spPr/>
    </dgm:pt>
    <dgm:pt modelId="{ECF00529-5D26-496E-80F2-264CC6E129EF}" type="pres">
      <dgm:prSet presAssocID="{B3EFF70B-87B8-4BF6-A841-BB2C0A606445}" presName="node" presStyleLbl="node1" presStyleIdx="2" presStyleCnt="5">
        <dgm:presLayoutVars>
          <dgm:bulletEnabled val="1"/>
        </dgm:presLayoutVars>
      </dgm:prSet>
      <dgm:spPr/>
    </dgm:pt>
    <dgm:pt modelId="{673BA439-0A74-43F6-9E78-750F5FA5002C}" type="pres">
      <dgm:prSet presAssocID="{16EA3FCD-43E8-4E25-AA99-36ECD264198F}" presName="parTrans" presStyleLbl="bgSibTrans2D1" presStyleIdx="3" presStyleCnt="5"/>
      <dgm:spPr/>
    </dgm:pt>
    <dgm:pt modelId="{BC5BD6E6-A4D9-456D-9084-42D8B887841F}" type="pres">
      <dgm:prSet presAssocID="{DBD4A3A4-F3FE-4626-A4F3-FEC8049D3749}" presName="node" presStyleLbl="node1" presStyleIdx="3" presStyleCnt="5">
        <dgm:presLayoutVars>
          <dgm:bulletEnabled val="1"/>
        </dgm:presLayoutVars>
      </dgm:prSet>
      <dgm:spPr/>
    </dgm:pt>
    <dgm:pt modelId="{5D799E0D-7D88-4800-96E6-2FEEF9C3BD60}" type="pres">
      <dgm:prSet presAssocID="{574F6305-0224-4271-87A0-353EF99BCFCE}" presName="parTrans" presStyleLbl="bgSibTrans2D1" presStyleIdx="4" presStyleCnt="5"/>
      <dgm:spPr/>
    </dgm:pt>
    <dgm:pt modelId="{6321F495-815B-4964-9256-21000AF0DCC8}" type="pres">
      <dgm:prSet presAssocID="{9ECE62E8-1584-428F-8A67-A78891565762}" presName="node" presStyleLbl="node1" presStyleIdx="4" presStyleCnt="5">
        <dgm:presLayoutVars>
          <dgm:bulletEnabled val="1"/>
        </dgm:presLayoutVars>
      </dgm:prSet>
      <dgm:spPr/>
    </dgm:pt>
  </dgm:ptLst>
  <dgm:cxnLst>
    <dgm:cxn modelId="{05F97209-C38B-4A55-B50C-693E1A84DEAD}" type="presOf" srcId="{1E00C002-58D9-4CB1-807C-2C8F6E582654}" destId="{71B8A2DE-ABD0-440F-8377-FC32852C556A}" srcOrd="0" destOrd="0" presId="urn:microsoft.com/office/officeart/2005/8/layout/radial4"/>
    <dgm:cxn modelId="{D03F6C2F-9A2E-4D4C-8FE7-68C040188F74}" srcId="{9B64C036-BC07-4116-8C51-8C386A564E36}" destId="{DBD4A3A4-F3FE-4626-A4F3-FEC8049D3749}" srcOrd="3" destOrd="0" parTransId="{16EA3FCD-43E8-4E25-AA99-36ECD264198F}" sibTransId="{6A141052-9666-45CA-AAC5-D68DFBF69E8B}"/>
    <dgm:cxn modelId="{BBFB723A-BABC-4A98-AC8D-166F00ED193D}" type="presOf" srcId="{9B64C036-BC07-4116-8C51-8C386A564E36}" destId="{DF0BFFF7-ED56-44BA-A026-CA1A2474AD57}" srcOrd="0" destOrd="0" presId="urn:microsoft.com/office/officeart/2005/8/layout/radial4"/>
    <dgm:cxn modelId="{9474A660-16DC-4DD9-AC9B-A194A4B12082}" srcId="{9B64C036-BC07-4116-8C51-8C386A564E36}" destId="{9ECE62E8-1584-428F-8A67-A78891565762}" srcOrd="4" destOrd="0" parTransId="{574F6305-0224-4271-87A0-353EF99BCFCE}" sibTransId="{A16B00E6-A9AA-4252-B2D5-A505FB6D72CF}"/>
    <dgm:cxn modelId="{DD248E54-AFC4-4662-87AD-AE111CC2921F}" type="presOf" srcId="{435021B7-649B-486A-87E3-9AF43D27E412}" destId="{156D3E34-7615-49A2-8EF1-17EA057A1DE2}" srcOrd="0" destOrd="0" presId="urn:microsoft.com/office/officeart/2005/8/layout/radial4"/>
    <dgm:cxn modelId="{121ADA7A-8284-446F-AF23-38BA39251C95}" type="presOf" srcId="{9ECE62E8-1584-428F-8A67-A78891565762}" destId="{6321F495-815B-4964-9256-21000AF0DCC8}" srcOrd="0" destOrd="0" presId="urn:microsoft.com/office/officeart/2005/8/layout/radial4"/>
    <dgm:cxn modelId="{8F6E3F81-D29D-4756-93F4-5233C93DD134}" type="presOf" srcId="{574E73E7-0280-4CB5-9B49-C8465603B958}" destId="{06110ABF-7FC7-4124-AC92-15A00F84F06B}" srcOrd="0" destOrd="0" presId="urn:microsoft.com/office/officeart/2005/8/layout/radial4"/>
    <dgm:cxn modelId="{2168548B-6814-41F5-8B9F-E709726EF6AC}" type="presOf" srcId="{16EA3FCD-43E8-4E25-AA99-36ECD264198F}" destId="{673BA439-0A74-43F6-9E78-750F5FA5002C}" srcOrd="0" destOrd="0" presId="urn:microsoft.com/office/officeart/2005/8/layout/radial4"/>
    <dgm:cxn modelId="{833B579C-0B44-4432-89EB-A35AB36C4CCB}" type="presOf" srcId="{3FDF52CC-508B-4379-AEB8-6E54B7F89DC7}" destId="{3767596B-D5A5-4A01-B563-3257DC218956}" srcOrd="0" destOrd="0" presId="urn:microsoft.com/office/officeart/2005/8/layout/radial4"/>
    <dgm:cxn modelId="{B6A209A6-A10A-405E-AB8E-EE65265EF76A}" srcId="{9B64C036-BC07-4116-8C51-8C386A564E36}" destId="{574E73E7-0280-4CB5-9B49-C8465603B958}" srcOrd="1" destOrd="0" parTransId="{3FDF52CC-508B-4379-AEB8-6E54B7F89DC7}" sibTransId="{C154FFC9-D780-4F9C-B139-40DA13D53D06}"/>
    <dgm:cxn modelId="{D150ABAF-2DCD-427F-A4B5-A0F48EDF25BF}" type="presOf" srcId="{0CAADC63-FC05-435B-AA7B-A89BC443C5B3}" destId="{4FCC1CC0-D706-4CDC-98A6-6EB51F6B370F}" srcOrd="0" destOrd="0" presId="urn:microsoft.com/office/officeart/2005/8/layout/radial4"/>
    <dgm:cxn modelId="{0FA08CBE-985F-4593-820E-F4A67A841D87}" srcId="{9B64C036-BC07-4116-8C51-8C386A564E36}" destId="{B3EFF70B-87B8-4BF6-A841-BB2C0A606445}" srcOrd="2" destOrd="0" parTransId="{1E00C002-58D9-4CB1-807C-2C8F6E582654}" sibTransId="{D509E6AC-A458-4BD3-8E6D-DBA540689803}"/>
    <dgm:cxn modelId="{9FC669C1-AB05-4A77-98FA-9486218F2A39}" type="presOf" srcId="{F64B6732-7D61-4963-A43A-E5B4E3691581}" destId="{E2381A6B-FFF0-4EDB-9023-CE4DAED0DE33}" srcOrd="0" destOrd="0" presId="urn:microsoft.com/office/officeart/2005/8/layout/radial4"/>
    <dgm:cxn modelId="{174DD0C7-3F4A-40A9-A421-2919FA089BE8}" type="presOf" srcId="{574F6305-0224-4271-87A0-353EF99BCFCE}" destId="{5D799E0D-7D88-4800-96E6-2FEEF9C3BD60}" srcOrd="0" destOrd="0" presId="urn:microsoft.com/office/officeart/2005/8/layout/radial4"/>
    <dgm:cxn modelId="{508D1BCF-8DEB-4177-8F75-4A9FC6C118DD}" srcId="{F64B6732-7D61-4963-A43A-E5B4E3691581}" destId="{9B64C036-BC07-4116-8C51-8C386A564E36}" srcOrd="0" destOrd="0" parTransId="{9DA7E800-9CFC-450A-AF5A-FFC59293AB99}" sibTransId="{08E15722-6576-417E-A398-EA374913AD96}"/>
    <dgm:cxn modelId="{98BA8DDB-A6F5-4565-91AC-F65F28713CCD}" type="presOf" srcId="{B3EFF70B-87B8-4BF6-A841-BB2C0A606445}" destId="{ECF00529-5D26-496E-80F2-264CC6E129EF}" srcOrd="0" destOrd="0" presId="urn:microsoft.com/office/officeart/2005/8/layout/radial4"/>
    <dgm:cxn modelId="{277F83F0-0415-42B2-A5E4-1EE1A982559D}" srcId="{9B64C036-BC07-4116-8C51-8C386A564E36}" destId="{435021B7-649B-486A-87E3-9AF43D27E412}" srcOrd="0" destOrd="0" parTransId="{0CAADC63-FC05-435B-AA7B-A89BC443C5B3}" sibTransId="{F69F9861-E220-4C42-9FE8-C0EB24B02D5D}"/>
    <dgm:cxn modelId="{645811F6-E268-4917-ACA9-BBABE145FE88}" type="presOf" srcId="{DBD4A3A4-F3FE-4626-A4F3-FEC8049D3749}" destId="{BC5BD6E6-A4D9-456D-9084-42D8B887841F}" srcOrd="0" destOrd="0" presId="urn:microsoft.com/office/officeart/2005/8/layout/radial4"/>
    <dgm:cxn modelId="{7FBFCC45-4D5D-4034-903D-5B9C1B00B39F}" type="presParOf" srcId="{E2381A6B-FFF0-4EDB-9023-CE4DAED0DE33}" destId="{DF0BFFF7-ED56-44BA-A026-CA1A2474AD57}" srcOrd="0" destOrd="0" presId="urn:microsoft.com/office/officeart/2005/8/layout/radial4"/>
    <dgm:cxn modelId="{7224B4A3-119D-41ED-A3F1-1BA88FD1D377}" type="presParOf" srcId="{E2381A6B-FFF0-4EDB-9023-CE4DAED0DE33}" destId="{4FCC1CC0-D706-4CDC-98A6-6EB51F6B370F}" srcOrd="1" destOrd="0" presId="urn:microsoft.com/office/officeart/2005/8/layout/radial4"/>
    <dgm:cxn modelId="{47BFC100-3ED2-4759-8CEA-D488EC49ECBB}" type="presParOf" srcId="{E2381A6B-FFF0-4EDB-9023-CE4DAED0DE33}" destId="{156D3E34-7615-49A2-8EF1-17EA057A1DE2}" srcOrd="2" destOrd="0" presId="urn:microsoft.com/office/officeart/2005/8/layout/radial4"/>
    <dgm:cxn modelId="{99E2AC8C-AF19-4A41-B19F-B973DE944F6D}" type="presParOf" srcId="{E2381A6B-FFF0-4EDB-9023-CE4DAED0DE33}" destId="{3767596B-D5A5-4A01-B563-3257DC218956}" srcOrd="3" destOrd="0" presId="urn:microsoft.com/office/officeart/2005/8/layout/radial4"/>
    <dgm:cxn modelId="{5C2913EF-0B65-4A54-8AF0-3883CE212598}" type="presParOf" srcId="{E2381A6B-FFF0-4EDB-9023-CE4DAED0DE33}" destId="{06110ABF-7FC7-4124-AC92-15A00F84F06B}" srcOrd="4" destOrd="0" presId="urn:microsoft.com/office/officeart/2005/8/layout/radial4"/>
    <dgm:cxn modelId="{A729A0D3-C6A5-4691-8A13-C3FA2AC1FACF}" type="presParOf" srcId="{E2381A6B-FFF0-4EDB-9023-CE4DAED0DE33}" destId="{71B8A2DE-ABD0-440F-8377-FC32852C556A}" srcOrd="5" destOrd="0" presId="urn:microsoft.com/office/officeart/2005/8/layout/radial4"/>
    <dgm:cxn modelId="{7710FA6C-B5C2-4FA2-998B-8680D292A832}" type="presParOf" srcId="{E2381A6B-FFF0-4EDB-9023-CE4DAED0DE33}" destId="{ECF00529-5D26-496E-80F2-264CC6E129EF}" srcOrd="6" destOrd="0" presId="urn:microsoft.com/office/officeart/2005/8/layout/radial4"/>
    <dgm:cxn modelId="{1462922E-8582-49CD-B363-111858A5F2CB}" type="presParOf" srcId="{E2381A6B-FFF0-4EDB-9023-CE4DAED0DE33}" destId="{673BA439-0A74-43F6-9E78-750F5FA5002C}" srcOrd="7" destOrd="0" presId="urn:microsoft.com/office/officeart/2005/8/layout/radial4"/>
    <dgm:cxn modelId="{53852366-DFFA-4438-822D-4BEEABE5C09F}" type="presParOf" srcId="{E2381A6B-FFF0-4EDB-9023-CE4DAED0DE33}" destId="{BC5BD6E6-A4D9-456D-9084-42D8B887841F}" srcOrd="8" destOrd="0" presId="urn:microsoft.com/office/officeart/2005/8/layout/radial4"/>
    <dgm:cxn modelId="{E140FBFD-46F5-4EA0-BBA2-B3F118E8D4F2}" type="presParOf" srcId="{E2381A6B-FFF0-4EDB-9023-CE4DAED0DE33}" destId="{5D799E0D-7D88-4800-96E6-2FEEF9C3BD60}" srcOrd="9" destOrd="0" presId="urn:microsoft.com/office/officeart/2005/8/layout/radial4"/>
    <dgm:cxn modelId="{DC863563-5AE5-45C8-AC48-A6535217E6BB}" type="presParOf" srcId="{E2381A6B-FFF0-4EDB-9023-CE4DAED0DE33}" destId="{6321F495-815B-4964-9256-21000AF0DCC8}"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8E9F16-9E8A-43A4-9629-8CF5F49CC9D5}" type="doc">
      <dgm:prSet loTypeId="urn:microsoft.com/office/officeart/2008/layout/PictureAccentList" loCatId="list" qsTypeId="urn:microsoft.com/office/officeart/2005/8/quickstyle/simple1" qsCatId="simple" csTypeId="urn:microsoft.com/office/officeart/2005/8/colors/accent4_1" csCatId="accent4" phldr="1"/>
      <dgm:spPr/>
      <dgm:t>
        <a:bodyPr/>
        <a:lstStyle/>
        <a:p>
          <a:endParaRPr lang="en-US"/>
        </a:p>
      </dgm:t>
    </dgm:pt>
    <dgm:pt modelId="{B38AE7D2-DAEF-4945-9B86-128E5E24D9EE}">
      <dgm:prSet phldrT="[Text]"/>
      <dgm:spPr/>
      <dgm:t>
        <a:bodyPr/>
        <a:lstStyle/>
        <a:p>
          <a:r>
            <a:rPr lang="en-US"/>
            <a:t>Engagement</a:t>
          </a:r>
        </a:p>
      </dgm:t>
    </dgm:pt>
    <dgm:pt modelId="{D88BCCD4-B250-4815-95A2-648E048DD40A}" type="parTrans" cxnId="{9CF6ED40-3464-4D6C-9FCE-E07DD8E3C192}">
      <dgm:prSet/>
      <dgm:spPr/>
      <dgm:t>
        <a:bodyPr/>
        <a:lstStyle/>
        <a:p>
          <a:endParaRPr lang="en-US"/>
        </a:p>
      </dgm:t>
    </dgm:pt>
    <dgm:pt modelId="{36C93B7B-7176-4460-B493-ED35686757D6}" type="sibTrans" cxnId="{9CF6ED40-3464-4D6C-9FCE-E07DD8E3C192}">
      <dgm:prSet/>
      <dgm:spPr/>
      <dgm:t>
        <a:bodyPr/>
        <a:lstStyle/>
        <a:p>
          <a:endParaRPr lang="en-US"/>
        </a:p>
      </dgm:t>
    </dgm:pt>
    <dgm:pt modelId="{FAC10296-9A04-45B3-8943-DEFB19A3C55D}">
      <dgm:prSet phldrT="[Text]"/>
      <dgm:spPr/>
      <dgm:t>
        <a:bodyPr/>
        <a:lstStyle/>
        <a:p>
          <a:pPr algn="l"/>
          <a:r>
            <a:rPr lang="en-US"/>
            <a:t>Added in 2016</a:t>
          </a:r>
        </a:p>
      </dgm:t>
    </dgm:pt>
    <dgm:pt modelId="{D0B585FA-0A9E-4049-A3D6-5B0BB74F0A88}" type="parTrans" cxnId="{4320926D-3E48-4E31-9D27-90C58F5A0257}">
      <dgm:prSet/>
      <dgm:spPr/>
      <dgm:t>
        <a:bodyPr/>
        <a:lstStyle/>
        <a:p>
          <a:endParaRPr lang="en-US"/>
        </a:p>
      </dgm:t>
    </dgm:pt>
    <dgm:pt modelId="{EE99A874-3F36-4480-B595-EDFD38A0E572}" type="sibTrans" cxnId="{4320926D-3E48-4E31-9D27-90C58F5A0257}">
      <dgm:prSet/>
      <dgm:spPr/>
      <dgm:t>
        <a:bodyPr/>
        <a:lstStyle/>
        <a:p>
          <a:endParaRPr lang="en-US"/>
        </a:p>
      </dgm:t>
    </dgm:pt>
    <dgm:pt modelId="{769BC189-D511-47F4-9D01-E5787C921D71}">
      <dgm:prSet phldrT="[Text]"/>
      <dgm:spPr/>
      <dgm:t>
        <a:bodyPr/>
        <a:lstStyle/>
        <a:p>
          <a:pPr algn="l"/>
          <a:r>
            <a:rPr lang="en-US"/>
            <a:t>Goal – engage entire MU system with communities across the state </a:t>
          </a:r>
        </a:p>
      </dgm:t>
    </dgm:pt>
    <dgm:pt modelId="{C0F44D60-14C6-4C44-81EA-7DD6ECC660F5}" type="parTrans" cxnId="{5458A889-3880-4677-8591-576E69540255}">
      <dgm:prSet/>
      <dgm:spPr/>
      <dgm:t>
        <a:bodyPr/>
        <a:lstStyle/>
        <a:p>
          <a:endParaRPr lang="en-US"/>
        </a:p>
      </dgm:t>
    </dgm:pt>
    <dgm:pt modelId="{9E8B15B8-F7BD-4343-9C00-67E25E61EB3D}" type="sibTrans" cxnId="{5458A889-3880-4677-8591-576E69540255}">
      <dgm:prSet/>
      <dgm:spPr/>
      <dgm:t>
        <a:bodyPr/>
        <a:lstStyle/>
        <a:p>
          <a:endParaRPr lang="en-US"/>
        </a:p>
      </dgm:t>
    </dgm:pt>
    <dgm:pt modelId="{0EE2244D-AD8F-4830-8C58-BC48DD21CEBC}">
      <dgm:prSet/>
      <dgm:spPr/>
      <dgm:t>
        <a:bodyPr/>
        <a:lstStyle/>
        <a:p>
          <a:pPr algn="l"/>
          <a:r>
            <a:rPr lang="en-US"/>
            <a:t>Statewide Engagement Council created to provide focus</a:t>
          </a:r>
        </a:p>
      </dgm:t>
    </dgm:pt>
    <dgm:pt modelId="{CCB50446-C7C7-4801-A735-C4CD897B5452}" type="parTrans" cxnId="{53450B91-B548-4B64-8533-828A9DBC8E60}">
      <dgm:prSet/>
      <dgm:spPr/>
      <dgm:t>
        <a:bodyPr/>
        <a:lstStyle/>
        <a:p>
          <a:endParaRPr lang="en-US"/>
        </a:p>
      </dgm:t>
    </dgm:pt>
    <dgm:pt modelId="{44697A09-12AC-4CAB-A3D1-7C86AE302307}" type="sibTrans" cxnId="{53450B91-B548-4B64-8533-828A9DBC8E60}">
      <dgm:prSet/>
      <dgm:spPr/>
      <dgm:t>
        <a:bodyPr/>
        <a:lstStyle/>
        <a:p>
          <a:endParaRPr lang="en-US"/>
        </a:p>
      </dgm:t>
    </dgm:pt>
    <dgm:pt modelId="{59E97571-C4FB-4860-8D28-C2603E5E6EF9}" type="pres">
      <dgm:prSet presAssocID="{DD8E9F16-9E8A-43A4-9629-8CF5F49CC9D5}" presName="layout" presStyleCnt="0">
        <dgm:presLayoutVars>
          <dgm:chMax/>
          <dgm:chPref/>
          <dgm:dir/>
          <dgm:animOne val="branch"/>
          <dgm:animLvl val="lvl"/>
          <dgm:resizeHandles/>
        </dgm:presLayoutVars>
      </dgm:prSet>
      <dgm:spPr/>
    </dgm:pt>
    <dgm:pt modelId="{72F9ECC0-EB78-426A-9789-58E5F7E24EC4}" type="pres">
      <dgm:prSet presAssocID="{B38AE7D2-DAEF-4945-9B86-128E5E24D9EE}" presName="root" presStyleCnt="0">
        <dgm:presLayoutVars>
          <dgm:chMax/>
          <dgm:chPref val="4"/>
        </dgm:presLayoutVars>
      </dgm:prSet>
      <dgm:spPr/>
    </dgm:pt>
    <dgm:pt modelId="{6158BB1A-B13E-4072-BA58-6A5445F810C4}" type="pres">
      <dgm:prSet presAssocID="{B38AE7D2-DAEF-4945-9B86-128E5E24D9EE}" presName="rootComposite" presStyleCnt="0">
        <dgm:presLayoutVars/>
      </dgm:prSet>
      <dgm:spPr/>
    </dgm:pt>
    <dgm:pt modelId="{D4451438-078D-4863-ADA3-07D26C92951D}" type="pres">
      <dgm:prSet presAssocID="{B38AE7D2-DAEF-4945-9B86-128E5E24D9EE}" presName="rootText" presStyleLbl="node0" presStyleIdx="0" presStyleCnt="1">
        <dgm:presLayoutVars>
          <dgm:chMax/>
          <dgm:chPref val="4"/>
        </dgm:presLayoutVars>
      </dgm:prSet>
      <dgm:spPr/>
    </dgm:pt>
    <dgm:pt modelId="{D00E8694-FAD8-4F3B-9A5B-C44A3890AF62}" type="pres">
      <dgm:prSet presAssocID="{B38AE7D2-DAEF-4945-9B86-128E5E24D9EE}" presName="childShape" presStyleCnt="0">
        <dgm:presLayoutVars>
          <dgm:chMax val="0"/>
          <dgm:chPref val="0"/>
        </dgm:presLayoutVars>
      </dgm:prSet>
      <dgm:spPr/>
    </dgm:pt>
    <dgm:pt modelId="{46E5792E-016D-41B0-BD4D-F97961844A31}" type="pres">
      <dgm:prSet presAssocID="{FAC10296-9A04-45B3-8943-DEFB19A3C55D}" presName="childComposite" presStyleCnt="0">
        <dgm:presLayoutVars>
          <dgm:chMax val="0"/>
          <dgm:chPref val="0"/>
        </dgm:presLayoutVars>
      </dgm:prSet>
      <dgm:spPr/>
    </dgm:pt>
    <dgm:pt modelId="{C30F0646-D14A-4A68-8320-5C7B5EDB4F33}" type="pres">
      <dgm:prSet presAssocID="{FAC10296-9A04-45B3-8943-DEFB19A3C55D}" presName="Image" presStyleLbl="node1" presStyleIdx="0"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471578DE-35E9-4D37-BA1D-38358FCAB523}" type="pres">
      <dgm:prSet presAssocID="{FAC10296-9A04-45B3-8943-DEFB19A3C55D}" presName="childText" presStyleLbl="lnNode1" presStyleIdx="0" presStyleCnt="3">
        <dgm:presLayoutVars>
          <dgm:chMax val="0"/>
          <dgm:chPref val="0"/>
          <dgm:bulletEnabled val="1"/>
        </dgm:presLayoutVars>
      </dgm:prSet>
      <dgm:spPr/>
    </dgm:pt>
    <dgm:pt modelId="{55F42A88-C6C9-478D-92F6-3061BB0345E7}" type="pres">
      <dgm:prSet presAssocID="{769BC189-D511-47F4-9D01-E5787C921D71}" presName="childComposite" presStyleCnt="0">
        <dgm:presLayoutVars>
          <dgm:chMax val="0"/>
          <dgm:chPref val="0"/>
        </dgm:presLayoutVars>
      </dgm:prSet>
      <dgm:spPr/>
    </dgm:pt>
    <dgm:pt modelId="{63132732-9A9D-469A-8799-FC9B5FE9493A}" type="pres">
      <dgm:prSet presAssocID="{769BC189-D511-47F4-9D01-E5787C921D71}" presName="Image" presStyleLbl="node1" presStyleIdx="1"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4C418B85-9BA6-41EF-AF09-2B5184574172}" type="pres">
      <dgm:prSet presAssocID="{769BC189-D511-47F4-9D01-E5787C921D71}" presName="childText" presStyleLbl="lnNode1" presStyleIdx="1" presStyleCnt="3">
        <dgm:presLayoutVars>
          <dgm:chMax val="0"/>
          <dgm:chPref val="0"/>
          <dgm:bulletEnabled val="1"/>
        </dgm:presLayoutVars>
      </dgm:prSet>
      <dgm:spPr/>
    </dgm:pt>
    <dgm:pt modelId="{45ECF439-AA56-432C-ACB0-8018749E3432}" type="pres">
      <dgm:prSet presAssocID="{0EE2244D-AD8F-4830-8C58-BC48DD21CEBC}" presName="childComposite" presStyleCnt="0">
        <dgm:presLayoutVars>
          <dgm:chMax val="0"/>
          <dgm:chPref val="0"/>
        </dgm:presLayoutVars>
      </dgm:prSet>
      <dgm:spPr/>
    </dgm:pt>
    <dgm:pt modelId="{D815DE11-0F9A-4A61-97E3-4351C822B4D9}" type="pres">
      <dgm:prSet presAssocID="{0EE2244D-AD8F-4830-8C58-BC48DD21CEBC}" presName="Image" presStyleLbl="node1" presStyleIdx="2"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37DAB3C5-2D5A-4A3C-B360-DE1CFB69EEFB}" type="pres">
      <dgm:prSet presAssocID="{0EE2244D-AD8F-4830-8C58-BC48DD21CEBC}" presName="childText" presStyleLbl="lnNode1" presStyleIdx="2" presStyleCnt="3">
        <dgm:presLayoutVars>
          <dgm:chMax val="0"/>
          <dgm:chPref val="0"/>
          <dgm:bulletEnabled val="1"/>
        </dgm:presLayoutVars>
      </dgm:prSet>
      <dgm:spPr/>
    </dgm:pt>
  </dgm:ptLst>
  <dgm:cxnLst>
    <dgm:cxn modelId="{CAB57700-FF68-4CB5-9D0A-E9F0BC21307F}" type="presOf" srcId="{0EE2244D-AD8F-4830-8C58-BC48DD21CEBC}" destId="{37DAB3C5-2D5A-4A3C-B360-DE1CFB69EEFB}" srcOrd="0" destOrd="0" presId="urn:microsoft.com/office/officeart/2008/layout/PictureAccentList"/>
    <dgm:cxn modelId="{27537A04-51F7-4BA6-B250-71B655DFC1F9}" type="presOf" srcId="{DD8E9F16-9E8A-43A4-9629-8CF5F49CC9D5}" destId="{59E97571-C4FB-4860-8D28-C2603E5E6EF9}" srcOrd="0" destOrd="0" presId="urn:microsoft.com/office/officeart/2008/layout/PictureAccentList"/>
    <dgm:cxn modelId="{71D46B28-AB10-4CAD-BD3D-8B36FA9DDAC0}" type="presOf" srcId="{769BC189-D511-47F4-9D01-E5787C921D71}" destId="{4C418B85-9BA6-41EF-AF09-2B5184574172}" srcOrd="0" destOrd="0" presId="urn:microsoft.com/office/officeart/2008/layout/PictureAccentList"/>
    <dgm:cxn modelId="{9CF6ED40-3464-4D6C-9FCE-E07DD8E3C192}" srcId="{DD8E9F16-9E8A-43A4-9629-8CF5F49CC9D5}" destId="{B38AE7D2-DAEF-4945-9B86-128E5E24D9EE}" srcOrd="0" destOrd="0" parTransId="{D88BCCD4-B250-4815-95A2-648E048DD40A}" sibTransId="{36C93B7B-7176-4460-B493-ED35686757D6}"/>
    <dgm:cxn modelId="{4320926D-3E48-4E31-9D27-90C58F5A0257}" srcId="{B38AE7D2-DAEF-4945-9B86-128E5E24D9EE}" destId="{FAC10296-9A04-45B3-8943-DEFB19A3C55D}" srcOrd="0" destOrd="0" parTransId="{D0B585FA-0A9E-4049-A3D6-5B0BB74F0A88}" sibTransId="{EE99A874-3F36-4480-B595-EDFD38A0E572}"/>
    <dgm:cxn modelId="{5458A889-3880-4677-8591-576E69540255}" srcId="{B38AE7D2-DAEF-4945-9B86-128E5E24D9EE}" destId="{769BC189-D511-47F4-9D01-E5787C921D71}" srcOrd="1" destOrd="0" parTransId="{C0F44D60-14C6-4C44-81EA-7DD6ECC660F5}" sibTransId="{9E8B15B8-F7BD-4343-9C00-67E25E61EB3D}"/>
    <dgm:cxn modelId="{53450B91-B548-4B64-8533-828A9DBC8E60}" srcId="{B38AE7D2-DAEF-4945-9B86-128E5E24D9EE}" destId="{0EE2244D-AD8F-4830-8C58-BC48DD21CEBC}" srcOrd="2" destOrd="0" parTransId="{CCB50446-C7C7-4801-A735-C4CD897B5452}" sibTransId="{44697A09-12AC-4CAB-A3D1-7C86AE302307}"/>
    <dgm:cxn modelId="{8BC170E9-405E-4694-A9E9-234DA6954D1D}" type="presOf" srcId="{B38AE7D2-DAEF-4945-9B86-128E5E24D9EE}" destId="{D4451438-078D-4863-ADA3-07D26C92951D}" srcOrd="0" destOrd="0" presId="urn:microsoft.com/office/officeart/2008/layout/PictureAccentList"/>
    <dgm:cxn modelId="{32B953EF-F3F7-4F7B-AA9B-45DB2905441C}" type="presOf" srcId="{FAC10296-9A04-45B3-8943-DEFB19A3C55D}" destId="{471578DE-35E9-4D37-BA1D-38358FCAB523}" srcOrd="0" destOrd="0" presId="urn:microsoft.com/office/officeart/2008/layout/PictureAccentList"/>
    <dgm:cxn modelId="{119B852F-1C60-4028-BF1F-447530E6BEB8}" type="presParOf" srcId="{59E97571-C4FB-4860-8D28-C2603E5E6EF9}" destId="{72F9ECC0-EB78-426A-9789-58E5F7E24EC4}" srcOrd="0" destOrd="0" presId="urn:microsoft.com/office/officeart/2008/layout/PictureAccentList"/>
    <dgm:cxn modelId="{A334EA43-BB8F-4BF6-904C-C4EA6733545D}" type="presParOf" srcId="{72F9ECC0-EB78-426A-9789-58E5F7E24EC4}" destId="{6158BB1A-B13E-4072-BA58-6A5445F810C4}" srcOrd="0" destOrd="0" presId="urn:microsoft.com/office/officeart/2008/layout/PictureAccentList"/>
    <dgm:cxn modelId="{440F76AD-0E5F-49AE-AEB7-F5F83741BFED}" type="presParOf" srcId="{6158BB1A-B13E-4072-BA58-6A5445F810C4}" destId="{D4451438-078D-4863-ADA3-07D26C92951D}" srcOrd="0" destOrd="0" presId="urn:microsoft.com/office/officeart/2008/layout/PictureAccentList"/>
    <dgm:cxn modelId="{490D3EB3-FABE-4D61-A576-54C5EA390297}" type="presParOf" srcId="{72F9ECC0-EB78-426A-9789-58E5F7E24EC4}" destId="{D00E8694-FAD8-4F3B-9A5B-C44A3890AF62}" srcOrd="1" destOrd="0" presId="urn:microsoft.com/office/officeart/2008/layout/PictureAccentList"/>
    <dgm:cxn modelId="{74117BB9-5541-47B7-889D-54FA4BC5098D}" type="presParOf" srcId="{D00E8694-FAD8-4F3B-9A5B-C44A3890AF62}" destId="{46E5792E-016D-41B0-BD4D-F97961844A31}" srcOrd="0" destOrd="0" presId="urn:microsoft.com/office/officeart/2008/layout/PictureAccentList"/>
    <dgm:cxn modelId="{5F4A666E-1635-4E85-BA92-7E062339C723}" type="presParOf" srcId="{46E5792E-016D-41B0-BD4D-F97961844A31}" destId="{C30F0646-D14A-4A68-8320-5C7B5EDB4F33}" srcOrd="0" destOrd="0" presId="urn:microsoft.com/office/officeart/2008/layout/PictureAccentList"/>
    <dgm:cxn modelId="{43E1C66C-7F74-47C1-B571-FC71D52E6169}" type="presParOf" srcId="{46E5792E-016D-41B0-BD4D-F97961844A31}" destId="{471578DE-35E9-4D37-BA1D-38358FCAB523}" srcOrd="1" destOrd="0" presId="urn:microsoft.com/office/officeart/2008/layout/PictureAccentList"/>
    <dgm:cxn modelId="{5C558C96-78A2-4D0C-ADA3-0683D8EDBDF7}" type="presParOf" srcId="{D00E8694-FAD8-4F3B-9A5B-C44A3890AF62}" destId="{55F42A88-C6C9-478D-92F6-3061BB0345E7}" srcOrd="1" destOrd="0" presId="urn:microsoft.com/office/officeart/2008/layout/PictureAccentList"/>
    <dgm:cxn modelId="{300DD0AA-A978-4AE3-AFAB-93FE7C6E64E6}" type="presParOf" srcId="{55F42A88-C6C9-478D-92F6-3061BB0345E7}" destId="{63132732-9A9D-469A-8799-FC9B5FE9493A}" srcOrd="0" destOrd="0" presId="urn:microsoft.com/office/officeart/2008/layout/PictureAccentList"/>
    <dgm:cxn modelId="{E8CF3BAD-5127-4105-8BE8-DE03480680B7}" type="presParOf" srcId="{55F42A88-C6C9-478D-92F6-3061BB0345E7}" destId="{4C418B85-9BA6-41EF-AF09-2B5184574172}" srcOrd="1" destOrd="0" presId="urn:microsoft.com/office/officeart/2008/layout/PictureAccentList"/>
    <dgm:cxn modelId="{1230F366-C227-4801-B4B2-04194846ADC3}" type="presParOf" srcId="{D00E8694-FAD8-4F3B-9A5B-C44A3890AF62}" destId="{45ECF439-AA56-432C-ACB0-8018749E3432}" srcOrd="2" destOrd="0" presId="urn:microsoft.com/office/officeart/2008/layout/PictureAccentList"/>
    <dgm:cxn modelId="{7E053155-6C67-4CA1-B1B5-CE849DBE13C4}" type="presParOf" srcId="{45ECF439-AA56-432C-ACB0-8018749E3432}" destId="{D815DE11-0F9A-4A61-97E3-4351C822B4D9}" srcOrd="0" destOrd="0" presId="urn:microsoft.com/office/officeart/2008/layout/PictureAccentList"/>
    <dgm:cxn modelId="{74674BBF-7F28-4888-B05D-F4A59CE0B10D}" type="presParOf" srcId="{45ECF439-AA56-432C-ACB0-8018749E3432}" destId="{37DAB3C5-2D5A-4A3C-B360-DE1CFB69EEFB}"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494417-5DE4-4E7D-A22F-C079BE70D579}" type="doc">
      <dgm:prSet loTypeId="urn:microsoft.com/office/officeart/2005/8/layout/hierarchy2" loCatId="hierarchy" qsTypeId="urn:microsoft.com/office/officeart/2005/8/quickstyle/simple1" qsCatId="simple" csTypeId="urn:microsoft.com/office/officeart/2005/8/colors/accent4_3" csCatId="accent4" phldr="1"/>
      <dgm:spPr/>
      <dgm:t>
        <a:bodyPr/>
        <a:lstStyle/>
        <a:p>
          <a:endParaRPr lang="en-US"/>
        </a:p>
      </dgm:t>
    </dgm:pt>
    <dgm:pt modelId="{BBDF1F09-0168-4BF0-9E49-F9BA68618A28}">
      <dgm:prSet phldrT="[Text]"/>
      <dgm:spPr/>
      <dgm:t>
        <a:bodyPr/>
        <a:lstStyle/>
        <a:p>
          <a:r>
            <a:rPr lang="en-US"/>
            <a:t>Responsibilities</a:t>
          </a:r>
        </a:p>
      </dgm:t>
    </dgm:pt>
    <dgm:pt modelId="{151967FA-56C9-4790-8ED6-CCAE08F1DDF2}" type="parTrans" cxnId="{F225CD6B-9249-4126-BC6E-3BEF61BD8248}">
      <dgm:prSet/>
      <dgm:spPr/>
      <dgm:t>
        <a:bodyPr/>
        <a:lstStyle/>
        <a:p>
          <a:endParaRPr lang="en-US"/>
        </a:p>
      </dgm:t>
    </dgm:pt>
    <dgm:pt modelId="{77B147AB-5783-4B76-932A-9664E81DF040}" type="sibTrans" cxnId="{F225CD6B-9249-4126-BC6E-3BEF61BD8248}">
      <dgm:prSet/>
      <dgm:spPr/>
      <dgm:t>
        <a:bodyPr/>
        <a:lstStyle/>
        <a:p>
          <a:endParaRPr lang="en-US"/>
        </a:p>
      </dgm:t>
    </dgm:pt>
    <dgm:pt modelId="{63D51D45-5B19-4658-BEFC-83596A86AA60}">
      <dgm:prSet phldrT="[Text]"/>
      <dgm:spPr/>
      <dgm:t>
        <a:bodyPr/>
        <a:lstStyle/>
        <a:p>
          <a:r>
            <a:rPr lang="en-US"/>
            <a:t>Programs</a:t>
          </a:r>
        </a:p>
      </dgm:t>
    </dgm:pt>
    <dgm:pt modelId="{E8B275E7-D208-46CD-ACD4-9E5A5C0F92CD}" type="parTrans" cxnId="{00B7CCB8-14B0-4160-A526-5C4B6AA32726}">
      <dgm:prSet/>
      <dgm:spPr/>
      <dgm:t>
        <a:bodyPr/>
        <a:lstStyle/>
        <a:p>
          <a:endParaRPr lang="en-US"/>
        </a:p>
      </dgm:t>
    </dgm:pt>
    <dgm:pt modelId="{A502FC11-4153-4683-B364-A17EF514E79A}" type="sibTrans" cxnId="{00B7CCB8-14B0-4160-A526-5C4B6AA32726}">
      <dgm:prSet/>
      <dgm:spPr/>
      <dgm:t>
        <a:bodyPr/>
        <a:lstStyle/>
        <a:p>
          <a:endParaRPr lang="en-US"/>
        </a:p>
      </dgm:t>
    </dgm:pt>
    <dgm:pt modelId="{DA9E33A7-357F-4A6D-9D98-526612787773}">
      <dgm:prSet phldrT="[Text]"/>
      <dgm:spPr/>
      <dgm:t>
        <a:bodyPr/>
        <a:lstStyle/>
        <a:p>
          <a:r>
            <a:rPr lang="en-US"/>
            <a:t>Governance</a:t>
          </a:r>
        </a:p>
      </dgm:t>
    </dgm:pt>
    <dgm:pt modelId="{36C1E65E-8ADF-4762-8335-62E3F6DB030E}" type="parTrans" cxnId="{63B51DD6-06E0-474C-8179-59EB9BA70BED}">
      <dgm:prSet/>
      <dgm:spPr/>
      <dgm:t>
        <a:bodyPr/>
        <a:lstStyle/>
        <a:p>
          <a:endParaRPr lang="en-US"/>
        </a:p>
      </dgm:t>
    </dgm:pt>
    <dgm:pt modelId="{6ACDB447-FC30-46CF-86FA-7D0CCFB93DE0}" type="sibTrans" cxnId="{63B51DD6-06E0-474C-8179-59EB9BA70BED}">
      <dgm:prSet/>
      <dgm:spPr/>
      <dgm:t>
        <a:bodyPr/>
        <a:lstStyle/>
        <a:p>
          <a:endParaRPr lang="en-US"/>
        </a:p>
      </dgm:t>
    </dgm:pt>
    <dgm:pt modelId="{D054FAAB-0D94-4646-BE95-C159249905FE}">
      <dgm:prSet/>
      <dgm:spPr/>
      <dgm:t>
        <a:bodyPr/>
        <a:lstStyle/>
        <a:p>
          <a:r>
            <a:rPr lang="en-US"/>
            <a:t>Membership</a:t>
          </a:r>
        </a:p>
      </dgm:t>
    </dgm:pt>
    <dgm:pt modelId="{C132C462-AE01-48E9-A505-B9560E726AEC}" type="parTrans" cxnId="{C06700D9-3379-4D43-962C-004846D66989}">
      <dgm:prSet/>
      <dgm:spPr/>
      <dgm:t>
        <a:bodyPr/>
        <a:lstStyle/>
        <a:p>
          <a:endParaRPr lang="en-US"/>
        </a:p>
      </dgm:t>
    </dgm:pt>
    <dgm:pt modelId="{9FD73EBD-CF6D-4034-8019-71C2E8520D49}" type="sibTrans" cxnId="{C06700D9-3379-4D43-962C-004846D66989}">
      <dgm:prSet/>
      <dgm:spPr/>
      <dgm:t>
        <a:bodyPr/>
        <a:lstStyle/>
        <a:p>
          <a:endParaRPr lang="en-US"/>
        </a:p>
      </dgm:t>
    </dgm:pt>
    <dgm:pt modelId="{2A05093B-9419-4F42-9C68-C3A5DA28161D}" type="pres">
      <dgm:prSet presAssocID="{E0494417-5DE4-4E7D-A22F-C079BE70D579}" presName="diagram" presStyleCnt="0">
        <dgm:presLayoutVars>
          <dgm:chPref val="1"/>
          <dgm:dir/>
          <dgm:animOne val="branch"/>
          <dgm:animLvl val="lvl"/>
          <dgm:resizeHandles val="exact"/>
        </dgm:presLayoutVars>
      </dgm:prSet>
      <dgm:spPr/>
    </dgm:pt>
    <dgm:pt modelId="{EA18816E-6A82-429D-B44F-9A23CAABB5B9}" type="pres">
      <dgm:prSet presAssocID="{BBDF1F09-0168-4BF0-9E49-F9BA68618A28}" presName="root1" presStyleCnt="0"/>
      <dgm:spPr/>
    </dgm:pt>
    <dgm:pt modelId="{FA651775-73C5-4F42-A0B7-28AE17D4AD84}" type="pres">
      <dgm:prSet presAssocID="{BBDF1F09-0168-4BF0-9E49-F9BA68618A28}" presName="LevelOneTextNode" presStyleLbl="node0" presStyleIdx="0" presStyleCnt="1" custScaleX="116914" custScaleY="129060">
        <dgm:presLayoutVars>
          <dgm:chPref val="3"/>
        </dgm:presLayoutVars>
      </dgm:prSet>
      <dgm:spPr/>
    </dgm:pt>
    <dgm:pt modelId="{3EABFE6E-A735-487B-AA1F-59846F50CA67}" type="pres">
      <dgm:prSet presAssocID="{BBDF1F09-0168-4BF0-9E49-F9BA68618A28}" presName="level2hierChild" presStyleCnt="0"/>
      <dgm:spPr/>
    </dgm:pt>
    <dgm:pt modelId="{603738D1-D715-41D2-9763-8835669817F8}" type="pres">
      <dgm:prSet presAssocID="{E8B275E7-D208-46CD-ACD4-9E5A5C0F92CD}" presName="conn2-1" presStyleLbl="parChTrans1D2" presStyleIdx="0" presStyleCnt="3"/>
      <dgm:spPr/>
    </dgm:pt>
    <dgm:pt modelId="{7E4F2646-75FE-423A-8E59-26697889B137}" type="pres">
      <dgm:prSet presAssocID="{E8B275E7-D208-46CD-ACD4-9E5A5C0F92CD}" presName="connTx" presStyleLbl="parChTrans1D2" presStyleIdx="0" presStyleCnt="3"/>
      <dgm:spPr/>
    </dgm:pt>
    <dgm:pt modelId="{9877C8A2-9ACE-4713-9CC0-031901900ED7}" type="pres">
      <dgm:prSet presAssocID="{63D51D45-5B19-4658-BEFC-83596A86AA60}" presName="root2" presStyleCnt="0"/>
      <dgm:spPr/>
    </dgm:pt>
    <dgm:pt modelId="{9C9B1FC8-5534-4511-9DB6-C52CB1A523AC}" type="pres">
      <dgm:prSet presAssocID="{63D51D45-5B19-4658-BEFC-83596A86AA60}" presName="LevelTwoTextNode" presStyleLbl="node2" presStyleIdx="0" presStyleCnt="3">
        <dgm:presLayoutVars>
          <dgm:chPref val="3"/>
        </dgm:presLayoutVars>
      </dgm:prSet>
      <dgm:spPr/>
    </dgm:pt>
    <dgm:pt modelId="{28CBA21E-2C22-4064-A346-9BA1B983E578}" type="pres">
      <dgm:prSet presAssocID="{63D51D45-5B19-4658-BEFC-83596A86AA60}" presName="level3hierChild" presStyleCnt="0"/>
      <dgm:spPr/>
    </dgm:pt>
    <dgm:pt modelId="{59782C33-1158-45A9-A07E-02E986A0D0E7}" type="pres">
      <dgm:prSet presAssocID="{36C1E65E-8ADF-4762-8335-62E3F6DB030E}" presName="conn2-1" presStyleLbl="parChTrans1D2" presStyleIdx="1" presStyleCnt="3"/>
      <dgm:spPr/>
    </dgm:pt>
    <dgm:pt modelId="{89EEDCAD-5D75-4E9D-BACC-EBDEED33861E}" type="pres">
      <dgm:prSet presAssocID="{36C1E65E-8ADF-4762-8335-62E3F6DB030E}" presName="connTx" presStyleLbl="parChTrans1D2" presStyleIdx="1" presStyleCnt="3"/>
      <dgm:spPr/>
    </dgm:pt>
    <dgm:pt modelId="{724410F0-C6FF-467A-9089-A7223258F84E}" type="pres">
      <dgm:prSet presAssocID="{DA9E33A7-357F-4A6D-9D98-526612787773}" presName="root2" presStyleCnt="0"/>
      <dgm:spPr/>
    </dgm:pt>
    <dgm:pt modelId="{6F2B3B23-3D02-4C13-ABCE-08317645F723}" type="pres">
      <dgm:prSet presAssocID="{DA9E33A7-357F-4A6D-9D98-526612787773}" presName="LevelTwoTextNode" presStyleLbl="node2" presStyleIdx="1" presStyleCnt="3">
        <dgm:presLayoutVars>
          <dgm:chPref val="3"/>
        </dgm:presLayoutVars>
      </dgm:prSet>
      <dgm:spPr/>
    </dgm:pt>
    <dgm:pt modelId="{B4D063E3-37BA-4327-9431-7A811C396B8C}" type="pres">
      <dgm:prSet presAssocID="{DA9E33A7-357F-4A6D-9D98-526612787773}" presName="level3hierChild" presStyleCnt="0"/>
      <dgm:spPr/>
    </dgm:pt>
    <dgm:pt modelId="{90B0A250-FED4-46C4-9EDD-1552F0963B52}" type="pres">
      <dgm:prSet presAssocID="{C132C462-AE01-48E9-A505-B9560E726AEC}" presName="conn2-1" presStyleLbl="parChTrans1D2" presStyleIdx="2" presStyleCnt="3"/>
      <dgm:spPr/>
    </dgm:pt>
    <dgm:pt modelId="{8FB9533A-98F8-45A8-AA2B-57AA367B096C}" type="pres">
      <dgm:prSet presAssocID="{C132C462-AE01-48E9-A505-B9560E726AEC}" presName="connTx" presStyleLbl="parChTrans1D2" presStyleIdx="2" presStyleCnt="3"/>
      <dgm:spPr/>
    </dgm:pt>
    <dgm:pt modelId="{5C046FDC-4D16-431A-9EED-BC939FAACFB7}" type="pres">
      <dgm:prSet presAssocID="{D054FAAB-0D94-4646-BE95-C159249905FE}" presName="root2" presStyleCnt="0"/>
      <dgm:spPr/>
    </dgm:pt>
    <dgm:pt modelId="{FA155C9D-2AFB-452C-8D33-5840758B8D6B}" type="pres">
      <dgm:prSet presAssocID="{D054FAAB-0D94-4646-BE95-C159249905FE}" presName="LevelTwoTextNode" presStyleLbl="node2" presStyleIdx="2" presStyleCnt="3">
        <dgm:presLayoutVars>
          <dgm:chPref val="3"/>
        </dgm:presLayoutVars>
      </dgm:prSet>
      <dgm:spPr/>
    </dgm:pt>
    <dgm:pt modelId="{5F4A018C-009B-4728-9EA7-F6254F8BFFD2}" type="pres">
      <dgm:prSet presAssocID="{D054FAAB-0D94-4646-BE95-C159249905FE}" presName="level3hierChild" presStyleCnt="0"/>
      <dgm:spPr/>
    </dgm:pt>
  </dgm:ptLst>
  <dgm:cxnLst>
    <dgm:cxn modelId="{24B0F90D-35B8-445E-A5D2-E412C2332376}" type="presOf" srcId="{BBDF1F09-0168-4BF0-9E49-F9BA68618A28}" destId="{FA651775-73C5-4F42-A0B7-28AE17D4AD84}" srcOrd="0" destOrd="0" presId="urn:microsoft.com/office/officeart/2005/8/layout/hierarchy2"/>
    <dgm:cxn modelId="{81CEC543-B242-4670-B9B2-0D8477903F0A}" type="presOf" srcId="{DA9E33A7-357F-4A6D-9D98-526612787773}" destId="{6F2B3B23-3D02-4C13-ABCE-08317645F723}" srcOrd="0" destOrd="0" presId="urn:microsoft.com/office/officeart/2005/8/layout/hierarchy2"/>
    <dgm:cxn modelId="{339A864A-F924-4FA8-A715-664A8371A663}" type="presOf" srcId="{36C1E65E-8ADF-4762-8335-62E3F6DB030E}" destId="{89EEDCAD-5D75-4E9D-BACC-EBDEED33861E}" srcOrd="1" destOrd="0" presId="urn:microsoft.com/office/officeart/2005/8/layout/hierarchy2"/>
    <dgm:cxn modelId="{F225CD6B-9249-4126-BC6E-3BEF61BD8248}" srcId="{E0494417-5DE4-4E7D-A22F-C079BE70D579}" destId="{BBDF1F09-0168-4BF0-9E49-F9BA68618A28}" srcOrd="0" destOrd="0" parTransId="{151967FA-56C9-4790-8ED6-CCAE08F1DDF2}" sibTransId="{77B147AB-5783-4B76-932A-9664E81DF040}"/>
    <dgm:cxn modelId="{B5DB1A54-F07B-4AF1-AD1D-7E70F41BE823}" type="presOf" srcId="{D054FAAB-0D94-4646-BE95-C159249905FE}" destId="{FA155C9D-2AFB-452C-8D33-5840758B8D6B}" srcOrd="0" destOrd="0" presId="urn:microsoft.com/office/officeart/2005/8/layout/hierarchy2"/>
    <dgm:cxn modelId="{84C7E974-B4BA-4C23-B492-5205529D457A}" type="presOf" srcId="{E8B275E7-D208-46CD-ACD4-9E5A5C0F92CD}" destId="{603738D1-D715-41D2-9763-8835669817F8}" srcOrd="0" destOrd="0" presId="urn:microsoft.com/office/officeart/2005/8/layout/hierarchy2"/>
    <dgm:cxn modelId="{9975C97B-ABB8-4712-8B5B-8A078C43C3B2}" type="presOf" srcId="{63D51D45-5B19-4658-BEFC-83596A86AA60}" destId="{9C9B1FC8-5534-4511-9DB6-C52CB1A523AC}" srcOrd="0" destOrd="0" presId="urn:microsoft.com/office/officeart/2005/8/layout/hierarchy2"/>
    <dgm:cxn modelId="{2B47CA7B-B539-4998-A871-7FAB82A87E2C}" type="presOf" srcId="{E0494417-5DE4-4E7D-A22F-C079BE70D579}" destId="{2A05093B-9419-4F42-9C68-C3A5DA28161D}" srcOrd="0" destOrd="0" presId="urn:microsoft.com/office/officeart/2005/8/layout/hierarchy2"/>
    <dgm:cxn modelId="{D59E9C87-782C-4D50-BDD5-8A21168F6372}" type="presOf" srcId="{E8B275E7-D208-46CD-ACD4-9E5A5C0F92CD}" destId="{7E4F2646-75FE-423A-8E59-26697889B137}" srcOrd="1" destOrd="0" presId="urn:microsoft.com/office/officeart/2005/8/layout/hierarchy2"/>
    <dgm:cxn modelId="{ACE8E68F-4BBE-435B-8091-1AB451D3E473}" type="presOf" srcId="{36C1E65E-8ADF-4762-8335-62E3F6DB030E}" destId="{59782C33-1158-45A9-A07E-02E986A0D0E7}" srcOrd="0" destOrd="0" presId="urn:microsoft.com/office/officeart/2005/8/layout/hierarchy2"/>
    <dgm:cxn modelId="{00B7CCB8-14B0-4160-A526-5C4B6AA32726}" srcId="{BBDF1F09-0168-4BF0-9E49-F9BA68618A28}" destId="{63D51D45-5B19-4658-BEFC-83596A86AA60}" srcOrd="0" destOrd="0" parTransId="{E8B275E7-D208-46CD-ACD4-9E5A5C0F92CD}" sibTransId="{A502FC11-4153-4683-B364-A17EF514E79A}"/>
    <dgm:cxn modelId="{915559C5-05FD-4390-94F8-034CD826C0FF}" type="presOf" srcId="{C132C462-AE01-48E9-A505-B9560E726AEC}" destId="{8FB9533A-98F8-45A8-AA2B-57AA367B096C}" srcOrd="1" destOrd="0" presId="urn:microsoft.com/office/officeart/2005/8/layout/hierarchy2"/>
    <dgm:cxn modelId="{AD2111CE-F192-4CA9-B924-9A73218870D2}" type="presOf" srcId="{C132C462-AE01-48E9-A505-B9560E726AEC}" destId="{90B0A250-FED4-46C4-9EDD-1552F0963B52}" srcOrd="0" destOrd="0" presId="urn:microsoft.com/office/officeart/2005/8/layout/hierarchy2"/>
    <dgm:cxn modelId="{63B51DD6-06E0-474C-8179-59EB9BA70BED}" srcId="{BBDF1F09-0168-4BF0-9E49-F9BA68618A28}" destId="{DA9E33A7-357F-4A6D-9D98-526612787773}" srcOrd="1" destOrd="0" parTransId="{36C1E65E-8ADF-4762-8335-62E3F6DB030E}" sibTransId="{6ACDB447-FC30-46CF-86FA-7D0CCFB93DE0}"/>
    <dgm:cxn modelId="{C06700D9-3379-4D43-962C-004846D66989}" srcId="{BBDF1F09-0168-4BF0-9E49-F9BA68618A28}" destId="{D054FAAB-0D94-4646-BE95-C159249905FE}" srcOrd="2" destOrd="0" parTransId="{C132C462-AE01-48E9-A505-B9560E726AEC}" sibTransId="{9FD73EBD-CF6D-4034-8019-71C2E8520D49}"/>
    <dgm:cxn modelId="{B4D1B446-292D-4282-B15A-4D26D9C5DA64}" type="presParOf" srcId="{2A05093B-9419-4F42-9C68-C3A5DA28161D}" destId="{EA18816E-6A82-429D-B44F-9A23CAABB5B9}" srcOrd="0" destOrd="0" presId="urn:microsoft.com/office/officeart/2005/8/layout/hierarchy2"/>
    <dgm:cxn modelId="{06BE769B-23C6-40AD-99E8-B6B4839C1F2A}" type="presParOf" srcId="{EA18816E-6A82-429D-B44F-9A23CAABB5B9}" destId="{FA651775-73C5-4F42-A0B7-28AE17D4AD84}" srcOrd="0" destOrd="0" presId="urn:microsoft.com/office/officeart/2005/8/layout/hierarchy2"/>
    <dgm:cxn modelId="{66574B06-5C5B-4135-B9AD-A997D996D0A2}" type="presParOf" srcId="{EA18816E-6A82-429D-B44F-9A23CAABB5B9}" destId="{3EABFE6E-A735-487B-AA1F-59846F50CA67}" srcOrd="1" destOrd="0" presId="urn:microsoft.com/office/officeart/2005/8/layout/hierarchy2"/>
    <dgm:cxn modelId="{70F19F3C-51F6-4169-9446-9C61B3F6449F}" type="presParOf" srcId="{3EABFE6E-A735-487B-AA1F-59846F50CA67}" destId="{603738D1-D715-41D2-9763-8835669817F8}" srcOrd="0" destOrd="0" presId="urn:microsoft.com/office/officeart/2005/8/layout/hierarchy2"/>
    <dgm:cxn modelId="{BCC9D59B-39C1-4446-85AE-04ECE449FE4B}" type="presParOf" srcId="{603738D1-D715-41D2-9763-8835669817F8}" destId="{7E4F2646-75FE-423A-8E59-26697889B137}" srcOrd="0" destOrd="0" presId="urn:microsoft.com/office/officeart/2005/8/layout/hierarchy2"/>
    <dgm:cxn modelId="{CC6AA5E2-836F-4267-A2FE-1BA90EB0354A}" type="presParOf" srcId="{3EABFE6E-A735-487B-AA1F-59846F50CA67}" destId="{9877C8A2-9ACE-4713-9CC0-031901900ED7}" srcOrd="1" destOrd="0" presId="urn:microsoft.com/office/officeart/2005/8/layout/hierarchy2"/>
    <dgm:cxn modelId="{B53D3703-C13D-42FE-98F5-90B73DE1DF71}" type="presParOf" srcId="{9877C8A2-9ACE-4713-9CC0-031901900ED7}" destId="{9C9B1FC8-5534-4511-9DB6-C52CB1A523AC}" srcOrd="0" destOrd="0" presId="urn:microsoft.com/office/officeart/2005/8/layout/hierarchy2"/>
    <dgm:cxn modelId="{B8178871-70F6-4160-B603-2718340A8471}" type="presParOf" srcId="{9877C8A2-9ACE-4713-9CC0-031901900ED7}" destId="{28CBA21E-2C22-4064-A346-9BA1B983E578}" srcOrd="1" destOrd="0" presId="urn:microsoft.com/office/officeart/2005/8/layout/hierarchy2"/>
    <dgm:cxn modelId="{374C69E5-C5C8-4619-BC4B-35FDC6132467}" type="presParOf" srcId="{3EABFE6E-A735-487B-AA1F-59846F50CA67}" destId="{59782C33-1158-45A9-A07E-02E986A0D0E7}" srcOrd="2" destOrd="0" presId="urn:microsoft.com/office/officeart/2005/8/layout/hierarchy2"/>
    <dgm:cxn modelId="{B85540F6-D52F-40DB-B5D5-6FF25DE10297}" type="presParOf" srcId="{59782C33-1158-45A9-A07E-02E986A0D0E7}" destId="{89EEDCAD-5D75-4E9D-BACC-EBDEED33861E}" srcOrd="0" destOrd="0" presId="urn:microsoft.com/office/officeart/2005/8/layout/hierarchy2"/>
    <dgm:cxn modelId="{5387DE82-A666-4772-82DD-0AEC62E87641}" type="presParOf" srcId="{3EABFE6E-A735-487B-AA1F-59846F50CA67}" destId="{724410F0-C6FF-467A-9089-A7223258F84E}" srcOrd="3" destOrd="0" presId="urn:microsoft.com/office/officeart/2005/8/layout/hierarchy2"/>
    <dgm:cxn modelId="{3C1A24EB-24E9-4F61-AD60-402E68B8B6C5}" type="presParOf" srcId="{724410F0-C6FF-467A-9089-A7223258F84E}" destId="{6F2B3B23-3D02-4C13-ABCE-08317645F723}" srcOrd="0" destOrd="0" presId="urn:microsoft.com/office/officeart/2005/8/layout/hierarchy2"/>
    <dgm:cxn modelId="{5321D7DA-A7C0-494A-B1CA-FCE83E2B325C}" type="presParOf" srcId="{724410F0-C6FF-467A-9089-A7223258F84E}" destId="{B4D063E3-37BA-4327-9431-7A811C396B8C}" srcOrd="1" destOrd="0" presId="urn:microsoft.com/office/officeart/2005/8/layout/hierarchy2"/>
    <dgm:cxn modelId="{CDB06363-2FA5-4492-954E-C1415532F720}" type="presParOf" srcId="{3EABFE6E-A735-487B-AA1F-59846F50CA67}" destId="{90B0A250-FED4-46C4-9EDD-1552F0963B52}" srcOrd="4" destOrd="0" presId="urn:microsoft.com/office/officeart/2005/8/layout/hierarchy2"/>
    <dgm:cxn modelId="{6F6BB087-0D4D-4F1C-8E7F-7656EB4A955A}" type="presParOf" srcId="{90B0A250-FED4-46C4-9EDD-1552F0963B52}" destId="{8FB9533A-98F8-45A8-AA2B-57AA367B096C}" srcOrd="0" destOrd="0" presId="urn:microsoft.com/office/officeart/2005/8/layout/hierarchy2"/>
    <dgm:cxn modelId="{7C1253A9-6EBC-4243-9296-850877517491}" type="presParOf" srcId="{3EABFE6E-A735-487B-AA1F-59846F50CA67}" destId="{5C046FDC-4D16-431A-9EED-BC939FAACFB7}" srcOrd="5" destOrd="0" presId="urn:microsoft.com/office/officeart/2005/8/layout/hierarchy2"/>
    <dgm:cxn modelId="{84E584AA-1411-4856-8276-21660FBFFE48}" type="presParOf" srcId="{5C046FDC-4D16-431A-9EED-BC939FAACFB7}" destId="{FA155C9D-2AFB-452C-8D33-5840758B8D6B}" srcOrd="0" destOrd="0" presId="urn:microsoft.com/office/officeart/2005/8/layout/hierarchy2"/>
    <dgm:cxn modelId="{70CB760B-1AE1-4F89-9BA9-098CC8BBC339}" type="presParOf" srcId="{5C046FDC-4D16-431A-9EED-BC939FAACFB7}" destId="{5F4A018C-009B-4728-9EA7-F6254F8BFFD2}"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40BE6D-DB28-4D19-B1E5-70DAB960CAE9}"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3DA697E5-7F9C-4D98-AEA4-E4F8EC32B2B2}">
      <dgm:prSet phldrT="[Text]"/>
      <dgm:spPr/>
      <dgm:t>
        <a:bodyPr/>
        <a:lstStyle/>
        <a:p>
          <a:r>
            <a:rPr lang="en-US"/>
            <a:t>Membership</a:t>
          </a:r>
        </a:p>
      </dgm:t>
    </dgm:pt>
    <dgm:pt modelId="{C616CF22-5B31-462D-A01B-AA35D8AF35C4}" type="parTrans" cxnId="{682FA74D-7F7F-4C3B-B657-6BC3FE9FC5EC}">
      <dgm:prSet/>
      <dgm:spPr/>
      <dgm:t>
        <a:bodyPr/>
        <a:lstStyle/>
        <a:p>
          <a:endParaRPr lang="en-US"/>
        </a:p>
      </dgm:t>
    </dgm:pt>
    <dgm:pt modelId="{4A4C931F-B529-46BE-B757-955DD8E8D988}" type="sibTrans" cxnId="{682FA74D-7F7F-4C3B-B657-6BC3FE9FC5EC}">
      <dgm:prSet/>
      <dgm:spPr/>
      <dgm:t>
        <a:bodyPr/>
        <a:lstStyle/>
        <a:p>
          <a:endParaRPr lang="en-US"/>
        </a:p>
      </dgm:t>
    </dgm:pt>
    <dgm:pt modelId="{B7E17078-2093-4B40-9FB7-2FDEAA7C6239}">
      <dgm:prSet phldrT="[Text]"/>
      <dgm:spPr/>
      <dgm:t>
        <a:bodyPr/>
        <a:lstStyle/>
        <a:p>
          <a:pPr algn="l"/>
          <a:r>
            <a:rPr lang="en-US"/>
            <a:t>Recruit candidates</a:t>
          </a:r>
        </a:p>
      </dgm:t>
    </dgm:pt>
    <dgm:pt modelId="{3BD72127-3645-4417-A654-5EE6A9D80AC8}" type="parTrans" cxnId="{39C469EA-E760-4369-9086-5EF9A012DFCD}">
      <dgm:prSet/>
      <dgm:spPr/>
      <dgm:t>
        <a:bodyPr/>
        <a:lstStyle/>
        <a:p>
          <a:endParaRPr lang="en-US"/>
        </a:p>
      </dgm:t>
    </dgm:pt>
    <dgm:pt modelId="{FBD7FBC1-5F49-4DC3-A634-523E9F725A6B}" type="sibTrans" cxnId="{39C469EA-E760-4369-9086-5EF9A012DFCD}">
      <dgm:prSet/>
      <dgm:spPr/>
      <dgm:t>
        <a:bodyPr/>
        <a:lstStyle/>
        <a:p>
          <a:endParaRPr lang="en-US"/>
        </a:p>
      </dgm:t>
    </dgm:pt>
    <dgm:pt modelId="{D7773387-8962-4E96-A466-D2A4493DB8C4}">
      <dgm:prSet phldrT="[Text]"/>
      <dgm:spPr/>
      <dgm:t>
        <a:bodyPr/>
        <a:lstStyle/>
        <a:p>
          <a:pPr algn="l"/>
          <a:r>
            <a:rPr lang="en-US"/>
            <a:t>Ensure diverse voices, representing all citizens</a:t>
          </a:r>
        </a:p>
      </dgm:t>
    </dgm:pt>
    <dgm:pt modelId="{133D9993-6761-4529-B4EF-36EA63101685}" type="sibTrans" cxnId="{8B6A2849-CA4B-43B0-B060-AE877AB1D0BD}">
      <dgm:prSet/>
      <dgm:spPr/>
      <dgm:t>
        <a:bodyPr/>
        <a:lstStyle/>
        <a:p>
          <a:endParaRPr lang="en-US"/>
        </a:p>
      </dgm:t>
    </dgm:pt>
    <dgm:pt modelId="{DA7E316F-04F4-45D2-9308-3A762B6114E8}" type="parTrans" cxnId="{8B6A2849-CA4B-43B0-B060-AE877AB1D0BD}">
      <dgm:prSet/>
      <dgm:spPr/>
      <dgm:t>
        <a:bodyPr/>
        <a:lstStyle/>
        <a:p>
          <a:endParaRPr lang="en-US"/>
        </a:p>
      </dgm:t>
    </dgm:pt>
    <dgm:pt modelId="{73DAB7F0-F9AF-4BBD-9AA9-C56164FC8828}">
      <dgm:prSet/>
      <dgm:spPr/>
      <dgm:t>
        <a:bodyPr/>
        <a:lstStyle/>
        <a:p>
          <a:pPr algn="l"/>
          <a:r>
            <a:rPr lang="en-US"/>
            <a:t>Orient new members</a:t>
          </a:r>
        </a:p>
      </dgm:t>
    </dgm:pt>
    <dgm:pt modelId="{FED855DE-FF46-4BDC-9D1A-DF478C824DAF}" type="sibTrans" cxnId="{46C8FF53-333E-434C-A285-B02EB2A616DB}">
      <dgm:prSet/>
      <dgm:spPr/>
      <dgm:t>
        <a:bodyPr/>
        <a:lstStyle/>
        <a:p>
          <a:endParaRPr lang="en-US"/>
        </a:p>
      </dgm:t>
    </dgm:pt>
    <dgm:pt modelId="{41F5BF35-248A-453B-B129-E87871CBDA6B}" type="parTrans" cxnId="{46C8FF53-333E-434C-A285-B02EB2A616DB}">
      <dgm:prSet/>
      <dgm:spPr/>
      <dgm:t>
        <a:bodyPr/>
        <a:lstStyle/>
        <a:p>
          <a:endParaRPr lang="en-US"/>
        </a:p>
      </dgm:t>
    </dgm:pt>
    <dgm:pt modelId="{6EE5BD5C-545E-4BE1-80EC-C2791CE3E493}">
      <dgm:prSet/>
      <dgm:spPr/>
      <dgm:t>
        <a:bodyPr/>
        <a:lstStyle/>
        <a:p>
          <a:pPr algn="l"/>
          <a:r>
            <a:rPr lang="en-US"/>
            <a:t>Provide ongoing member training</a:t>
          </a:r>
        </a:p>
      </dgm:t>
    </dgm:pt>
    <dgm:pt modelId="{5FD3A2A7-4893-474D-944C-D0EE00B85AD2}" type="sibTrans" cxnId="{D1CA1E9F-7B5F-48E6-B129-7BF0AD5B78BD}">
      <dgm:prSet/>
      <dgm:spPr/>
      <dgm:t>
        <a:bodyPr/>
        <a:lstStyle/>
        <a:p>
          <a:endParaRPr lang="en-US"/>
        </a:p>
      </dgm:t>
    </dgm:pt>
    <dgm:pt modelId="{255E8DDF-4F12-489C-92D2-9C5478FD2414}" type="parTrans" cxnId="{D1CA1E9F-7B5F-48E6-B129-7BF0AD5B78BD}">
      <dgm:prSet/>
      <dgm:spPr/>
      <dgm:t>
        <a:bodyPr/>
        <a:lstStyle/>
        <a:p>
          <a:endParaRPr lang="en-US"/>
        </a:p>
      </dgm:t>
    </dgm:pt>
    <dgm:pt modelId="{76A1D562-B360-4A82-B9C2-B7BFC2101453}" type="pres">
      <dgm:prSet presAssocID="{F640BE6D-DB28-4D19-B1E5-70DAB960CAE9}" presName="diagram" presStyleCnt="0">
        <dgm:presLayoutVars>
          <dgm:chPref val="1"/>
          <dgm:dir/>
          <dgm:animOne val="branch"/>
          <dgm:animLvl val="lvl"/>
          <dgm:resizeHandles/>
        </dgm:presLayoutVars>
      </dgm:prSet>
      <dgm:spPr/>
    </dgm:pt>
    <dgm:pt modelId="{8B4AB5E2-7F5D-4D3A-A631-4666D3E01DF6}" type="pres">
      <dgm:prSet presAssocID="{3DA697E5-7F9C-4D98-AEA4-E4F8EC32B2B2}" presName="root" presStyleCnt="0"/>
      <dgm:spPr/>
    </dgm:pt>
    <dgm:pt modelId="{FA261B2E-4E9F-4651-A1C1-566B5BFC238E}" type="pres">
      <dgm:prSet presAssocID="{3DA697E5-7F9C-4D98-AEA4-E4F8EC32B2B2}" presName="rootComposite" presStyleCnt="0"/>
      <dgm:spPr/>
    </dgm:pt>
    <dgm:pt modelId="{C8B1546B-5634-4E44-8B85-BE022E0ACE4C}" type="pres">
      <dgm:prSet presAssocID="{3DA697E5-7F9C-4D98-AEA4-E4F8EC32B2B2}" presName="rootText" presStyleLbl="node1" presStyleIdx="0" presStyleCnt="1" custScaleX="263266"/>
      <dgm:spPr/>
    </dgm:pt>
    <dgm:pt modelId="{41487177-FCC3-43A8-8A6F-5EFCAD4D8295}" type="pres">
      <dgm:prSet presAssocID="{3DA697E5-7F9C-4D98-AEA4-E4F8EC32B2B2}" presName="rootConnector" presStyleLbl="node1" presStyleIdx="0" presStyleCnt="1"/>
      <dgm:spPr/>
    </dgm:pt>
    <dgm:pt modelId="{D2D3EE5E-2320-43DB-A938-9518DFBEB30F}" type="pres">
      <dgm:prSet presAssocID="{3DA697E5-7F9C-4D98-AEA4-E4F8EC32B2B2}" presName="childShape" presStyleCnt="0"/>
      <dgm:spPr/>
    </dgm:pt>
    <dgm:pt modelId="{46F3C5EF-7F71-463B-BEC3-B8709B183EE9}" type="pres">
      <dgm:prSet presAssocID="{3BD72127-3645-4417-A654-5EE6A9D80AC8}" presName="Name13" presStyleLbl="parChTrans1D2" presStyleIdx="0" presStyleCnt="4"/>
      <dgm:spPr/>
    </dgm:pt>
    <dgm:pt modelId="{65CBB18A-9851-44B1-B169-818356F72182}" type="pres">
      <dgm:prSet presAssocID="{B7E17078-2093-4B40-9FB7-2FDEAA7C6239}" presName="childText" presStyleLbl="bgAcc1" presStyleIdx="0" presStyleCnt="4" custScaleX="542029">
        <dgm:presLayoutVars>
          <dgm:bulletEnabled val="1"/>
        </dgm:presLayoutVars>
      </dgm:prSet>
      <dgm:spPr/>
    </dgm:pt>
    <dgm:pt modelId="{02CD695E-DA93-41FA-A84D-0EDF03749358}" type="pres">
      <dgm:prSet presAssocID="{DA7E316F-04F4-45D2-9308-3A762B6114E8}" presName="Name13" presStyleLbl="parChTrans1D2" presStyleIdx="1" presStyleCnt="4"/>
      <dgm:spPr/>
    </dgm:pt>
    <dgm:pt modelId="{40AA5672-7CBA-41E6-96F6-849A50D530C6}" type="pres">
      <dgm:prSet presAssocID="{D7773387-8962-4E96-A466-D2A4493DB8C4}" presName="childText" presStyleLbl="bgAcc1" presStyleIdx="1" presStyleCnt="4" custScaleX="542029">
        <dgm:presLayoutVars>
          <dgm:bulletEnabled val="1"/>
        </dgm:presLayoutVars>
      </dgm:prSet>
      <dgm:spPr/>
    </dgm:pt>
    <dgm:pt modelId="{DDDBDD67-E745-4F96-BB98-F145A5617968}" type="pres">
      <dgm:prSet presAssocID="{41F5BF35-248A-453B-B129-E87871CBDA6B}" presName="Name13" presStyleLbl="parChTrans1D2" presStyleIdx="2" presStyleCnt="4"/>
      <dgm:spPr/>
    </dgm:pt>
    <dgm:pt modelId="{649A71A2-044E-4D46-8CF7-E63A8B5E4FEC}" type="pres">
      <dgm:prSet presAssocID="{73DAB7F0-F9AF-4BBD-9AA9-C56164FC8828}" presName="childText" presStyleLbl="bgAcc1" presStyleIdx="2" presStyleCnt="4" custScaleX="542029">
        <dgm:presLayoutVars>
          <dgm:bulletEnabled val="1"/>
        </dgm:presLayoutVars>
      </dgm:prSet>
      <dgm:spPr/>
    </dgm:pt>
    <dgm:pt modelId="{C15E24E7-110E-48A8-8D56-0692CE7C53B3}" type="pres">
      <dgm:prSet presAssocID="{255E8DDF-4F12-489C-92D2-9C5478FD2414}" presName="Name13" presStyleLbl="parChTrans1D2" presStyleIdx="3" presStyleCnt="4"/>
      <dgm:spPr/>
    </dgm:pt>
    <dgm:pt modelId="{A35F9F1F-3733-4361-925C-C633274938A4}" type="pres">
      <dgm:prSet presAssocID="{6EE5BD5C-545E-4BE1-80EC-C2791CE3E493}" presName="childText" presStyleLbl="bgAcc1" presStyleIdx="3" presStyleCnt="4" custScaleX="542029">
        <dgm:presLayoutVars>
          <dgm:bulletEnabled val="1"/>
        </dgm:presLayoutVars>
      </dgm:prSet>
      <dgm:spPr/>
    </dgm:pt>
  </dgm:ptLst>
  <dgm:cxnLst>
    <dgm:cxn modelId="{FE01D010-F442-4BE4-8A18-D17D1BE6C0C9}" type="presOf" srcId="{255E8DDF-4F12-489C-92D2-9C5478FD2414}" destId="{C15E24E7-110E-48A8-8D56-0692CE7C53B3}" srcOrd="0" destOrd="0" presId="urn:microsoft.com/office/officeart/2005/8/layout/hierarchy3"/>
    <dgm:cxn modelId="{6E3F103B-44BD-403E-8157-84A43B4AF574}" type="presOf" srcId="{DA7E316F-04F4-45D2-9308-3A762B6114E8}" destId="{02CD695E-DA93-41FA-A84D-0EDF03749358}" srcOrd="0" destOrd="0" presId="urn:microsoft.com/office/officeart/2005/8/layout/hierarchy3"/>
    <dgm:cxn modelId="{AFA13F3F-18D8-47C4-9A89-1AFE131CB2BC}" type="presOf" srcId="{F640BE6D-DB28-4D19-B1E5-70DAB960CAE9}" destId="{76A1D562-B360-4A82-B9C2-B7BFC2101453}" srcOrd="0" destOrd="0" presId="urn:microsoft.com/office/officeart/2005/8/layout/hierarchy3"/>
    <dgm:cxn modelId="{8B6A2849-CA4B-43B0-B060-AE877AB1D0BD}" srcId="{3DA697E5-7F9C-4D98-AEA4-E4F8EC32B2B2}" destId="{D7773387-8962-4E96-A466-D2A4493DB8C4}" srcOrd="1" destOrd="0" parTransId="{DA7E316F-04F4-45D2-9308-3A762B6114E8}" sibTransId="{133D9993-6761-4529-B4EF-36EA63101685}"/>
    <dgm:cxn modelId="{682FA74D-7F7F-4C3B-B657-6BC3FE9FC5EC}" srcId="{F640BE6D-DB28-4D19-B1E5-70DAB960CAE9}" destId="{3DA697E5-7F9C-4D98-AEA4-E4F8EC32B2B2}" srcOrd="0" destOrd="0" parTransId="{C616CF22-5B31-462D-A01B-AA35D8AF35C4}" sibTransId="{4A4C931F-B529-46BE-B757-955DD8E8D988}"/>
    <dgm:cxn modelId="{46C8FF53-333E-434C-A285-B02EB2A616DB}" srcId="{3DA697E5-7F9C-4D98-AEA4-E4F8EC32B2B2}" destId="{73DAB7F0-F9AF-4BBD-9AA9-C56164FC8828}" srcOrd="2" destOrd="0" parTransId="{41F5BF35-248A-453B-B129-E87871CBDA6B}" sibTransId="{FED855DE-FF46-4BDC-9D1A-DF478C824DAF}"/>
    <dgm:cxn modelId="{EE603290-C357-40F2-B34F-883348368EEF}" type="presOf" srcId="{B7E17078-2093-4B40-9FB7-2FDEAA7C6239}" destId="{65CBB18A-9851-44B1-B169-818356F72182}" srcOrd="0" destOrd="0" presId="urn:microsoft.com/office/officeart/2005/8/layout/hierarchy3"/>
    <dgm:cxn modelId="{D1CA1E9F-7B5F-48E6-B129-7BF0AD5B78BD}" srcId="{3DA697E5-7F9C-4D98-AEA4-E4F8EC32B2B2}" destId="{6EE5BD5C-545E-4BE1-80EC-C2791CE3E493}" srcOrd="3" destOrd="0" parTransId="{255E8DDF-4F12-489C-92D2-9C5478FD2414}" sibTransId="{5FD3A2A7-4893-474D-944C-D0EE00B85AD2}"/>
    <dgm:cxn modelId="{BFD154A4-D012-4650-95D8-885A24524009}" type="presOf" srcId="{3DA697E5-7F9C-4D98-AEA4-E4F8EC32B2B2}" destId="{41487177-FCC3-43A8-8A6F-5EFCAD4D8295}" srcOrd="1" destOrd="0" presId="urn:microsoft.com/office/officeart/2005/8/layout/hierarchy3"/>
    <dgm:cxn modelId="{D79829AA-631B-460C-B50D-33EDC2B7B154}" type="presOf" srcId="{6EE5BD5C-545E-4BE1-80EC-C2791CE3E493}" destId="{A35F9F1F-3733-4361-925C-C633274938A4}" srcOrd="0" destOrd="0" presId="urn:microsoft.com/office/officeart/2005/8/layout/hierarchy3"/>
    <dgm:cxn modelId="{FE7E71BF-35F0-4B9B-A5CB-C7D20DB1D584}" type="presOf" srcId="{41F5BF35-248A-453B-B129-E87871CBDA6B}" destId="{DDDBDD67-E745-4F96-BB98-F145A5617968}" srcOrd="0" destOrd="0" presId="urn:microsoft.com/office/officeart/2005/8/layout/hierarchy3"/>
    <dgm:cxn modelId="{CF245DC2-6472-4F3B-90DD-E95E4DDA6013}" type="presOf" srcId="{3BD72127-3645-4417-A654-5EE6A9D80AC8}" destId="{46F3C5EF-7F71-463B-BEC3-B8709B183EE9}" srcOrd="0" destOrd="0" presId="urn:microsoft.com/office/officeart/2005/8/layout/hierarchy3"/>
    <dgm:cxn modelId="{602D91C6-2D6A-4F1C-AA5A-992908240700}" type="presOf" srcId="{73DAB7F0-F9AF-4BBD-9AA9-C56164FC8828}" destId="{649A71A2-044E-4D46-8CF7-E63A8B5E4FEC}" srcOrd="0" destOrd="0" presId="urn:microsoft.com/office/officeart/2005/8/layout/hierarchy3"/>
    <dgm:cxn modelId="{1BE957D9-9FAB-4964-8A71-0340B4B8A0B4}" type="presOf" srcId="{3DA697E5-7F9C-4D98-AEA4-E4F8EC32B2B2}" destId="{C8B1546B-5634-4E44-8B85-BE022E0ACE4C}" srcOrd="0" destOrd="0" presId="urn:microsoft.com/office/officeart/2005/8/layout/hierarchy3"/>
    <dgm:cxn modelId="{3C5F80DE-F631-42F4-AED5-9DEE2AF02705}" type="presOf" srcId="{D7773387-8962-4E96-A466-D2A4493DB8C4}" destId="{40AA5672-7CBA-41E6-96F6-849A50D530C6}" srcOrd="0" destOrd="0" presId="urn:microsoft.com/office/officeart/2005/8/layout/hierarchy3"/>
    <dgm:cxn modelId="{39C469EA-E760-4369-9086-5EF9A012DFCD}" srcId="{3DA697E5-7F9C-4D98-AEA4-E4F8EC32B2B2}" destId="{B7E17078-2093-4B40-9FB7-2FDEAA7C6239}" srcOrd="0" destOrd="0" parTransId="{3BD72127-3645-4417-A654-5EE6A9D80AC8}" sibTransId="{FBD7FBC1-5F49-4DC3-A634-523E9F725A6B}"/>
    <dgm:cxn modelId="{8321155B-8730-49BC-AD04-9822730000F6}" type="presParOf" srcId="{76A1D562-B360-4A82-B9C2-B7BFC2101453}" destId="{8B4AB5E2-7F5D-4D3A-A631-4666D3E01DF6}" srcOrd="0" destOrd="0" presId="urn:microsoft.com/office/officeart/2005/8/layout/hierarchy3"/>
    <dgm:cxn modelId="{76106DE0-D937-4413-99CA-0510DABDD448}" type="presParOf" srcId="{8B4AB5E2-7F5D-4D3A-A631-4666D3E01DF6}" destId="{FA261B2E-4E9F-4651-A1C1-566B5BFC238E}" srcOrd="0" destOrd="0" presId="urn:microsoft.com/office/officeart/2005/8/layout/hierarchy3"/>
    <dgm:cxn modelId="{A8BEC5CD-08E7-4A11-B753-D86932570FE6}" type="presParOf" srcId="{FA261B2E-4E9F-4651-A1C1-566B5BFC238E}" destId="{C8B1546B-5634-4E44-8B85-BE022E0ACE4C}" srcOrd="0" destOrd="0" presId="urn:microsoft.com/office/officeart/2005/8/layout/hierarchy3"/>
    <dgm:cxn modelId="{8DFBD932-70CF-442D-BA2A-D58EFCC93265}" type="presParOf" srcId="{FA261B2E-4E9F-4651-A1C1-566B5BFC238E}" destId="{41487177-FCC3-43A8-8A6F-5EFCAD4D8295}" srcOrd="1" destOrd="0" presId="urn:microsoft.com/office/officeart/2005/8/layout/hierarchy3"/>
    <dgm:cxn modelId="{D9E3ABEE-1502-475C-B75D-973AB1ADACDF}" type="presParOf" srcId="{8B4AB5E2-7F5D-4D3A-A631-4666D3E01DF6}" destId="{D2D3EE5E-2320-43DB-A938-9518DFBEB30F}" srcOrd="1" destOrd="0" presId="urn:microsoft.com/office/officeart/2005/8/layout/hierarchy3"/>
    <dgm:cxn modelId="{55233DC8-64CC-447A-91F0-43CCB8C1D508}" type="presParOf" srcId="{D2D3EE5E-2320-43DB-A938-9518DFBEB30F}" destId="{46F3C5EF-7F71-463B-BEC3-B8709B183EE9}" srcOrd="0" destOrd="0" presId="urn:microsoft.com/office/officeart/2005/8/layout/hierarchy3"/>
    <dgm:cxn modelId="{8C3271E4-412D-48AA-99D6-C6EAEDF126BB}" type="presParOf" srcId="{D2D3EE5E-2320-43DB-A938-9518DFBEB30F}" destId="{65CBB18A-9851-44B1-B169-818356F72182}" srcOrd="1" destOrd="0" presId="urn:microsoft.com/office/officeart/2005/8/layout/hierarchy3"/>
    <dgm:cxn modelId="{BB098C16-F324-4095-91B3-080D0E7EDBD5}" type="presParOf" srcId="{D2D3EE5E-2320-43DB-A938-9518DFBEB30F}" destId="{02CD695E-DA93-41FA-A84D-0EDF03749358}" srcOrd="2" destOrd="0" presId="urn:microsoft.com/office/officeart/2005/8/layout/hierarchy3"/>
    <dgm:cxn modelId="{B2307E32-3F9E-45DE-8BC6-D4CD3F0DC8BC}" type="presParOf" srcId="{D2D3EE5E-2320-43DB-A938-9518DFBEB30F}" destId="{40AA5672-7CBA-41E6-96F6-849A50D530C6}" srcOrd="3" destOrd="0" presId="urn:microsoft.com/office/officeart/2005/8/layout/hierarchy3"/>
    <dgm:cxn modelId="{036433D1-7229-49D5-8DBF-5E6FB3AFDB7F}" type="presParOf" srcId="{D2D3EE5E-2320-43DB-A938-9518DFBEB30F}" destId="{DDDBDD67-E745-4F96-BB98-F145A5617968}" srcOrd="4" destOrd="0" presId="urn:microsoft.com/office/officeart/2005/8/layout/hierarchy3"/>
    <dgm:cxn modelId="{812C1EC3-8D13-490F-932D-BAF0108D87AD}" type="presParOf" srcId="{D2D3EE5E-2320-43DB-A938-9518DFBEB30F}" destId="{649A71A2-044E-4D46-8CF7-E63A8B5E4FEC}" srcOrd="5" destOrd="0" presId="urn:microsoft.com/office/officeart/2005/8/layout/hierarchy3"/>
    <dgm:cxn modelId="{C2368E92-A78D-46A2-A63F-E819BC8FE507}" type="presParOf" srcId="{D2D3EE5E-2320-43DB-A938-9518DFBEB30F}" destId="{C15E24E7-110E-48A8-8D56-0692CE7C53B3}" srcOrd="6" destOrd="0" presId="urn:microsoft.com/office/officeart/2005/8/layout/hierarchy3"/>
    <dgm:cxn modelId="{B8BE7DC8-946E-4EF9-9999-8DC8BEB03427}" type="presParOf" srcId="{D2D3EE5E-2320-43DB-A938-9518DFBEB30F}" destId="{A35F9F1F-3733-4361-925C-C633274938A4}"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2A3278-8E25-451A-87D1-F4357C5ED1A6}"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65ECEEBB-6AB7-4166-B92E-D9780993AD91}">
      <dgm:prSet phldrT="[Text]"/>
      <dgm:spPr/>
      <dgm:t>
        <a:bodyPr/>
        <a:lstStyle/>
        <a:p>
          <a:r>
            <a:rPr lang="en-US"/>
            <a:t>Council funded employees</a:t>
          </a:r>
        </a:p>
      </dgm:t>
    </dgm:pt>
    <dgm:pt modelId="{0794D137-9AC6-4704-91E0-125B27FA3A88}" type="parTrans" cxnId="{9314ED04-B58F-4CF7-AD32-CA05EBC38C5F}">
      <dgm:prSet/>
      <dgm:spPr/>
      <dgm:t>
        <a:bodyPr/>
        <a:lstStyle/>
        <a:p>
          <a:endParaRPr lang="en-US"/>
        </a:p>
      </dgm:t>
    </dgm:pt>
    <dgm:pt modelId="{F64F2308-4BA8-4AD2-AAE3-6B859D38D62B}" type="sibTrans" cxnId="{9314ED04-B58F-4CF7-AD32-CA05EBC38C5F}">
      <dgm:prSet/>
      <dgm:spPr/>
      <dgm:t>
        <a:bodyPr/>
        <a:lstStyle/>
        <a:p>
          <a:endParaRPr lang="en-US"/>
        </a:p>
      </dgm:t>
    </dgm:pt>
    <dgm:pt modelId="{329A613D-5F41-4593-88EC-22EE703AEB99}">
      <dgm:prSet phldrT="[Text]"/>
      <dgm:spPr/>
      <dgm:t>
        <a:bodyPr/>
        <a:lstStyle/>
        <a:p>
          <a:r>
            <a:rPr lang="en-US"/>
            <a:t>Support</a:t>
          </a:r>
        </a:p>
      </dgm:t>
    </dgm:pt>
    <dgm:pt modelId="{DFB59074-B345-4A60-8415-C4DE79E19089}" type="parTrans" cxnId="{DAB4D380-F4CB-4727-BF9C-1288C6575C52}">
      <dgm:prSet/>
      <dgm:spPr/>
      <dgm:t>
        <a:bodyPr/>
        <a:lstStyle/>
        <a:p>
          <a:endParaRPr lang="en-US"/>
        </a:p>
      </dgm:t>
    </dgm:pt>
    <dgm:pt modelId="{62A7B3A8-9F27-4043-B4CB-36548D0ADDC4}" type="sibTrans" cxnId="{DAB4D380-F4CB-4727-BF9C-1288C6575C52}">
      <dgm:prSet/>
      <dgm:spPr/>
      <dgm:t>
        <a:bodyPr/>
        <a:lstStyle/>
        <a:p>
          <a:endParaRPr lang="en-US"/>
        </a:p>
      </dgm:t>
    </dgm:pt>
    <dgm:pt modelId="{ECC3C889-EEA4-4DFD-9AB6-D40E5A659032}">
      <dgm:prSet phldrT="[Text]"/>
      <dgm:spPr/>
      <dgm:t>
        <a:bodyPr/>
        <a:lstStyle/>
        <a:p>
          <a:r>
            <a:rPr lang="en-US"/>
            <a:t>Office operations</a:t>
          </a:r>
        </a:p>
      </dgm:t>
    </dgm:pt>
    <dgm:pt modelId="{BE3B25DE-8E92-469F-BB4B-165231E12A61}" type="parTrans" cxnId="{2DA505BB-1DCF-4A2A-B51D-C87970BAE4B7}">
      <dgm:prSet/>
      <dgm:spPr/>
      <dgm:t>
        <a:bodyPr/>
        <a:lstStyle/>
        <a:p>
          <a:endParaRPr lang="en-US"/>
        </a:p>
      </dgm:t>
    </dgm:pt>
    <dgm:pt modelId="{3CCA6E9B-B837-432E-A78E-998A6E7E69EC}" type="sibTrans" cxnId="{2DA505BB-1DCF-4A2A-B51D-C87970BAE4B7}">
      <dgm:prSet/>
      <dgm:spPr/>
      <dgm:t>
        <a:bodyPr/>
        <a:lstStyle/>
        <a:p>
          <a:endParaRPr lang="en-US"/>
        </a:p>
      </dgm:t>
    </dgm:pt>
    <dgm:pt modelId="{634F5349-06B4-41EE-AC47-8C65364F7B21}">
      <dgm:prSet phldrT="[Text]"/>
      <dgm:spPr/>
      <dgm:t>
        <a:bodyPr/>
        <a:lstStyle/>
        <a:p>
          <a:r>
            <a:rPr lang="en-US"/>
            <a:t>Programming</a:t>
          </a:r>
        </a:p>
      </dgm:t>
    </dgm:pt>
    <dgm:pt modelId="{8F91FF22-9721-438B-BDC4-B7ED72E5862F}" type="parTrans" cxnId="{E346B579-5C09-441E-9C5B-CFBC1577304B}">
      <dgm:prSet/>
      <dgm:spPr/>
      <dgm:t>
        <a:bodyPr/>
        <a:lstStyle/>
        <a:p>
          <a:endParaRPr lang="en-US"/>
        </a:p>
      </dgm:t>
    </dgm:pt>
    <dgm:pt modelId="{0F6D8DCC-9E5B-4E1A-B1CC-A81E7A41BB23}" type="sibTrans" cxnId="{E346B579-5C09-441E-9C5B-CFBC1577304B}">
      <dgm:prSet/>
      <dgm:spPr/>
      <dgm:t>
        <a:bodyPr/>
        <a:lstStyle/>
        <a:p>
          <a:endParaRPr lang="en-US"/>
        </a:p>
      </dgm:t>
    </dgm:pt>
    <dgm:pt modelId="{1AD93B05-2993-45A1-A823-14963BFCD9CF}" type="pres">
      <dgm:prSet presAssocID="{BD2A3278-8E25-451A-87D1-F4357C5ED1A6}" presName="linear" presStyleCnt="0">
        <dgm:presLayoutVars>
          <dgm:animLvl val="lvl"/>
          <dgm:resizeHandles val="exact"/>
        </dgm:presLayoutVars>
      </dgm:prSet>
      <dgm:spPr/>
    </dgm:pt>
    <dgm:pt modelId="{20F910DA-AC3C-4092-A8D2-12AFD3F2978F}" type="pres">
      <dgm:prSet presAssocID="{65ECEEBB-6AB7-4166-B92E-D9780993AD91}" presName="parentText" presStyleLbl="node1" presStyleIdx="0" presStyleCnt="2">
        <dgm:presLayoutVars>
          <dgm:chMax val="0"/>
          <dgm:bulletEnabled val="1"/>
        </dgm:presLayoutVars>
      </dgm:prSet>
      <dgm:spPr/>
    </dgm:pt>
    <dgm:pt modelId="{D8E7276C-413D-472A-82AB-BE37D78BA688}" type="pres">
      <dgm:prSet presAssocID="{F64F2308-4BA8-4AD2-AAE3-6B859D38D62B}" presName="spacer" presStyleCnt="0"/>
      <dgm:spPr/>
    </dgm:pt>
    <dgm:pt modelId="{E2A63AA8-6AE7-4814-87F4-AA7F2886CD0A}" type="pres">
      <dgm:prSet presAssocID="{329A613D-5F41-4593-88EC-22EE703AEB99}" presName="parentText" presStyleLbl="node1" presStyleIdx="1" presStyleCnt="2">
        <dgm:presLayoutVars>
          <dgm:chMax val="0"/>
          <dgm:bulletEnabled val="1"/>
        </dgm:presLayoutVars>
      </dgm:prSet>
      <dgm:spPr/>
    </dgm:pt>
    <dgm:pt modelId="{778DA6E4-9DE8-42B5-AF53-5B39F4F630ED}" type="pres">
      <dgm:prSet presAssocID="{329A613D-5F41-4593-88EC-22EE703AEB99}" presName="childText" presStyleLbl="revTx" presStyleIdx="0" presStyleCnt="1">
        <dgm:presLayoutVars>
          <dgm:bulletEnabled val="1"/>
        </dgm:presLayoutVars>
      </dgm:prSet>
      <dgm:spPr/>
    </dgm:pt>
  </dgm:ptLst>
  <dgm:cxnLst>
    <dgm:cxn modelId="{9314ED04-B58F-4CF7-AD32-CA05EBC38C5F}" srcId="{BD2A3278-8E25-451A-87D1-F4357C5ED1A6}" destId="{65ECEEBB-6AB7-4166-B92E-D9780993AD91}" srcOrd="0" destOrd="0" parTransId="{0794D137-9AC6-4704-91E0-125B27FA3A88}" sibTransId="{F64F2308-4BA8-4AD2-AAE3-6B859D38D62B}"/>
    <dgm:cxn modelId="{32F45019-A43A-43E5-9D35-D298175F4A58}" type="presOf" srcId="{BD2A3278-8E25-451A-87D1-F4357C5ED1A6}" destId="{1AD93B05-2993-45A1-A823-14963BFCD9CF}" srcOrd="0" destOrd="0" presId="urn:microsoft.com/office/officeart/2005/8/layout/vList2"/>
    <dgm:cxn modelId="{E346B579-5C09-441E-9C5B-CFBC1577304B}" srcId="{329A613D-5F41-4593-88EC-22EE703AEB99}" destId="{634F5349-06B4-41EE-AC47-8C65364F7B21}" srcOrd="1" destOrd="0" parTransId="{8F91FF22-9721-438B-BDC4-B7ED72E5862F}" sibTransId="{0F6D8DCC-9E5B-4E1A-B1CC-A81E7A41BB23}"/>
    <dgm:cxn modelId="{DAB4D380-F4CB-4727-BF9C-1288C6575C52}" srcId="{BD2A3278-8E25-451A-87D1-F4357C5ED1A6}" destId="{329A613D-5F41-4593-88EC-22EE703AEB99}" srcOrd="1" destOrd="0" parTransId="{DFB59074-B345-4A60-8415-C4DE79E19089}" sibTransId="{62A7B3A8-9F27-4043-B4CB-36548D0ADDC4}"/>
    <dgm:cxn modelId="{4A50B281-BBBC-4B9D-B341-FE5599A8AFEE}" type="presOf" srcId="{329A613D-5F41-4593-88EC-22EE703AEB99}" destId="{E2A63AA8-6AE7-4814-87F4-AA7F2886CD0A}" srcOrd="0" destOrd="0" presId="urn:microsoft.com/office/officeart/2005/8/layout/vList2"/>
    <dgm:cxn modelId="{43591BAF-8FC1-4DEC-A699-B7DD9858D1B3}" type="presOf" srcId="{65ECEEBB-6AB7-4166-B92E-D9780993AD91}" destId="{20F910DA-AC3C-4092-A8D2-12AFD3F2978F}" srcOrd="0" destOrd="0" presId="urn:microsoft.com/office/officeart/2005/8/layout/vList2"/>
    <dgm:cxn modelId="{2DA505BB-1DCF-4A2A-B51D-C87970BAE4B7}" srcId="{329A613D-5F41-4593-88EC-22EE703AEB99}" destId="{ECC3C889-EEA4-4DFD-9AB6-D40E5A659032}" srcOrd="0" destOrd="0" parTransId="{BE3B25DE-8E92-469F-BB4B-165231E12A61}" sibTransId="{3CCA6E9B-B837-432E-A78E-998A6E7E69EC}"/>
    <dgm:cxn modelId="{8039B2CC-2A12-49CF-8A88-757F9CED4B9A}" type="presOf" srcId="{ECC3C889-EEA4-4DFD-9AB6-D40E5A659032}" destId="{778DA6E4-9DE8-42B5-AF53-5B39F4F630ED}" srcOrd="0" destOrd="0" presId="urn:microsoft.com/office/officeart/2005/8/layout/vList2"/>
    <dgm:cxn modelId="{BDB83AFC-E3C9-40FA-98AB-E24AA8806CD9}" type="presOf" srcId="{634F5349-06B4-41EE-AC47-8C65364F7B21}" destId="{778DA6E4-9DE8-42B5-AF53-5B39F4F630ED}" srcOrd="0" destOrd="1" presId="urn:microsoft.com/office/officeart/2005/8/layout/vList2"/>
    <dgm:cxn modelId="{66760D81-64B9-4C21-B73D-8EBF8B001381}" type="presParOf" srcId="{1AD93B05-2993-45A1-A823-14963BFCD9CF}" destId="{20F910DA-AC3C-4092-A8D2-12AFD3F2978F}" srcOrd="0" destOrd="0" presId="urn:microsoft.com/office/officeart/2005/8/layout/vList2"/>
    <dgm:cxn modelId="{B550779A-65EE-46F3-BC1F-13BAC6EA79E6}" type="presParOf" srcId="{1AD93B05-2993-45A1-A823-14963BFCD9CF}" destId="{D8E7276C-413D-472A-82AB-BE37D78BA688}" srcOrd="1" destOrd="0" presId="urn:microsoft.com/office/officeart/2005/8/layout/vList2"/>
    <dgm:cxn modelId="{9DECEB6E-9EF8-4069-84C3-94C28E4CD2ED}" type="presParOf" srcId="{1AD93B05-2993-45A1-A823-14963BFCD9CF}" destId="{E2A63AA8-6AE7-4814-87F4-AA7F2886CD0A}" srcOrd="2" destOrd="0" presId="urn:microsoft.com/office/officeart/2005/8/layout/vList2"/>
    <dgm:cxn modelId="{030892EF-3CD2-4B16-AFC0-E840279B4B9C}" type="presParOf" srcId="{1AD93B05-2993-45A1-A823-14963BFCD9CF}" destId="{778DA6E4-9DE8-42B5-AF53-5B39F4F630E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BFFF7-ED56-44BA-A026-CA1A2474AD57}">
      <dsp:nvSpPr>
        <dsp:cNvPr id="0" name=""/>
        <dsp:cNvSpPr/>
      </dsp:nvSpPr>
      <dsp:spPr>
        <a:xfrm>
          <a:off x="1984924" y="1875918"/>
          <a:ext cx="2126150" cy="2140442"/>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Extension Mission</a:t>
          </a:r>
        </a:p>
      </dsp:txBody>
      <dsp:txXfrm>
        <a:off x="2296291" y="2189378"/>
        <a:ext cx="1503416" cy="1513522"/>
      </dsp:txXfrm>
    </dsp:sp>
    <dsp:sp modelId="{4FCC1CC0-D706-4CDC-98A6-6EB51F6B370F}">
      <dsp:nvSpPr>
        <dsp:cNvPr id="0" name=""/>
        <dsp:cNvSpPr/>
      </dsp:nvSpPr>
      <dsp:spPr>
        <a:xfrm rot="10800000">
          <a:off x="745631" y="2722590"/>
          <a:ext cx="117113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6D3E34-7615-49A2-8EF1-17EA057A1DE2}">
      <dsp:nvSpPr>
        <dsp:cNvPr id="0" name=""/>
        <dsp:cNvSpPr/>
      </dsp:nvSpPr>
      <dsp:spPr>
        <a:xfrm>
          <a:off x="466" y="2350008"/>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en-US" sz="2000" kern="1200"/>
            <a:t>County Extension councils</a:t>
          </a:r>
          <a:endParaRPr lang="en-US" sz="2000" kern="1200"/>
        </a:p>
      </dsp:txBody>
      <dsp:txXfrm>
        <a:off x="35386" y="2384928"/>
        <a:ext cx="1420489" cy="1122423"/>
      </dsp:txXfrm>
    </dsp:sp>
    <dsp:sp modelId="{3767596B-D5A5-4A01-B563-3257DC218956}">
      <dsp:nvSpPr>
        <dsp:cNvPr id="0" name=""/>
        <dsp:cNvSpPr/>
      </dsp:nvSpPr>
      <dsp:spPr>
        <a:xfrm rot="13500000">
          <a:off x="1248963" y="1507439"/>
          <a:ext cx="116777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110ABF-7FC7-4124-AC92-15A00F84F06B}">
      <dsp:nvSpPr>
        <dsp:cNvPr id="0" name=""/>
        <dsp:cNvSpPr/>
      </dsp:nvSpPr>
      <dsp:spPr>
        <a:xfrm>
          <a:off x="674814" y="721987"/>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en-US" sz="2000" kern="1200"/>
            <a:t>University of Missouri System</a:t>
          </a:r>
          <a:endParaRPr lang="en-US" sz="2000" kern="1200"/>
        </a:p>
      </dsp:txBody>
      <dsp:txXfrm>
        <a:off x="709734" y="756907"/>
        <a:ext cx="1420489" cy="1122423"/>
      </dsp:txXfrm>
    </dsp:sp>
    <dsp:sp modelId="{71B8A2DE-ABD0-440F-8377-FC32852C556A}">
      <dsp:nvSpPr>
        <dsp:cNvPr id="0" name=""/>
        <dsp:cNvSpPr/>
      </dsp:nvSpPr>
      <dsp:spPr>
        <a:xfrm rot="16200000">
          <a:off x="2465810" y="1002411"/>
          <a:ext cx="1164379"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F00529-5D26-496E-80F2-264CC6E129EF}">
      <dsp:nvSpPr>
        <dsp:cNvPr id="0" name=""/>
        <dsp:cNvSpPr/>
      </dsp:nvSpPr>
      <dsp:spPr>
        <a:xfrm>
          <a:off x="2302835" y="47639"/>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en-US" sz="2000" kern="1200"/>
            <a:t>Lincoln University</a:t>
          </a:r>
          <a:endParaRPr lang="en-US" sz="2000" kern="1200"/>
        </a:p>
      </dsp:txBody>
      <dsp:txXfrm>
        <a:off x="2337755" y="82559"/>
        <a:ext cx="1420489" cy="1122423"/>
      </dsp:txXfrm>
    </dsp:sp>
    <dsp:sp modelId="{673BA439-0A74-43F6-9E78-750F5FA5002C}">
      <dsp:nvSpPr>
        <dsp:cNvPr id="0" name=""/>
        <dsp:cNvSpPr/>
      </dsp:nvSpPr>
      <dsp:spPr>
        <a:xfrm rot="18900000">
          <a:off x="3679264" y="1507439"/>
          <a:ext cx="116777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5BD6E6-A4D9-456D-9084-42D8B887841F}">
      <dsp:nvSpPr>
        <dsp:cNvPr id="0" name=""/>
        <dsp:cNvSpPr/>
      </dsp:nvSpPr>
      <dsp:spPr>
        <a:xfrm>
          <a:off x="3930855" y="721987"/>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US Dept. of Agriculture</a:t>
          </a:r>
        </a:p>
      </dsp:txBody>
      <dsp:txXfrm>
        <a:off x="3965775" y="756907"/>
        <a:ext cx="1420489" cy="1122423"/>
      </dsp:txXfrm>
    </dsp:sp>
    <dsp:sp modelId="{5D799E0D-7D88-4800-96E6-2FEEF9C3BD60}">
      <dsp:nvSpPr>
        <dsp:cNvPr id="0" name=""/>
        <dsp:cNvSpPr/>
      </dsp:nvSpPr>
      <dsp:spPr>
        <a:xfrm>
          <a:off x="4179236" y="2722590"/>
          <a:ext cx="117113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21F495-815B-4964-9256-21000AF0DCC8}">
      <dsp:nvSpPr>
        <dsp:cNvPr id="0" name=""/>
        <dsp:cNvSpPr/>
      </dsp:nvSpPr>
      <dsp:spPr>
        <a:xfrm>
          <a:off x="4605204" y="2350008"/>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Other stakeholders and partners</a:t>
          </a:r>
        </a:p>
      </dsp:txBody>
      <dsp:txXfrm>
        <a:off x="4640124" y="2384928"/>
        <a:ext cx="1420489" cy="1122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438-078D-4863-ADA3-07D26C92951D}">
      <dsp:nvSpPr>
        <dsp:cNvPr id="0" name=""/>
        <dsp:cNvSpPr/>
      </dsp:nvSpPr>
      <dsp:spPr>
        <a:xfrm>
          <a:off x="376023" y="1299"/>
          <a:ext cx="7106077" cy="781481"/>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US" sz="4400" kern="1200"/>
            <a:t>Engagement</a:t>
          </a:r>
        </a:p>
      </dsp:txBody>
      <dsp:txXfrm>
        <a:off x="398912" y="24188"/>
        <a:ext cx="7060299" cy="735703"/>
      </dsp:txXfrm>
    </dsp:sp>
    <dsp:sp modelId="{C30F0646-D14A-4A68-8320-5C7B5EDB4F33}">
      <dsp:nvSpPr>
        <dsp:cNvPr id="0" name=""/>
        <dsp:cNvSpPr/>
      </dsp:nvSpPr>
      <dsp:spPr>
        <a:xfrm>
          <a:off x="376023" y="923447"/>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471578DE-35E9-4D37-BA1D-38358FCAB523}">
      <dsp:nvSpPr>
        <dsp:cNvPr id="0" name=""/>
        <dsp:cNvSpPr/>
      </dsp:nvSpPr>
      <dsp:spPr>
        <a:xfrm>
          <a:off x="1204393" y="923447"/>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a:t>Added in 2016</a:t>
          </a:r>
        </a:p>
      </dsp:txBody>
      <dsp:txXfrm>
        <a:off x="1242549" y="961603"/>
        <a:ext cx="6201395" cy="705169"/>
      </dsp:txXfrm>
    </dsp:sp>
    <dsp:sp modelId="{63132732-9A9D-469A-8799-FC9B5FE9493A}">
      <dsp:nvSpPr>
        <dsp:cNvPr id="0" name=""/>
        <dsp:cNvSpPr/>
      </dsp:nvSpPr>
      <dsp:spPr>
        <a:xfrm>
          <a:off x="376023" y="1798706"/>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4C418B85-9BA6-41EF-AF09-2B5184574172}">
      <dsp:nvSpPr>
        <dsp:cNvPr id="0" name=""/>
        <dsp:cNvSpPr/>
      </dsp:nvSpPr>
      <dsp:spPr>
        <a:xfrm>
          <a:off x="1204393" y="1798706"/>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a:t>Goal – engage entire MU system with communities across the state </a:t>
          </a:r>
        </a:p>
      </dsp:txBody>
      <dsp:txXfrm>
        <a:off x="1242549" y="1836862"/>
        <a:ext cx="6201395" cy="705169"/>
      </dsp:txXfrm>
    </dsp:sp>
    <dsp:sp modelId="{D815DE11-0F9A-4A61-97E3-4351C822B4D9}">
      <dsp:nvSpPr>
        <dsp:cNvPr id="0" name=""/>
        <dsp:cNvSpPr/>
      </dsp:nvSpPr>
      <dsp:spPr>
        <a:xfrm>
          <a:off x="376023" y="2673965"/>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37DAB3C5-2D5A-4A3C-B360-DE1CFB69EEFB}">
      <dsp:nvSpPr>
        <dsp:cNvPr id="0" name=""/>
        <dsp:cNvSpPr/>
      </dsp:nvSpPr>
      <dsp:spPr>
        <a:xfrm>
          <a:off x="1204393" y="2673965"/>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a:t>Statewide Engagement Council created to provide focus</a:t>
          </a:r>
        </a:p>
      </dsp:txBody>
      <dsp:txXfrm>
        <a:off x="1242549" y="2712121"/>
        <a:ext cx="6201395" cy="7051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51775-73C5-4F42-A0B7-28AE17D4AD84}">
      <dsp:nvSpPr>
        <dsp:cNvPr id="0" name=""/>
        <dsp:cNvSpPr/>
      </dsp:nvSpPr>
      <dsp:spPr>
        <a:xfrm>
          <a:off x="151129" y="832679"/>
          <a:ext cx="1934824" cy="1067915"/>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Responsibilities</a:t>
          </a:r>
        </a:p>
      </dsp:txBody>
      <dsp:txXfrm>
        <a:off x="182407" y="863957"/>
        <a:ext cx="1872268" cy="1005359"/>
      </dsp:txXfrm>
    </dsp:sp>
    <dsp:sp modelId="{603738D1-D715-41D2-9763-8835669817F8}">
      <dsp:nvSpPr>
        <dsp:cNvPr id="0" name=""/>
        <dsp:cNvSpPr/>
      </dsp:nvSpPr>
      <dsp:spPr>
        <a:xfrm rot="18289469">
          <a:off x="1837347" y="863604"/>
          <a:ext cx="1159177" cy="54492"/>
        </a:xfrm>
        <a:custGeom>
          <a:avLst/>
          <a:gdLst/>
          <a:ahLst/>
          <a:cxnLst/>
          <a:rect l="0" t="0" r="0" b="0"/>
          <a:pathLst>
            <a:path>
              <a:moveTo>
                <a:pt x="0" y="27246"/>
              </a:moveTo>
              <a:lnTo>
                <a:pt x="1159177"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7957" y="861870"/>
        <a:ext cx="57958" cy="57958"/>
      </dsp:txXfrm>
    </dsp:sp>
    <dsp:sp modelId="{9C9B1FC8-5534-4511-9DB6-C52CB1A523AC}">
      <dsp:nvSpPr>
        <dsp:cNvPr id="0" name=""/>
        <dsp:cNvSpPr/>
      </dsp:nvSpPr>
      <dsp:spPr>
        <a:xfrm>
          <a:off x="2747918" y="1334"/>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Programs</a:t>
          </a:r>
        </a:p>
      </dsp:txBody>
      <dsp:txXfrm>
        <a:off x="2772153" y="25569"/>
        <a:ext cx="1606442" cy="778986"/>
      </dsp:txXfrm>
    </dsp:sp>
    <dsp:sp modelId="{59782C33-1158-45A9-A07E-02E986A0D0E7}">
      <dsp:nvSpPr>
        <dsp:cNvPr id="0" name=""/>
        <dsp:cNvSpPr/>
      </dsp:nvSpPr>
      <dsp:spPr>
        <a:xfrm>
          <a:off x="2085953" y="1339391"/>
          <a:ext cx="661965" cy="54492"/>
        </a:xfrm>
        <a:custGeom>
          <a:avLst/>
          <a:gdLst/>
          <a:ahLst/>
          <a:cxnLst/>
          <a:rect l="0" t="0" r="0" b="0"/>
          <a:pathLst>
            <a:path>
              <a:moveTo>
                <a:pt x="0" y="27246"/>
              </a:moveTo>
              <a:lnTo>
                <a:pt x="661965"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00387" y="1350088"/>
        <a:ext cx="33098" cy="33098"/>
      </dsp:txXfrm>
    </dsp:sp>
    <dsp:sp modelId="{6F2B3B23-3D02-4C13-ABCE-08317645F723}">
      <dsp:nvSpPr>
        <dsp:cNvPr id="0" name=""/>
        <dsp:cNvSpPr/>
      </dsp:nvSpPr>
      <dsp:spPr>
        <a:xfrm>
          <a:off x="2747918" y="952909"/>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Governance</a:t>
          </a:r>
        </a:p>
      </dsp:txBody>
      <dsp:txXfrm>
        <a:off x="2772153" y="977144"/>
        <a:ext cx="1606442" cy="778986"/>
      </dsp:txXfrm>
    </dsp:sp>
    <dsp:sp modelId="{90B0A250-FED4-46C4-9EDD-1552F0963B52}">
      <dsp:nvSpPr>
        <dsp:cNvPr id="0" name=""/>
        <dsp:cNvSpPr/>
      </dsp:nvSpPr>
      <dsp:spPr>
        <a:xfrm rot="3310531">
          <a:off x="1837347" y="1815178"/>
          <a:ext cx="1159177" cy="54492"/>
        </a:xfrm>
        <a:custGeom>
          <a:avLst/>
          <a:gdLst/>
          <a:ahLst/>
          <a:cxnLst/>
          <a:rect l="0" t="0" r="0" b="0"/>
          <a:pathLst>
            <a:path>
              <a:moveTo>
                <a:pt x="0" y="27246"/>
              </a:moveTo>
              <a:lnTo>
                <a:pt x="1159177"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7957" y="1813445"/>
        <a:ext cx="57958" cy="57958"/>
      </dsp:txXfrm>
    </dsp:sp>
    <dsp:sp modelId="{FA155C9D-2AFB-452C-8D33-5840758B8D6B}">
      <dsp:nvSpPr>
        <dsp:cNvPr id="0" name=""/>
        <dsp:cNvSpPr/>
      </dsp:nvSpPr>
      <dsp:spPr>
        <a:xfrm>
          <a:off x="2747918" y="1904484"/>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Membership</a:t>
          </a:r>
        </a:p>
      </dsp:txBody>
      <dsp:txXfrm>
        <a:off x="2772153" y="1928719"/>
        <a:ext cx="1606442" cy="778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1546B-5634-4E44-8B85-BE022E0ACE4C}">
      <dsp:nvSpPr>
        <dsp:cNvPr id="0" name=""/>
        <dsp:cNvSpPr/>
      </dsp:nvSpPr>
      <dsp:spPr>
        <a:xfrm>
          <a:off x="344076" y="942"/>
          <a:ext cx="2664769" cy="5060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Membership</a:t>
          </a:r>
        </a:p>
      </dsp:txBody>
      <dsp:txXfrm>
        <a:off x="358899" y="15765"/>
        <a:ext cx="2635123" cy="476452"/>
      </dsp:txXfrm>
    </dsp:sp>
    <dsp:sp modelId="{46F3C5EF-7F71-463B-BEC3-B8709B183EE9}">
      <dsp:nvSpPr>
        <dsp:cNvPr id="0" name=""/>
        <dsp:cNvSpPr/>
      </dsp:nvSpPr>
      <dsp:spPr>
        <a:xfrm>
          <a:off x="610553" y="507040"/>
          <a:ext cx="266476" cy="379573"/>
        </a:xfrm>
        <a:custGeom>
          <a:avLst/>
          <a:gdLst/>
          <a:ahLst/>
          <a:cxnLst/>
          <a:rect l="0" t="0" r="0" b="0"/>
          <a:pathLst>
            <a:path>
              <a:moveTo>
                <a:pt x="0" y="0"/>
              </a:moveTo>
              <a:lnTo>
                <a:pt x="0" y="379573"/>
              </a:lnTo>
              <a:lnTo>
                <a:pt x="266476" y="379573"/>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CBB18A-9851-44B1-B169-818356F72182}">
      <dsp:nvSpPr>
        <dsp:cNvPr id="0" name=""/>
        <dsp:cNvSpPr/>
      </dsp:nvSpPr>
      <dsp:spPr>
        <a:xfrm>
          <a:off x="877030" y="633565"/>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t>Recruit candidates</a:t>
          </a:r>
        </a:p>
      </dsp:txBody>
      <dsp:txXfrm>
        <a:off x="891853" y="648388"/>
        <a:ext cx="4359473" cy="476452"/>
      </dsp:txXfrm>
    </dsp:sp>
    <dsp:sp modelId="{02CD695E-DA93-41FA-A84D-0EDF03749358}">
      <dsp:nvSpPr>
        <dsp:cNvPr id="0" name=""/>
        <dsp:cNvSpPr/>
      </dsp:nvSpPr>
      <dsp:spPr>
        <a:xfrm>
          <a:off x="610553" y="507040"/>
          <a:ext cx="266476" cy="1012196"/>
        </a:xfrm>
        <a:custGeom>
          <a:avLst/>
          <a:gdLst/>
          <a:ahLst/>
          <a:cxnLst/>
          <a:rect l="0" t="0" r="0" b="0"/>
          <a:pathLst>
            <a:path>
              <a:moveTo>
                <a:pt x="0" y="0"/>
              </a:moveTo>
              <a:lnTo>
                <a:pt x="0" y="1012196"/>
              </a:lnTo>
              <a:lnTo>
                <a:pt x="266476" y="101219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AA5672-7CBA-41E6-96F6-849A50D530C6}">
      <dsp:nvSpPr>
        <dsp:cNvPr id="0" name=""/>
        <dsp:cNvSpPr/>
      </dsp:nvSpPr>
      <dsp:spPr>
        <a:xfrm>
          <a:off x="877030" y="1266188"/>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t>Ensure diverse voices, representing all citizens</a:t>
          </a:r>
        </a:p>
      </dsp:txBody>
      <dsp:txXfrm>
        <a:off x="891853" y="1281011"/>
        <a:ext cx="4359473" cy="476452"/>
      </dsp:txXfrm>
    </dsp:sp>
    <dsp:sp modelId="{DDDBDD67-E745-4F96-BB98-F145A5617968}">
      <dsp:nvSpPr>
        <dsp:cNvPr id="0" name=""/>
        <dsp:cNvSpPr/>
      </dsp:nvSpPr>
      <dsp:spPr>
        <a:xfrm>
          <a:off x="610553" y="507040"/>
          <a:ext cx="266476" cy="1644819"/>
        </a:xfrm>
        <a:custGeom>
          <a:avLst/>
          <a:gdLst/>
          <a:ahLst/>
          <a:cxnLst/>
          <a:rect l="0" t="0" r="0" b="0"/>
          <a:pathLst>
            <a:path>
              <a:moveTo>
                <a:pt x="0" y="0"/>
              </a:moveTo>
              <a:lnTo>
                <a:pt x="0" y="1644819"/>
              </a:lnTo>
              <a:lnTo>
                <a:pt x="266476" y="1644819"/>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9A71A2-044E-4D46-8CF7-E63A8B5E4FEC}">
      <dsp:nvSpPr>
        <dsp:cNvPr id="0" name=""/>
        <dsp:cNvSpPr/>
      </dsp:nvSpPr>
      <dsp:spPr>
        <a:xfrm>
          <a:off x="877030" y="1898811"/>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t>Orient new members</a:t>
          </a:r>
        </a:p>
      </dsp:txBody>
      <dsp:txXfrm>
        <a:off x="891853" y="1913634"/>
        <a:ext cx="4359473" cy="476452"/>
      </dsp:txXfrm>
    </dsp:sp>
    <dsp:sp modelId="{C15E24E7-110E-48A8-8D56-0692CE7C53B3}">
      <dsp:nvSpPr>
        <dsp:cNvPr id="0" name=""/>
        <dsp:cNvSpPr/>
      </dsp:nvSpPr>
      <dsp:spPr>
        <a:xfrm>
          <a:off x="610553" y="507040"/>
          <a:ext cx="266476" cy="2277442"/>
        </a:xfrm>
        <a:custGeom>
          <a:avLst/>
          <a:gdLst/>
          <a:ahLst/>
          <a:cxnLst/>
          <a:rect l="0" t="0" r="0" b="0"/>
          <a:pathLst>
            <a:path>
              <a:moveTo>
                <a:pt x="0" y="0"/>
              </a:moveTo>
              <a:lnTo>
                <a:pt x="0" y="2277442"/>
              </a:lnTo>
              <a:lnTo>
                <a:pt x="266476" y="227744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5F9F1F-3733-4361-925C-C633274938A4}">
      <dsp:nvSpPr>
        <dsp:cNvPr id="0" name=""/>
        <dsp:cNvSpPr/>
      </dsp:nvSpPr>
      <dsp:spPr>
        <a:xfrm>
          <a:off x="877030" y="2531434"/>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t>Provide ongoing member training</a:t>
          </a:r>
        </a:p>
      </dsp:txBody>
      <dsp:txXfrm>
        <a:off x="891853" y="2546257"/>
        <a:ext cx="4359473" cy="476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910DA-AC3C-4092-A8D2-12AFD3F2978F}">
      <dsp:nvSpPr>
        <dsp:cNvPr id="0" name=""/>
        <dsp:cNvSpPr/>
      </dsp:nvSpPr>
      <dsp:spPr>
        <a:xfrm>
          <a:off x="0" y="25552"/>
          <a:ext cx="5580503" cy="863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Council funded employees</a:t>
          </a:r>
        </a:p>
      </dsp:txBody>
      <dsp:txXfrm>
        <a:off x="42151" y="67703"/>
        <a:ext cx="5496201" cy="779158"/>
      </dsp:txXfrm>
    </dsp:sp>
    <dsp:sp modelId="{E2A63AA8-6AE7-4814-87F4-AA7F2886CD0A}">
      <dsp:nvSpPr>
        <dsp:cNvPr id="0" name=""/>
        <dsp:cNvSpPr/>
      </dsp:nvSpPr>
      <dsp:spPr>
        <a:xfrm>
          <a:off x="0" y="992693"/>
          <a:ext cx="5580503" cy="863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Support</a:t>
          </a:r>
        </a:p>
      </dsp:txBody>
      <dsp:txXfrm>
        <a:off x="42151" y="1034844"/>
        <a:ext cx="5496201" cy="779158"/>
      </dsp:txXfrm>
    </dsp:sp>
    <dsp:sp modelId="{778DA6E4-9DE8-42B5-AF53-5B39F4F630ED}">
      <dsp:nvSpPr>
        <dsp:cNvPr id="0" name=""/>
        <dsp:cNvSpPr/>
      </dsp:nvSpPr>
      <dsp:spPr>
        <a:xfrm>
          <a:off x="0" y="1856153"/>
          <a:ext cx="5580503"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181"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Office operations</a:t>
          </a:r>
        </a:p>
        <a:p>
          <a:pPr marL="285750" lvl="1" indent="-285750" algn="l" defTabSz="1244600">
            <a:lnSpc>
              <a:spcPct val="90000"/>
            </a:lnSpc>
            <a:spcBef>
              <a:spcPct val="0"/>
            </a:spcBef>
            <a:spcAft>
              <a:spcPct val="20000"/>
            </a:spcAft>
            <a:buChar char="•"/>
          </a:pPr>
          <a:r>
            <a:rPr lang="en-US" sz="2800" kern="1200"/>
            <a:t>Programming</a:t>
          </a:r>
        </a:p>
      </dsp:txBody>
      <dsp:txXfrm>
        <a:off x="0" y="1856153"/>
        <a:ext cx="5580503" cy="9687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9D0DDC4-689E-4C6F-8F13-2EAD649CB445}" type="datetimeFigureOut">
              <a:rPr lang="en-US" smtClean="0"/>
              <a:t>3/10/2022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97E9F36-4972-446D-BC93-7ADCBB17B3A7}" type="slidenum">
              <a:rPr lang="en-US" smtClean="0"/>
              <a:t>‹#›</a:t>
            </a:fld>
            <a:endParaRPr lang="en-US"/>
          </a:p>
        </p:txBody>
      </p:sp>
    </p:spTree>
    <p:extLst>
      <p:ext uri="{BB962C8B-B14F-4D97-AF65-F5344CB8AC3E}">
        <p14:creationId xmlns:p14="http://schemas.microsoft.com/office/powerpoint/2010/main" val="209339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a:solidFill>
                  <a:srgbClr val="CC3300"/>
                </a:solidFill>
                <a:latin typeface="Arial" panose="020B0604020202020204" pitchFamily="34" charset="0"/>
              </a:rPr>
              <a:t>Note: The presentation contains many places where information about your county should be included. These places are noted within the speaker notes.</a:t>
            </a:r>
          </a:p>
          <a:p>
            <a:pPr eaLnBrk="1" hangingPunct="1"/>
            <a:r>
              <a:rPr lang="en-US" altLang="en-US">
                <a:latin typeface="Arial" panose="020B0604020202020204" pitchFamily="34" charset="0"/>
              </a:rPr>
              <a:t>Welcome to the </a:t>
            </a:r>
            <a:r>
              <a:rPr lang="en-US" altLang="en-US">
                <a:solidFill>
                  <a:srgbClr val="CC3300"/>
                </a:solidFill>
                <a:latin typeface="Arial" panose="020B0604020202020204" pitchFamily="34" charset="0"/>
              </a:rPr>
              <a:t>&lt;Name&gt;</a:t>
            </a:r>
            <a:r>
              <a:rPr lang="en-US" altLang="en-US">
                <a:latin typeface="Arial" panose="020B0604020202020204" pitchFamily="34" charset="0"/>
              </a:rPr>
              <a:t> County Extension council. This training session is designed to give you an overview of your role as a council member and the workings of Extension.</a:t>
            </a:r>
          </a:p>
          <a:p>
            <a:pPr eaLnBrk="1" hangingPunct="1"/>
            <a:r>
              <a:rPr lang="en-US" altLang="en-US">
                <a:latin typeface="Arial" panose="020B0604020202020204" pitchFamily="34" charset="0"/>
              </a:rPr>
              <a:t>As a county Extension council member, you play a vital role in meeting the educational needs of people in </a:t>
            </a:r>
            <a:r>
              <a:rPr lang="en-US" altLang="en-US">
                <a:solidFill>
                  <a:srgbClr val="CC3300"/>
                </a:solidFill>
                <a:latin typeface="Arial" panose="020B0604020202020204" pitchFamily="34" charset="0"/>
              </a:rPr>
              <a:t>&lt;Name&gt;</a:t>
            </a:r>
            <a:r>
              <a:rPr lang="en-US" altLang="en-US">
                <a:latin typeface="Arial" panose="020B0604020202020204" pitchFamily="34" charset="0"/>
              </a:rPr>
              <a:t> County.</a:t>
            </a:r>
          </a:p>
          <a:p>
            <a:pPr eaLnBrk="1" hangingPunct="1"/>
            <a:r>
              <a:rPr lang="en-US" altLang="en-US">
                <a:latin typeface="Arial" panose="020B0604020202020204" pitchFamily="34" charset="0"/>
              </a:rPr>
              <a:t>County Extension councils were created by state statutes to work with the University of Missouri in carrying out local educational programs.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a:t>
            </a:fld>
            <a:endParaRPr lang="en-US"/>
          </a:p>
        </p:txBody>
      </p:sp>
    </p:spTree>
    <p:extLst>
      <p:ext uri="{BB962C8B-B14F-4D97-AF65-F5344CB8AC3E}">
        <p14:creationId xmlns:p14="http://schemas.microsoft.com/office/powerpoint/2010/main" val="804846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County Extension councils and their operations are set forth in state statutes.  Choosing to ignore state law opens you up to liability.</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Councils are required to comply with Missouri’s Sunshine Law.  Notice of meetings must be posted, and requests for records fulfilled.</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University makes recommendations to help you be aware of “best practices” but the council is free to make their own decisions – but they also are responsible for repercussions from those decisions.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All nonprofits and government agencies are required to refrain from conflict of interest.  Defined as putting personal benefit before the welfare of the organization.  If potential conflicts arise, disclose it to the group.  Remove yourself from the decision making process (discussion as well as vote.)</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10</a:t>
            </a:fld>
            <a:endParaRPr lang="en-US"/>
          </a:p>
        </p:txBody>
      </p:sp>
    </p:spTree>
    <p:extLst>
      <p:ext uri="{BB962C8B-B14F-4D97-AF65-F5344CB8AC3E}">
        <p14:creationId xmlns:p14="http://schemas.microsoft.com/office/powerpoint/2010/main" val="1013741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us introduce you to the people who provide Extension programs to your county.</a:t>
            </a:r>
          </a:p>
        </p:txBody>
      </p:sp>
      <p:sp>
        <p:nvSpPr>
          <p:cNvPr id="4" name="Slide Number Placeholder 3"/>
          <p:cNvSpPr>
            <a:spLocks noGrp="1"/>
          </p:cNvSpPr>
          <p:nvPr>
            <p:ph type="sldNum" sz="quarter" idx="10"/>
          </p:nvPr>
        </p:nvSpPr>
        <p:spPr/>
        <p:txBody>
          <a:bodyPr/>
          <a:lstStyle/>
          <a:p>
            <a:fld id="{C97E9F36-4972-446D-BC93-7ADCBB17B3A7}" type="slidenum">
              <a:rPr lang="en-US" smtClean="0"/>
              <a:t>11</a:t>
            </a:fld>
            <a:endParaRPr lang="en-US"/>
          </a:p>
        </p:txBody>
      </p:sp>
    </p:spTree>
    <p:extLst>
      <p:ext uri="{BB962C8B-B14F-4D97-AF65-F5344CB8AC3E}">
        <p14:creationId xmlns:p14="http://schemas.microsoft.com/office/powerpoint/2010/main" val="97146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solidFill>
                  <a:srgbClr val="CC3300"/>
                </a:solidFill>
                <a:latin typeface="Arial" panose="020B0604020202020204" pitchFamily="34" charset="0"/>
              </a:rPr>
              <a:t>Note: Add name and photograph of your county’s </a:t>
            </a:r>
            <a:br>
              <a:rPr lang="en-US" altLang="en-US" b="1">
                <a:solidFill>
                  <a:srgbClr val="CC3300"/>
                </a:solidFill>
                <a:latin typeface="Arial" panose="020B0604020202020204" pitchFamily="34" charset="0"/>
              </a:rPr>
            </a:br>
            <a:r>
              <a:rPr lang="en-US" altLang="en-US" b="1">
                <a:solidFill>
                  <a:srgbClr val="CC3300"/>
                </a:solidFill>
                <a:latin typeface="Arial" panose="020B0604020202020204" pitchFamily="34" charset="0"/>
              </a:rPr>
              <a:t>CES.</a:t>
            </a:r>
          </a:p>
          <a:p>
            <a:pPr eaLnBrk="1" hangingPunct="1"/>
            <a:r>
              <a:rPr lang="en-US" altLang="en-US">
                <a:solidFill>
                  <a:srgbClr val="CC3300"/>
                </a:solidFill>
                <a:latin typeface="Arial" panose="020B0604020202020204" pitchFamily="34" charset="0"/>
              </a:rPr>
              <a:t>(Name)</a:t>
            </a:r>
            <a:r>
              <a:rPr lang="en-US" altLang="en-US">
                <a:latin typeface="Arial" panose="020B0604020202020204" pitchFamily="34" charset="0"/>
              </a:rPr>
              <a:t> is our County Engagement</a:t>
            </a:r>
            <a:r>
              <a:rPr lang="en-US" altLang="en-US" baseline="0">
                <a:latin typeface="Arial" panose="020B0604020202020204" pitchFamily="34" charset="0"/>
              </a:rPr>
              <a:t> Specialist</a:t>
            </a:r>
            <a:r>
              <a:rPr lang="en-US" altLang="en-US">
                <a:latin typeface="Arial" panose="020B0604020202020204" pitchFamily="34" charset="0"/>
              </a:rPr>
              <a:t>.</a:t>
            </a:r>
          </a:p>
          <a:p>
            <a:pPr algn="ctr" eaLnBrk="1" hangingPunct="1"/>
            <a:r>
              <a:rPr lang="en-US" altLang="en-US">
                <a:latin typeface="Arial" panose="020B0604020202020204" pitchFamily="34" charset="0"/>
              </a:rPr>
              <a:t>The County Engagement</a:t>
            </a:r>
            <a:r>
              <a:rPr lang="en-US" altLang="en-US" baseline="0">
                <a:latin typeface="Arial" panose="020B0604020202020204" pitchFamily="34" charset="0"/>
              </a:rPr>
              <a:t> Specialist</a:t>
            </a:r>
            <a:r>
              <a:rPr lang="en-US" altLang="en-US">
                <a:latin typeface="Arial" panose="020B0604020202020204" pitchFamily="34" charset="0"/>
              </a:rPr>
              <a:t>, often referred to as the CES, is a off-campus specialist assigned by the University to serve as a liaison among the county Extension council, and other faculty who serve our county and the University. </a:t>
            </a:r>
            <a:r>
              <a:rPr lang="en-US" altLang="en-US">
                <a:solidFill>
                  <a:srgbClr val="CC3300"/>
                </a:solidFill>
                <a:latin typeface="Arial" panose="020B0604020202020204" pitchFamily="34" charset="0"/>
              </a:rPr>
              <a:t>(Name)</a:t>
            </a:r>
            <a:r>
              <a:rPr lang="en-US" altLang="en-US">
                <a:latin typeface="Arial" panose="020B0604020202020204" pitchFamily="34" charset="0"/>
              </a:rPr>
              <a:t> ensures that the educational programs in our county meet the high-priority needs of our constituents.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12</a:t>
            </a:fld>
            <a:endParaRPr lang="en-US"/>
          </a:p>
        </p:txBody>
      </p:sp>
    </p:spTree>
    <p:extLst>
      <p:ext uri="{BB962C8B-B14F-4D97-AF65-F5344CB8AC3E}">
        <p14:creationId xmlns:p14="http://schemas.microsoft.com/office/powerpoint/2010/main" val="3907555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rPr>
              <a:t>Clerical staff in the Extension center are employed by the Extension council or MU</a:t>
            </a:r>
            <a:r>
              <a:rPr lang="en-US" altLang="en-US" baseline="0">
                <a:latin typeface="Arial" panose="020B0604020202020204" pitchFamily="34" charset="0"/>
              </a:rPr>
              <a:t> Extension through a MOU with University of Missouri</a:t>
            </a:r>
            <a:r>
              <a:rPr lang="en-US" altLang="en-US">
                <a:latin typeface="Arial" panose="020B0604020202020204" pitchFamily="34" charset="0"/>
              </a:rPr>
              <a:t>.  Through the MOU, the council</a:t>
            </a:r>
            <a:r>
              <a:rPr lang="en-US" altLang="en-US" baseline="0">
                <a:latin typeface="Arial" panose="020B0604020202020204" pitchFamily="34" charset="0"/>
              </a:rPr>
              <a:t> pays all the payroll costs for the staff person.  In either arrangement, t</a:t>
            </a:r>
            <a:r>
              <a:rPr lang="en-US" altLang="en-US">
                <a:latin typeface="Arial" panose="020B0604020202020204" pitchFamily="34" charset="0"/>
              </a:rPr>
              <a:t>hese individuals provide support for both office operations and programs.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13</a:t>
            </a:fld>
            <a:endParaRPr lang="en-US"/>
          </a:p>
        </p:txBody>
      </p:sp>
    </p:spTree>
    <p:extLst>
      <p:ext uri="{BB962C8B-B14F-4D97-AF65-F5344CB8AC3E}">
        <p14:creationId xmlns:p14="http://schemas.microsoft.com/office/powerpoint/2010/main" val="2153934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Counties also are served by paraprofessionals who work with the:</a:t>
            </a:r>
          </a:p>
          <a:p>
            <a:pPr eaLnBrk="1" hangingPunct="1"/>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Family Nutrition Education Program</a:t>
            </a:r>
          </a:p>
          <a:p>
            <a:pPr eaLnBrk="1" hangingPunct="1">
              <a:buFontTx/>
              <a:buChar char="•"/>
            </a:pPr>
            <a:r>
              <a:rPr lang="en-US" altLang="en-US">
                <a:latin typeface="Arial" panose="020B0604020202020204" pitchFamily="34" charset="0"/>
              </a:rPr>
              <a:t>Small Farm Family Program</a:t>
            </a:r>
          </a:p>
          <a:p>
            <a:pPr eaLnBrk="1" hangingPunct="1">
              <a:buFontTx/>
              <a:buChar char="•"/>
            </a:pPr>
            <a:r>
              <a:rPr lang="en-US" altLang="en-US">
                <a:latin typeface="Arial" panose="020B0604020202020204" pitchFamily="34" charset="0"/>
              </a:rPr>
              <a:t>And 4-H Youth Development.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These staff members are University employees. </a:t>
            </a:r>
            <a:r>
              <a:rPr lang="en-US" altLang="en-US" b="1">
                <a:solidFill>
                  <a:srgbClr val="CC3300"/>
                </a:solidFill>
                <a:latin typeface="Arial" panose="020B0604020202020204" pitchFamily="34" charset="0"/>
              </a:rPr>
              <a:t>(Note: If council shares salary responsibility, include that information here.)</a:t>
            </a:r>
            <a:r>
              <a:rPr lang="en-US" altLang="en-US">
                <a:latin typeface="Arial" panose="020B0604020202020204" pitchFamily="34" charset="0"/>
              </a:rPr>
              <a:t> Paraprofessionals are supervised by regional specialists.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14</a:t>
            </a:fld>
            <a:endParaRPr lang="en-US"/>
          </a:p>
        </p:txBody>
      </p:sp>
    </p:spTree>
    <p:extLst>
      <p:ext uri="{BB962C8B-B14F-4D97-AF65-F5344CB8AC3E}">
        <p14:creationId xmlns:p14="http://schemas.microsoft.com/office/powerpoint/2010/main" val="612988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As a council member, you will interact regularly with the faculty and staff who work in the county. Regional Extension specialists, as the title implies, specialize in a particular field. They are faculty members of the University of Missouri. While regional specialists are headquartered in a specific county, most have multicounty assignments. This structure allows each county access to expertise in a number of specialty areas that might not otherwise be available.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Councils play an important role in hiring those specialists, serving on personnel teams during the hiring process and approving candidates for positions in their county. Councils also participate in annual performance reviews of regional specialists.</a:t>
            </a:r>
          </a:p>
          <a:p>
            <a:pPr eaLnBrk="1" hangingPunct="1"/>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15</a:t>
            </a:fld>
            <a:endParaRPr lang="en-US"/>
          </a:p>
        </p:txBody>
      </p:sp>
    </p:spTree>
    <p:extLst>
      <p:ext uri="{BB962C8B-B14F-4D97-AF65-F5344CB8AC3E}">
        <p14:creationId xmlns:p14="http://schemas.microsoft.com/office/powerpoint/2010/main" val="892699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solidFill>
                  <a:srgbClr val="CC3300"/>
                </a:solidFill>
                <a:latin typeface="Arial" panose="020B0604020202020204" pitchFamily="34" charset="0"/>
              </a:rPr>
              <a:t>Note: Use this slide and make additional slides as necessary to list regional specialists 1) assigned to the county and 2) serving the county. Photos from the Extension staff directory may be added to the slide.</a:t>
            </a:r>
          </a:p>
          <a:p>
            <a:pPr eaLnBrk="1" hangingPunct="1"/>
            <a:r>
              <a:rPr lang="en-US" altLang="en-US">
                <a:latin typeface="Arial" panose="020B0604020202020204" pitchFamily="34" charset="0"/>
              </a:rPr>
              <a:t>In our county, we have </a:t>
            </a:r>
            <a:r>
              <a:rPr lang="en-US" altLang="en-US">
                <a:solidFill>
                  <a:srgbClr val="CC3300"/>
                </a:solidFill>
                <a:latin typeface="Arial" panose="020B0604020202020204" pitchFamily="34" charset="0"/>
              </a:rPr>
              <a:t>(number)</a:t>
            </a:r>
            <a:r>
              <a:rPr lang="en-US" altLang="en-US">
                <a:latin typeface="Arial" panose="020B0604020202020204" pitchFamily="34" charset="0"/>
              </a:rPr>
              <a:t> of specialists headquartered here. They are</a:t>
            </a:r>
            <a:r>
              <a:rPr lang="en-US" altLang="en-US">
                <a:solidFill>
                  <a:srgbClr val="CC3300"/>
                </a:solidFill>
                <a:latin typeface="Arial" panose="020B0604020202020204" pitchFamily="34" charset="0"/>
              </a:rPr>
              <a:t>:</a:t>
            </a:r>
            <a:endParaRPr lang="en-US" altLang="en-US">
              <a:latin typeface="Arial" panose="020B0604020202020204" pitchFamily="34" charset="0"/>
            </a:endParaRPr>
          </a:p>
          <a:p>
            <a:pPr eaLnBrk="1" hangingPunct="1"/>
            <a:r>
              <a:rPr lang="en-US" altLang="en-US">
                <a:solidFill>
                  <a:srgbClr val="CC3300"/>
                </a:solidFill>
                <a:latin typeface="Arial" panose="020B0604020202020204" pitchFamily="34" charset="0"/>
              </a:rPr>
              <a:t>(list name and title)</a:t>
            </a:r>
          </a:p>
          <a:p>
            <a:pPr eaLnBrk="1" hangingPunct="1"/>
            <a:endParaRPr lang="en-US" altLang="en-US">
              <a:solidFill>
                <a:srgbClr val="CC3300"/>
              </a:solidFill>
              <a:latin typeface="Arial" panose="020B0604020202020204" pitchFamily="34" charset="0"/>
            </a:endParaRPr>
          </a:p>
          <a:p>
            <a:pPr eaLnBrk="1" hangingPunct="1"/>
            <a:r>
              <a:rPr lang="en-US" altLang="en-US">
                <a:latin typeface="Arial" panose="020B0604020202020204" pitchFamily="34" charset="0"/>
              </a:rPr>
              <a:t>These specialists also serve our county:</a:t>
            </a:r>
          </a:p>
          <a:p>
            <a:pPr eaLnBrk="1" hangingPunct="1"/>
            <a:r>
              <a:rPr lang="en-US" altLang="en-US">
                <a:solidFill>
                  <a:srgbClr val="CC3300"/>
                </a:solidFill>
                <a:latin typeface="Arial" panose="020B0604020202020204" pitchFamily="34" charset="0"/>
              </a:rPr>
              <a:t>(list name, title, headquarter county – use additional slides as necessary)</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16</a:t>
            </a:fld>
            <a:endParaRPr lang="en-US"/>
          </a:p>
        </p:txBody>
      </p:sp>
    </p:spTree>
    <p:extLst>
      <p:ext uri="{BB962C8B-B14F-4D97-AF65-F5344CB8AC3E}">
        <p14:creationId xmlns:p14="http://schemas.microsoft.com/office/powerpoint/2010/main" val="3165774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discuss how Extension is organized</a:t>
            </a:r>
            <a:r>
              <a:rPr lang="en-US" baseline="0"/>
              <a:t> in our state</a:t>
            </a:r>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17</a:t>
            </a:fld>
            <a:endParaRPr lang="en-US"/>
          </a:p>
        </p:txBody>
      </p:sp>
    </p:spTree>
    <p:extLst>
      <p:ext uri="{BB962C8B-B14F-4D97-AF65-F5344CB8AC3E}">
        <p14:creationId xmlns:p14="http://schemas.microsoft.com/office/powerpoint/2010/main" val="3829419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The University of Missouri Extension program is administered by the Columbia campus, MU. Dr. Marshall is Vice Chancellor for MU Extension and Engagement.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He reports to MU Chancellor, the campus’s chief academic officer.  Garnett Stokes currently serves as Interim Chancellor</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While administrative responsibility is assigned to Columbia, Extension collaborates with the University of Missouri campuses in Kansas City, Rolla and St. Louis to fulfill the land-grant mission.</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18</a:t>
            </a:fld>
            <a:endParaRPr lang="en-US"/>
          </a:p>
        </p:txBody>
      </p:sp>
    </p:spTree>
    <p:extLst>
      <p:ext uri="{BB962C8B-B14F-4D97-AF65-F5344CB8AC3E}">
        <p14:creationId xmlns:p14="http://schemas.microsoft.com/office/powerpoint/2010/main" val="2773054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a:latin typeface="Arial" panose="020B0604020202020204" pitchFamily="34" charset="0"/>
                <a:ea typeface="+mn-ea"/>
              </a:rPr>
              <a:t>The Extension Leadership Team also includes:</a:t>
            </a:r>
          </a:p>
          <a:p>
            <a:pPr eaLnBrk="1" hangingPunct="1">
              <a:defRPr/>
            </a:pPr>
            <a:endParaRPr lang="en-US" altLang="en-US">
              <a:latin typeface="Arial" panose="020B0604020202020204" pitchFamily="34" charset="0"/>
              <a:ea typeface="+mn-ea"/>
            </a:endParaRPr>
          </a:p>
          <a:p>
            <a:pPr marL="181240" indent="-181240">
              <a:spcBef>
                <a:spcPct val="25000"/>
              </a:spcBef>
              <a:buFont typeface="Arial" panose="020B0604020202020204" pitchFamily="34" charset="0"/>
              <a:buChar char="•"/>
              <a:defRPr/>
            </a:pPr>
            <a:r>
              <a:rPr lang="en-US" altLang="en-US">
                <a:solidFill>
                  <a:srgbClr val="093A81"/>
                </a:solidFill>
                <a:ea typeface="+mn-ea"/>
              </a:rPr>
              <a:t>Blake Naughton, Associate Vice Chancellor for Extension and Engagement</a:t>
            </a:r>
          </a:p>
          <a:p>
            <a:pPr eaLnBrk="1" hangingPunct="1">
              <a:defRPr/>
            </a:pPr>
            <a:endParaRPr lang="en-US" altLang="en-US">
              <a:latin typeface="Arial" panose="020B0604020202020204" pitchFamily="34" charset="0"/>
              <a:ea typeface="+mn-ea"/>
            </a:endParaRPr>
          </a:p>
          <a:p>
            <a:pPr marL="181240" indent="-181240">
              <a:spcBef>
                <a:spcPct val="25000"/>
              </a:spcBef>
              <a:buFont typeface="Arial" panose="020B0604020202020204" pitchFamily="34" charset="0"/>
              <a:buChar char="•"/>
              <a:defRPr/>
            </a:pPr>
            <a:r>
              <a:rPr lang="en-US" altLang="en-US">
                <a:latin typeface="Arial" panose="020B0604020202020204" pitchFamily="34" charset="0"/>
                <a:ea typeface="+mn-ea"/>
              </a:rPr>
              <a:t> Susan Reno, </a:t>
            </a:r>
            <a:r>
              <a:rPr lang="en-US" altLang="en-US">
                <a:solidFill>
                  <a:srgbClr val="093A81"/>
                </a:solidFill>
                <a:ea typeface="+mn-ea"/>
              </a:rPr>
              <a:t>Assistant Vice Chancellor for Research, Extension and Engagement</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19</a:t>
            </a:fld>
            <a:endParaRPr lang="en-US"/>
          </a:p>
        </p:txBody>
      </p:sp>
    </p:spTree>
    <p:extLst>
      <p:ext uri="{BB962C8B-B14F-4D97-AF65-F5344CB8AC3E}">
        <p14:creationId xmlns:p14="http://schemas.microsoft.com/office/powerpoint/2010/main" val="27503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Extension is grounded in the land-grant mission established by the federal Morrill Acts of 1862 and 1890.</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land-grant mission mandates resident instruction, research and service, and it is this mission that distinguishes the University of Missouri and Lincoln University from other colleges and universities in the state.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Through Extension, the Universities fulfill their service mission by delivering science-based information and education to the people of Missouri through county Extension centers.</a:t>
            </a:r>
          </a:p>
          <a:p>
            <a:pPr eaLnBrk="1" hangingPunct="1"/>
            <a:endParaRPr lang="en-US" altLang="en-US">
              <a:latin typeface="Arial" panose="020B0604020202020204" pitchFamily="34" charset="0"/>
            </a:endParaRPr>
          </a:p>
          <a:p>
            <a:pPr eaLnBrk="1" hangingPunct="1"/>
            <a:r>
              <a:rPr lang="en-US" altLang="en-US" err="1">
                <a:latin typeface="Arial" panose="020B0604020202020204" pitchFamily="34" charset="0"/>
              </a:rPr>
              <a:t>Wurdack</a:t>
            </a:r>
            <a:r>
              <a:rPr lang="en-US" altLang="en-US">
                <a:latin typeface="Arial" panose="020B0604020202020204" pitchFamily="34" charset="0"/>
              </a:rPr>
              <a:t> Research Center - </a:t>
            </a:r>
            <a:r>
              <a:rPr lang="en-US"/>
              <a:t>Nestled along the Meramec River near Cook Station in the northeast Ozarks, this Center conducts demonstrations and research in integrated livestock, forages, forestry, agroforestry and wildlife management practices that are economically viable, environmentally sound and sociologically acceptable for the Ozark Region of Missouri. Timber covers most of the acreage, while 260 acres provide the base for forage production, rotational grazing and cattle production. Current research includes programs to improve forage, beef, agroforestry and timber. </a:t>
            </a:r>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a:t>
            </a:fld>
            <a:endParaRPr lang="en-US"/>
          </a:p>
        </p:txBody>
      </p:sp>
    </p:spTree>
    <p:extLst>
      <p:ext uri="{BB962C8B-B14F-4D97-AF65-F5344CB8AC3E}">
        <p14:creationId xmlns:p14="http://schemas.microsoft.com/office/powerpoint/2010/main" val="369952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a:latin typeface="Arial" panose="020B0604020202020204" pitchFamily="34" charset="0"/>
                <a:ea typeface="+mn-ea"/>
              </a:rPr>
              <a:t>The Extension Leadership Team also includes:</a:t>
            </a:r>
          </a:p>
          <a:p>
            <a:pPr eaLnBrk="1" hangingPunct="1">
              <a:defRPr/>
            </a:pPr>
            <a:endParaRPr lang="en-US" altLang="en-US">
              <a:latin typeface="Arial" panose="020B0604020202020204" pitchFamily="34" charset="0"/>
              <a:ea typeface="+mn-ea"/>
            </a:endParaRPr>
          </a:p>
          <a:p>
            <a:pPr marL="181240" indent="-181240">
              <a:spcBef>
                <a:spcPct val="25000"/>
              </a:spcBef>
              <a:buFont typeface="Arial" panose="020B0604020202020204" pitchFamily="34" charset="0"/>
              <a:buChar char="•"/>
              <a:defRPr/>
            </a:pPr>
            <a:r>
              <a:rPr lang="en-US" altLang="en-US">
                <a:solidFill>
                  <a:srgbClr val="093A81"/>
                </a:solidFill>
                <a:ea typeface="+mn-ea"/>
              </a:rPr>
              <a:t>Blake Naughton, Associate Vice Chancellor for Extension and Engagement</a:t>
            </a:r>
          </a:p>
          <a:p>
            <a:pPr eaLnBrk="1" hangingPunct="1">
              <a:defRPr/>
            </a:pPr>
            <a:endParaRPr lang="en-US" altLang="en-US">
              <a:latin typeface="Arial" panose="020B0604020202020204" pitchFamily="34" charset="0"/>
              <a:ea typeface="+mn-ea"/>
            </a:endParaRPr>
          </a:p>
          <a:p>
            <a:pPr marL="181240" indent="-181240">
              <a:spcBef>
                <a:spcPct val="25000"/>
              </a:spcBef>
              <a:buFont typeface="Arial" panose="020B0604020202020204" pitchFamily="34" charset="0"/>
              <a:buChar char="•"/>
              <a:defRPr/>
            </a:pPr>
            <a:r>
              <a:rPr lang="en-US" altLang="en-US">
                <a:latin typeface="Arial" panose="020B0604020202020204" pitchFamily="34" charset="0"/>
                <a:ea typeface="+mn-ea"/>
              </a:rPr>
              <a:t> Susan Reno, </a:t>
            </a:r>
            <a:r>
              <a:rPr lang="en-US" altLang="en-US">
                <a:solidFill>
                  <a:srgbClr val="093A81"/>
                </a:solidFill>
                <a:ea typeface="+mn-ea"/>
              </a:rPr>
              <a:t>Assistant Vice Chancellor for Research, Extension and Engagement</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20</a:t>
            </a:fld>
            <a:endParaRPr lang="en-US"/>
          </a:p>
        </p:txBody>
      </p:sp>
    </p:spTree>
    <p:extLst>
      <p:ext uri="{BB962C8B-B14F-4D97-AF65-F5344CB8AC3E}">
        <p14:creationId xmlns:p14="http://schemas.microsoft.com/office/powerpoint/2010/main" val="1590691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rPr>
              <a:t>This organizational chart shows how MU Extension’s leadership team is organized</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21</a:t>
            </a:fld>
            <a:endParaRPr lang="en-US"/>
          </a:p>
        </p:txBody>
      </p:sp>
    </p:spTree>
    <p:extLst>
      <p:ext uri="{BB962C8B-B14F-4D97-AF65-F5344CB8AC3E}">
        <p14:creationId xmlns:p14="http://schemas.microsoft.com/office/powerpoint/2010/main" val="2621588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Through a recent reorganization, MU Extension programmatic leadership is organized around outcomes.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Agriculture and Environment, leadership is provided by Rob Kallenbach,</a:t>
            </a:r>
            <a:r>
              <a:rPr lang="en-US" altLang="en-US" baseline="0">
                <a:latin typeface="Arial" panose="020B0604020202020204" pitchFamily="34" charset="0"/>
              </a:rPr>
              <a:t> Senior Director and Assistant Dean.  Programming in this area includes </a:t>
            </a:r>
          </a:p>
          <a:p>
            <a:pPr marL="845786" lvl="1" indent="-362480">
              <a:spcAft>
                <a:spcPct val="40000"/>
              </a:spcAft>
              <a:buFont typeface="Arial" panose="020B0604020202020204" pitchFamily="34" charset="0"/>
              <a:buChar char="•"/>
              <a:defRPr/>
            </a:pPr>
            <a:r>
              <a:rPr lang="en-US" altLang="en-US" sz="2600"/>
              <a:t>Animal Health &amp; Production</a:t>
            </a:r>
          </a:p>
          <a:p>
            <a:pPr marL="845786" lvl="1" indent="-362480">
              <a:spcAft>
                <a:spcPct val="40000"/>
              </a:spcAft>
              <a:buFont typeface="Arial" panose="020B0604020202020204" pitchFamily="34" charset="0"/>
              <a:buChar char="•"/>
              <a:defRPr/>
            </a:pPr>
            <a:r>
              <a:rPr lang="en-US" altLang="en-US" sz="2600"/>
              <a:t>Plant Health &amp; Production</a:t>
            </a:r>
          </a:p>
          <a:p>
            <a:pPr marL="845786" lvl="1" indent="-362480">
              <a:spcAft>
                <a:spcPct val="40000"/>
              </a:spcAft>
              <a:buFont typeface="Arial" panose="020B0604020202020204" pitchFamily="34" charset="0"/>
              <a:buChar char="•"/>
              <a:defRPr/>
            </a:pPr>
            <a:r>
              <a:rPr lang="en-US" altLang="en-US" sz="2600"/>
              <a:t>Agriculture Business &amp; Policy</a:t>
            </a:r>
          </a:p>
          <a:p>
            <a:pPr marL="845786" lvl="1" indent="-362480">
              <a:spcAft>
                <a:spcPct val="40000"/>
              </a:spcAft>
              <a:buFont typeface="Arial" panose="020B0604020202020204" pitchFamily="34" charset="0"/>
              <a:buChar char="•"/>
              <a:defRPr/>
            </a:pPr>
            <a:r>
              <a:rPr lang="en-US" altLang="en-US" sz="2600"/>
              <a:t>Natural Resources &amp; Environment</a:t>
            </a:r>
          </a:p>
          <a:p>
            <a:pPr eaLnBrk="1" hangingPunct="1"/>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22</a:t>
            </a:fld>
            <a:endParaRPr lang="en-US"/>
          </a:p>
        </p:txBody>
      </p:sp>
    </p:spTree>
    <p:extLst>
      <p:ext uri="{BB962C8B-B14F-4D97-AF65-F5344CB8AC3E}">
        <p14:creationId xmlns:p14="http://schemas.microsoft.com/office/powerpoint/2010/main" val="3793341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Leadership in the area of Youth and Families is provided by Jo Britt-Rankin, Senior Program Director and Associate Dean.</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Youth and Families programs will include:</a:t>
            </a:r>
          </a:p>
          <a:p>
            <a:pPr eaLnBrk="1" hangingPunct="1"/>
            <a:endParaRPr lang="en-US" altLang="en-US">
              <a:latin typeface="Arial" panose="020B0604020202020204" pitchFamily="34" charset="0"/>
            </a:endParaRPr>
          </a:p>
          <a:p>
            <a:pPr marL="845786" lvl="1" indent="-362480">
              <a:spcAft>
                <a:spcPct val="40000"/>
              </a:spcAft>
              <a:buFont typeface="Arial" panose="020B0604020202020204" pitchFamily="34" charset="0"/>
              <a:buChar char="•"/>
              <a:defRPr/>
            </a:pPr>
            <a:r>
              <a:rPr lang="en-US" altLang="en-US" sz="2600"/>
              <a:t>4-H Center for Youth Development</a:t>
            </a:r>
          </a:p>
          <a:p>
            <a:pPr marL="845786" lvl="1" indent="-362480">
              <a:spcAft>
                <a:spcPct val="40000"/>
              </a:spcAft>
              <a:buFont typeface="Arial" panose="020B0604020202020204" pitchFamily="34" charset="0"/>
              <a:buChar char="•"/>
              <a:defRPr/>
            </a:pPr>
            <a:r>
              <a:rPr lang="en-US" altLang="en-US" sz="2600"/>
              <a:t>Nutrition &amp; Wellness Educations</a:t>
            </a:r>
          </a:p>
          <a:p>
            <a:pPr marL="845786" lvl="1" indent="-362480">
              <a:spcAft>
                <a:spcPct val="40000"/>
              </a:spcAft>
              <a:buFont typeface="Arial" panose="020B0604020202020204" pitchFamily="34" charset="0"/>
              <a:buChar char="•"/>
              <a:defRPr/>
            </a:pPr>
            <a:r>
              <a:rPr lang="en-US" altLang="en-US" sz="2600"/>
              <a:t>Family &amp; Home Education</a:t>
            </a:r>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23</a:t>
            </a:fld>
            <a:endParaRPr lang="en-US"/>
          </a:p>
        </p:txBody>
      </p:sp>
    </p:spTree>
    <p:extLst>
      <p:ext uri="{BB962C8B-B14F-4D97-AF65-F5344CB8AC3E}">
        <p14:creationId xmlns:p14="http://schemas.microsoft.com/office/powerpoint/2010/main" val="4159609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Business and Communities is</a:t>
            </a:r>
            <a:r>
              <a:rPr lang="en-US" altLang="en-US" baseline="0">
                <a:latin typeface="Arial" panose="020B0604020202020204" pitchFamily="34" charset="0"/>
              </a:rPr>
              <a:t> led by Steve Devlin, Program Director and Associate Dean.  Programming in this area focuses on:</a:t>
            </a:r>
          </a:p>
          <a:p>
            <a:pPr eaLnBrk="1" hangingPunct="1"/>
            <a:endParaRPr lang="en-US" altLang="en-US" baseline="0">
              <a:latin typeface="Arial" panose="020B0604020202020204" pitchFamily="34" charset="0"/>
            </a:endParaRPr>
          </a:p>
          <a:p>
            <a:pPr marL="845786" lvl="1" indent="-362480">
              <a:spcAft>
                <a:spcPct val="40000"/>
              </a:spcAft>
              <a:buFont typeface="Arial" panose="020B0604020202020204" pitchFamily="34" charset="0"/>
              <a:buChar char="•"/>
              <a:defRPr/>
            </a:pPr>
            <a:r>
              <a:rPr lang="en-US" altLang="en-US" sz="2600"/>
              <a:t>Business Development</a:t>
            </a:r>
          </a:p>
          <a:p>
            <a:pPr marL="845786" lvl="1" indent="-362480">
              <a:spcAft>
                <a:spcPct val="40000"/>
              </a:spcAft>
              <a:buFont typeface="Arial" panose="020B0604020202020204" pitchFamily="34" charset="0"/>
              <a:buChar char="•"/>
              <a:defRPr/>
            </a:pPr>
            <a:r>
              <a:rPr lang="en-US" altLang="en-US" sz="2600"/>
              <a:t>Community Development</a:t>
            </a:r>
          </a:p>
          <a:p>
            <a:pPr marL="845786" lvl="1" indent="-362480">
              <a:spcAft>
                <a:spcPct val="40000"/>
              </a:spcAft>
              <a:buFont typeface="Arial" panose="020B0604020202020204" pitchFamily="34" charset="0"/>
              <a:buChar char="•"/>
              <a:defRPr/>
            </a:pPr>
            <a:r>
              <a:rPr lang="en-US" altLang="en-US" sz="2600"/>
              <a:t>Workforce Development</a:t>
            </a:r>
          </a:p>
          <a:p>
            <a:pPr eaLnBrk="1" hangingPunct="1"/>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24</a:t>
            </a:fld>
            <a:endParaRPr lang="en-US"/>
          </a:p>
        </p:txBody>
      </p:sp>
    </p:spTree>
    <p:extLst>
      <p:ext uri="{BB962C8B-B14F-4D97-AF65-F5344CB8AC3E}">
        <p14:creationId xmlns:p14="http://schemas.microsoft.com/office/powerpoint/2010/main" val="2580515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Business and Communities is</a:t>
            </a:r>
            <a:r>
              <a:rPr lang="en-US" altLang="en-US" baseline="0">
                <a:latin typeface="Arial" panose="020B0604020202020204" pitchFamily="34" charset="0"/>
              </a:rPr>
              <a:t> led by Steve Devlin, Program Director and Associate Dean.  Programming in this area focuses on:</a:t>
            </a:r>
          </a:p>
          <a:p>
            <a:pPr eaLnBrk="1" hangingPunct="1"/>
            <a:endParaRPr lang="en-US" altLang="en-US" baseline="0">
              <a:latin typeface="Arial" panose="020B0604020202020204" pitchFamily="34" charset="0"/>
            </a:endParaRPr>
          </a:p>
          <a:p>
            <a:pPr marL="845786" lvl="1" indent="-362480">
              <a:spcAft>
                <a:spcPct val="40000"/>
              </a:spcAft>
              <a:buFont typeface="Arial" panose="020B0604020202020204" pitchFamily="34" charset="0"/>
              <a:buChar char="•"/>
              <a:defRPr/>
            </a:pPr>
            <a:r>
              <a:rPr lang="en-US" altLang="en-US" sz="2600"/>
              <a:t>Business Development</a:t>
            </a:r>
          </a:p>
          <a:p>
            <a:pPr marL="845786" lvl="1" indent="-362480">
              <a:spcAft>
                <a:spcPct val="40000"/>
              </a:spcAft>
              <a:buFont typeface="Arial" panose="020B0604020202020204" pitchFamily="34" charset="0"/>
              <a:buChar char="•"/>
              <a:defRPr/>
            </a:pPr>
            <a:r>
              <a:rPr lang="en-US" altLang="en-US" sz="2600"/>
              <a:t>Community Development</a:t>
            </a:r>
          </a:p>
          <a:p>
            <a:pPr marL="845786" lvl="1" indent="-362480">
              <a:spcAft>
                <a:spcPct val="40000"/>
              </a:spcAft>
              <a:buFont typeface="Arial" panose="020B0604020202020204" pitchFamily="34" charset="0"/>
              <a:buChar char="•"/>
              <a:defRPr/>
            </a:pPr>
            <a:r>
              <a:rPr lang="en-US" altLang="en-US" sz="2600"/>
              <a:t>Workforce Development</a:t>
            </a:r>
          </a:p>
          <a:p>
            <a:pPr eaLnBrk="1" hangingPunct="1"/>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25</a:t>
            </a:fld>
            <a:endParaRPr lang="en-US"/>
          </a:p>
        </p:txBody>
      </p:sp>
    </p:spTree>
    <p:extLst>
      <p:ext uri="{BB962C8B-B14F-4D97-AF65-F5344CB8AC3E}">
        <p14:creationId xmlns:p14="http://schemas.microsoft.com/office/powerpoint/2010/main" val="4248910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Additionally, MU Extension will continue</a:t>
            </a:r>
            <a:r>
              <a:rPr lang="en-US" altLang="en-US" baseline="0">
                <a:latin typeface="Arial" panose="020B0604020202020204" pitchFamily="34" charset="0"/>
              </a:rPr>
              <a:t> to provide programming around health and safety, including:</a:t>
            </a:r>
          </a:p>
          <a:p>
            <a:pPr eaLnBrk="1" hangingPunct="1"/>
            <a:endParaRPr lang="en-US" altLang="en-US">
              <a:latin typeface="Arial" panose="020B0604020202020204" pitchFamily="34" charset="0"/>
            </a:endParaRPr>
          </a:p>
          <a:p>
            <a:pPr marL="845786" lvl="1" indent="-362480">
              <a:spcAft>
                <a:spcPct val="40000"/>
              </a:spcAft>
              <a:buFont typeface="Arial" panose="020B0604020202020204" pitchFamily="34" charset="0"/>
              <a:buChar char="•"/>
              <a:defRPr/>
            </a:pPr>
            <a:r>
              <a:rPr lang="en-US" altLang="en-US" sz="2600"/>
              <a:t>Continuing Medical Education</a:t>
            </a:r>
          </a:p>
          <a:p>
            <a:pPr marL="845786" lvl="1" indent="-362480">
              <a:spcAft>
                <a:spcPct val="40000"/>
              </a:spcAft>
              <a:buFont typeface="Arial" panose="020B0604020202020204" pitchFamily="34" charset="0"/>
              <a:buChar char="•"/>
              <a:defRPr/>
            </a:pPr>
            <a:r>
              <a:rPr lang="en-US" altLang="en-US" sz="2600"/>
              <a:t>Nursing Outreach</a:t>
            </a:r>
          </a:p>
          <a:p>
            <a:pPr marL="845786" lvl="1" indent="-362480">
              <a:spcAft>
                <a:spcPct val="40000"/>
              </a:spcAft>
              <a:buFont typeface="Arial" panose="020B0604020202020204" pitchFamily="34" charset="0"/>
              <a:buChar char="•"/>
              <a:defRPr/>
            </a:pPr>
            <a:r>
              <a:rPr lang="en-US" altLang="en-US" sz="2600"/>
              <a:t>Law Enforcement Training</a:t>
            </a:r>
          </a:p>
          <a:p>
            <a:pPr marL="845786" lvl="1" indent="-362480">
              <a:spcAft>
                <a:spcPct val="40000"/>
              </a:spcAft>
              <a:buFont typeface="Arial" panose="020B0604020202020204" pitchFamily="34" charset="0"/>
              <a:buChar char="•"/>
              <a:defRPr/>
            </a:pPr>
            <a:r>
              <a:rPr lang="en-US" altLang="en-US" sz="2600"/>
              <a:t>Fire &amp; Rescue Training</a:t>
            </a:r>
          </a:p>
          <a:p>
            <a:endParaRPr lang="en-US"/>
          </a:p>
          <a:p>
            <a:r>
              <a:rPr lang="en-US"/>
              <a:t>Blake Naughton, Associate Vice Chancellor for Extension and Engagement, will provide leadership</a:t>
            </a:r>
            <a:r>
              <a:rPr lang="en-US" baseline="0"/>
              <a:t> in this area</a:t>
            </a:r>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26</a:t>
            </a:fld>
            <a:endParaRPr lang="en-US"/>
          </a:p>
        </p:txBody>
      </p:sp>
    </p:spTree>
    <p:extLst>
      <p:ext uri="{BB962C8B-B14F-4D97-AF65-F5344CB8AC3E}">
        <p14:creationId xmlns:p14="http://schemas.microsoft.com/office/powerpoint/2010/main" val="1615765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Across the state, Extension is divided into seven administrative regions, supervised by Regional Directors. </a:t>
            </a:r>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27</a:t>
            </a:fld>
            <a:endParaRPr lang="en-US"/>
          </a:p>
        </p:txBody>
      </p:sp>
    </p:spTree>
    <p:extLst>
      <p:ext uri="{BB962C8B-B14F-4D97-AF65-F5344CB8AC3E}">
        <p14:creationId xmlns:p14="http://schemas.microsoft.com/office/powerpoint/2010/main" val="1484733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Business and Communities is</a:t>
            </a:r>
            <a:r>
              <a:rPr lang="en-US" altLang="en-US" baseline="0" dirty="0">
                <a:latin typeface="Arial" panose="020B0604020202020204" pitchFamily="34" charset="0"/>
              </a:rPr>
              <a:t> led by Steve Devlin, Program Director and Associate Dean.  Programming in this area focuses on:</a:t>
            </a:r>
          </a:p>
          <a:p>
            <a:pPr eaLnBrk="1" hangingPunct="1"/>
            <a:endParaRPr lang="en-US" altLang="en-US" baseline="0" dirty="0">
              <a:latin typeface="Arial" panose="020B0604020202020204" pitchFamily="34" charset="0"/>
            </a:endParaRPr>
          </a:p>
          <a:p>
            <a:pPr marL="845786" lvl="1" indent="-362480">
              <a:spcAft>
                <a:spcPct val="40000"/>
              </a:spcAft>
              <a:buFont typeface="Arial" panose="020B0604020202020204" pitchFamily="34" charset="0"/>
              <a:buChar char="•"/>
              <a:defRPr/>
            </a:pPr>
            <a:r>
              <a:rPr lang="en-US" altLang="en-US" sz="2600" dirty="0"/>
              <a:t>Business Development</a:t>
            </a:r>
          </a:p>
          <a:p>
            <a:pPr marL="845786" lvl="1" indent="-362480">
              <a:spcAft>
                <a:spcPct val="40000"/>
              </a:spcAft>
              <a:buFont typeface="Arial" panose="020B0604020202020204" pitchFamily="34" charset="0"/>
              <a:buChar char="•"/>
              <a:defRPr/>
            </a:pPr>
            <a:r>
              <a:rPr lang="en-US" altLang="en-US" sz="2600" dirty="0"/>
              <a:t>Community Development</a:t>
            </a:r>
          </a:p>
          <a:p>
            <a:pPr marL="845786" lvl="1" indent="-362480">
              <a:spcAft>
                <a:spcPct val="40000"/>
              </a:spcAft>
              <a:buFont typeface="Arial" panose="020B0604020202020204" pitchFamily="34" charset="0"/>
              <a:buChar char="•"/>
              <a:defRPr/>
            </a:pPr>
            <a:r>
              <a:rPr lang="en-US" altLang="en-US" sz="2600" dirty="0"/>
              <a:t>Workforce Development</a:t>
            </a:r>
          </a:p>
          <a:p>
            <a:pPr eaLnBrk="1" hangingPunct="1"/>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28</a:t>
            </a:fld>
            <a:endParaRPr lang="en-US"/>
          </a:p>
        </p:txBody>
      </p:sp>
    </p:spTree>
    <p:extLst>
      <p:ext uri="{BB962C8B-B14F-4D97-AF65-F5344CB8AC3E}">
        <p14:creationId xmlns:p14="http://schemas.microsoft.com/office/powerpoint/2010/main" val="2918094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solidFill>
                  <a:srgbClr val="CC3300"/>
                </a:solidFill>
                <a:latin typeface="Arial" panose="020B0604020202020204" pitchFamily="34" charset="0"/>
              </a:rPr>
              <a:t>Note: Choose only the Regional Director slide for your region.</a:t>
            </a:r>
            <a:r>
              <a:rPr lang="en-US" altLang="en-US" b="1">
                <a:latin typeface="Arial" panose="020B0604020202020204" pitchFamily="34" charset="0"/>
              </a:rPr>
              <a:t> </a:t>
            </a:r>
          </a:p>
          <a:p>
            <a:pPr eaLnBrk="1" hangingPunct="1"/>
            <a:endParaRPr lang="en-US" altLang="en-US" b="1">
              <a:latin typeface="Arial" panose="020B0604020202020204" pitchFamily="34" charset="0"/>
            </a:endParaRPr>
          </a:p>
          <a:p>
            <a:pPr eaLnBrk="1" hangingPunct="1"/>
            <a:r>
              <a:rPr lang="en-US" altLang="en-US">
                <a:latin typeface="Arial" panose="020B0604020202020204" pitchFamily="34" charset="0"/>
              </a:rPr>
              <a:t>We are in the Southeast Region, and our Regional Director is Sarah Denkler, whose office is at the Delta Center in Portageville.</a:t>
            </a:r>
          </a:p>
          <a:p>
            <a:endParaRPr lang="en-US" altLang="en-US">
              <a:latin typeface="Arial" panose="020B0604020202020204" pitchFamily="34" charset="0"/>
            </a:endParaRPr>
          </a:p>
          <a:p>
            <a:pPr eaLnBrk="1" hangingPunct="1"/>
            <a:r>
              <a:rPr lang="en-US" altLang="en-US">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29</a:t>
            </a:fld>
            <a:endParaRPr lang="en-US"/>
          </a:p>
        </p:txBody>
      </p:sp>
    </p:spTree>
    <p:extLst>
      <p:ext uri="{BB962C8B-B14F-4D97-AF65-F5344CB8AC3E}">
        <p14:creationId xmlns:p14="http://schemas.microsoft.com/office/powerpoint/2010/main" val="406714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a:latin typeface="Arial" panose="020B0604020202020204" pitchFamily="34" charset="0"/>
              </a:rPr>
              <a:t>(Mission Continued)</a:t>
            </a:r>
          </a:p>
          <a:p>
            <a:pPr eaLnBrk="1" hangingPunct="1"/>
            <a:r>
              <a:rPr lang="en-US" altLang="en-US">
                <a:latin typeface="Arial" panose="020B0604020202020204" pitchFamily="34" charset="0"/>
              </a:rPr>
              <a:t>As an integral part of the land-grant mission, University of Missouri Extension is a joint venture of the:</a:t>
            </a:r>
          </a:p>
          <a:p>
            <a:pPr eaLnBrk="1" hangingPunct="1">
              <a:buFontTx/>
              <a:buChar char="•"/>
            </a:pPr>
            <a:r>
              <a:rPr lang="en-US" altLang="en-US">
                <a:latin typeface="Arial" panose="020B0604020202020204" pitchFamily="34" charset="0"/>
              </a:rPr>
              <a:t>University of Missouri campuses (including Columbia, Kansas City, Rolla and St. Louis)</a:t>
            </a:r>
          </a:p>
          <a:p>
            <a:pPr eaLnBrk="1" hangingPunct="1">
              <a:buFontTx/>
              <a:buChar char="•"/>
            </a:pPr>
            <a:r>
              <a:rPr lang="en-US" altLang="en-US">
                <a:latin typeface="Arial" panose="020B0604020202020204" pitchFamily="34" charset="0"/>
              </a:rPr>
              <a:t>Lincoln University Cooperative Extension</a:t>
            </a:r>
          </a:p>
          <a:p>
            <a:pPr eaLnBrk="1" hangingPunct="1">
              <a:buFontTx/>
              <a:buChar char="•"/>
            </a:pPr>
            <a:r>
              <a:rPr lang="en-US" altLang="en-US">
                <a:latin typeface="Arial" panose="020B0604020202020204" pitchFamily="34" charset="0"/>
              </a:rPr>
              <a:t>The people of Missouri through county Extension councils</a:t>
            </a:r>
          </a:p>
          <a:p>
            <a:pPr eaLnBrk="1" hangingPunct="1">
              <a:buFontTx/>
              <a:buChar char="•"/>
            </a:pPr>
            <a:r>
              <a:rPr lang="en-US" altLang="en-US">
                <a:latin typeface="Arial" panose="020B0604020202020204" pitchFamily="34" charset="0"/>
              </a:rPr>
              <a:t>Cooperative State Research, Education and Extension Service of the U.S. Department of Agriculture</a:t>
            </a:r>
          </a:p>
          <a:p>
            <a:pPr eaLnBrk="1" hangingPunct="1">
              <a:buFontTx/>
              <a:buChar char="•"/>
            </a:pPr>
            <a:r>
              <a:rPr lang="en-US" altLang="en-US">
                <a:latin typeface="Arial" panose="020B0604020202020204" pitchFamily="34" charset="0"/>
              </a:rPr>
              <a:t>And other stakeholders and partners.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3</a:t>
            </a:fld>
            <a:endParaRPr lang="en-US"/>
          </a:p>
        </p:txBody>
      </p:sp>
    </p:spTree>
    <p:extLst>
      <p:ext uri="{BB962C8B-B14F-4D97-AF65-F5344CB8AC3E}">
        <p14:creationId xmlns:p14="http://schemas.microsoft.com/office/powerpoint/2010/main" val="2575717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At the core of this structure are County Extension Council members who ensure the system works by:</a:t>
            </a:r>
          </a:p>
          <a:p>
            <a:pPr eaLnBrk="1" hangingPunct="1">
              <a:buFontTx/>
              <a:buChar char="•"/>
            </a:pPr>
            <a:r>
              <a:rPr lang="en-US" altLang="en-US">
                <a:latin typeface="Arial" panose="020B0604020202020204" pitchFamily="34" charset="0"/>
              </a:rPr>
              <a:t>Identifying local educational needs</a:t>
            </a:r>
          </a:p>
          <a:p>
            <a:pPr eaLnBrk="1" hangingPunct="1">
              <a:buFontTx/>
              <a:buChar char="•"/>
            </a:pPr>
            <a:r>
              <a:rPr lang="en-US" altLang="en-US">
                <a:latin typeface="Arial" panose="020B0604020202020204" pitchFamily="34" charset="0"/>
              </a:rPr>
              <a:t>Securing funds</a:t>
            </a:r>
          </a:p>
          <a:p>
            <a:pPr eaLnBrk="1" hangingPunct="1">
              <a:buFontTx/>
              <a:buChar char="•"/>
            </a:pPr>
            <a:r>
              <a:rPr lang="en-US" altLang="en-US">
                <a:latin typeface="Arial" panose="020B0604020202020204" pitchFamily="34" charset="0"/>
              </a:rPr>
              <a:t>And ensuring that the research-based information of the state’s land-grant universities is available to people in their communities.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30</a:t>
            </a:fld>
            <a:endParaRPr lang="en-US"/>
          </a:p>
        </p:txBody>
      </p:sp>
    </p:spTree>
    <p:extLst>
      <p:ext uri="{BB962C8B-B14F-4D97-AF65-F5344CB8AC3E}">
        <p14:creationId xmlns:p14="http://schemas.microsoft.com/office/powerpoint/2010/main" val="246436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The Extension mission is to:</a:t>
            </a:r>
          </a:p>
          <a:p>
            <a:pPr eaLnBrk="1" hangingPunct="1"/>
            <a:r>
              <a:rPr lang="en-US" altLang="en-US">
                <a:latin typeface="Arial" panose="020B0604020202020204" pitchFamily="34" charset="0"/>
              </a:rPr>
              <a:t>“Improve Missourians’ lives by addressing their highest priorities through the application of research-based knowledge and resources.”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4</a:t>
            </a:fld>
            <a:endParaRPr lang="en-US"/>
          </a:p>
        </p:txBody>
      </p:sp>
    </p:spTree>
    <p:extLst>
      <p:ext uri="{BB962C8B-B14F-4D97-AF65-F5344CB8AC3E}">
        <p14:creationId xmlns:p14="http://schemas.microsoft.com/office/powerpoint/2010/main" val="4238450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a:latin typeface="Arial" panose="020B0604020202020204" pitchFamily="34" charset="0"/>
              </a:rPr>
              <a:t>(Mission Continued)</a:t>
            </a:r>
          </a:p>
          <a:p>
            <a:r>
              <a:rPr lang="en-US" i="0"/>
              <a:t>In 2016 the director of Extension’s title was changed to “Vice Chancellor</a:t>
            </a:r>
            <a:r>
              <a:rPr lang="en-US" i="0" baseline="0"/>
              <a:t> for Extension and Engagement.”  This change elevated the position to the Chancellor level and added “engagement” to the title.</a:t>
            </a:r>
          </a:p>
          <a:p>
            <a:endParaRPr lang="en-US" i="0" baseline="0"/>
          </a:p>
          <a:p>
            <a:r>
              <a:rPr lang="en-US" i="0" baseline="0"/>
              <a:t>Engagement efforts aim to connect the residents of our state with all of the resources of the University system, not just those who have traditionally been a part of our Extension program efforts.</a:t>
            </a:r>
          </a:p>
          <a:p>
            <a:endParaRPr lang="en-US" i="0" baseline="0"/>
          </a:p>
          <a:p>
            <a:r>
              <a:rPr lang="en-US" i="0" baseline="0"/>
              <a:t>The MU Engagement Council has been created </a:t>
            </a:r>
            <a:r>
              <a:rPr lang="en-US" sz="1300"/>
              <a:t>to bring together university leaders to focus on the engagement initiatives of the university.  By strengthening public engagement and connecting the people of the state to the University, we hope to increase our public understanding and support. </a:t>
            </a:r>
            <a:endParaRPr lang="en-US" i="0" baseline="0"/>
          </a:p>
        </p:txBody>
      </p:sp>
      <p:sp>
        <p:nvSpPr>
          <p:cNvPr id="4" name="Slide Number Placeholder 3"/>
          <p:cNvSpPr>
            <a:spLocks noGrp="1"/>
          </p:cNvSpPr>
          <p:nvPr>
            <p:ph type="sldNum" sz="quarter" idx="10"/>
          </p:nvPr>
        </p:nvSpPr>
        <p:spPr/>
        <p:txBody>
          <a:bodyPr/>
          <a:lstStyle/>
          <a:p>
            <a:fld id="{C97E9F36-4972-446D-BC93-7ADCBB17B3A7}" type="slidenum">
              <a:rPr lang="en-US" smtClean="0"/>
              <a:t>5</a:t>
            </a:fld>
            <a:endParaRPr lang="en-US"/>
          </a:p>
        </p:txBody>
      </p:sp>
    </p:spTree>
    <p:extLst>
      <p:ext uri="{BB962C8B-B14F-4D97-AF65-F5344CB8AC3E}">
        <p14:creationId xmlns:p14="http://schemas.microsoft.com/office/powerpoint/2010/main" val="164598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a:t>
            </a:r>
            <a:r>
              <a:rPr lang="en-US" baseline="0"/>
              <a:t> discuss the responsibilities of your Extension council</a:t>
            </a:r>
            <a:r>
              <a:rPr lang="en-US"/>
              <a:t>.</a:t>
            </a:r>
          </a:p>
        </p:txBody>
      </p:sp>
      <p:sp>
        <p:nvSpPr>
          <p:cNvPr id="4" name="Slide Number Placeholder 3"/>
          <p:cNvSpPr>
            <a:spLocks noGrp="1"/>
          </p:cNvSpPr>
          <p:nvPr>
            <p:ph type="sldNum" sz="quarter" idx="10"/>
          </p:nvPr>
        </p:nvSpPr>
        <p:spPr/>
        <p:txBody>
          <a:bodyPr/>
          <a:lstStyle/>
          <a:p>
            <a:fld id="{C97E9F36-4972-446D-BC93-7ADCBB17B3A7}" type="slidenum">
              <a:rPr lang="en-US" smtClean="0"/>
              <a:t>6</a:t>
            </a:fld>
            <a:endParaRPr lang="en-US"/>
          </a:p>
        </p:txBody>
      </p:sp>
    </p:spTree>
    <p:extLst>
      <p:ext uri="{BB962C8B-B14F-4D97-AF65-F5344CB8AC3E}">
        <p14:creationId xmlns:p14="http://schemas.microsoft.com/office/powerpoint/2010/main" val="1825460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State statutes give Extension council members specific legal responsibilities. These responsibilities can be categorized into three general areas:</a:t>
            </a:r>
          </a:p>
          <a:p>
            <a:pPr eaLnBrk="1" hangingPunct="1"/>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Educational program development and implementation</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Governance</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and Membership.</a:t>
            </a:r>
          </a:p>
          <a:p>
            <a:pPr eaLnBrk="1" hangingPunct="1">
              <a:buFontTx/>
              <a:buChar char="•"/>
            </a:pPr>
            <a:endParaRPr lang="en-US" altLang="en-US">
              <a:latin typeface="Arial" panose="020B0604020202020204" pitchFamily="34" charset="0"/>
            </a:endParaRPr>
          </a:p>
          <a:p>
            <a:pPr eaLnBrk="1" hangingPunct="1"/>
            <a:r>
              <a:rPr lang="en-US" altLang="en-US">
                <a:latin typeface="Arial" panose="020B0604020202020204" pitchFamily="34" charset="0"/>
              </a:rPr>
              <a:t>In this session, we will take a brief look at each of these areas. More specific information about these areas of responsibilities is explored in depth in other council training modules.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7</a:t>
            </a:fld>
            <a:endParaRPr lang="en-US"/>
          </a:p>
        </p:txBody>
      </p:sp>
    </p:spTree>
    <p:extLst>
      <p:ext uri="{BB962C8B-B14F-4D97-AF65-F5344CB8AC3E}">
        <p14:creationId xmlns:p14="http://schemas.microsoft.com/office/powerpoint/2010/main" val="357218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Council members’ responsibilities for </a:t>
            </a:r>
            <a:r>
              <a:rPr lang="en-US" altLang="en-US" b="1">
                <a:latin typeface="Arial" panose="020B0604020202020204" pitchFamily="34" charset="0"/>
              </a:rPr>
              <a:t>Educational Program Development and Implementation</a:t>
            </a:r>
            <a:r>
              <a:rPr lang="en-US" altLang="en-US">
                <a:latin typeface="Arial" panose="020B0604020202020204" pitchFamily="34" charset="0"/>
              </a:rPr>
              <a:t> include assisting regional faculty in planning and carrying out Extension programs in their county. As council members, we:</a:t>
            </a:r>
          </a:p>
          <a:p>
            <a:pPr eaLnBrk="1" hangingPunct="1"/>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Identify concerns in our communities</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Make recommendations to the University and work with local faculty</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And ensure access to local residents, groups and organizations.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8</a:t>
            </a:fld>
            <a:endParaRPr lang="en-US"/>
          </a:p>
        </p:txBody>
      </p:sp>
    </p:spTree>
    <p:extLst>
      <p:ext uri="{BB962C8B-B14F-4D97-AF65-F5344CB8AC3E}">
        <p14:creationId xmlns:p14="http://schemas.microsoft.com/office/powerpoint/2010/main" val="149994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Membership on the Extension council is comprised of elected and appointed representatives.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council holds responsibility for recruiting</a:t>
            </a:r>
            <a:r>
              <a:rPr lang="en-US" altLang="en-US" baseline="0">
                <a:latin typeface="Arial" panose="020B0604020202020204" pitchFamily="34" charset="0"/>
              </a:rPr>
              <a:t> candidates and conducting the election.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The key to a council’s effectiveness is recruiting individuals who represent the broad educational needs and backgrounds of people who live in the county.</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Membership responsibilities also include orienting new members to the council and providing ongoing training to enhance the ability of members to serve their constituents.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9</a:t>
            </a:fld>
            <a:endParaRPr lang="en-US"/>
          </a:p>
        </p:txBody>
      </p:sp>
    </p:spTree>
    <p:extLst>
      <p:ext uri="{BB962C8B-B14F-4D97-AF65-F5344CB8AC3E}">
        <p14:creationId xmlns:p14="http://schemas.microsoft.com/office/powerpoint/2010/main" val="1736297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2628549" y="1646013"/>
            <a:ext cx="6299200" cy="1758950"/>
          </a:xfrm>
        </p:spPr>
        <p:txBody>
          <a:bodyPr>
            <a:normAutofit/>
          </a:bodyPr>
          <a:lstStyle>
            <a:lvl1pPr marL="0" indent="0" algn="r">
              <a:spcBef>
                <a:spcPts val="0"/>
              </a:spcBef>
              <a:buNone/>
              <a:defRPr sz="3200" b="1" i="0" baseline="0">
                <a:solidFill>
                  <a:schemeClr val="tx1">
                    <a:lumMod val="85000"/>
                    <a:lumOff val="15000"/>
                  </a:schemeClr>
                </a:solidFill>
                <a:latin typeface="Arial"/>
                <a:cs typeface="Arial"/>
              </a:defRPr>
            </a:lvl1pPr>
          </a:lstStyle>
          <a:p>
            <a:pPr lvl="0"/>
            <a:r>
              <a:rPr lang="en-US"/>
              <a:t>PRESENTATION TITLE</a:t>
            </a:r>
          </a:p>
        </p:txBody>
      </p:sp>
      <p:sp>
        <p:nvSpPr>
          <p:cNvPr id="8" name="Text Placeholder 10"/>
          <p:cNvSpPr>
            <a:spLocks noGrp="1"/>
          </p:cNvSpPr>
          <p:nvPr>
            <p:ph type="body" sz="quarter" idx="11" hasCustomPrompt="1"/>
          </p:nvPr>
        </p:nvSpPr>
        <p:spPr>
          <a:xfrm>
            <a:off x="4285899" y="2711704"/>
            <a:ext cx="4641850" cy="966788"/>
          </a:xfrm>
        </p:spPr>
        <p:txBody>
          <a:bodyPr>
            <a:normAutofit/>
          </a:bodyPr>
          <a:lstStyle>
            <a:lvl1pPr marL="0" indent="0" algn="r">
              <a:buNone/>
              <a:defRPr sz="2000" spc="200" baseline="0">
                <a:solidFill>
                  <a:schemeClr val="tx1">
                    <a:lumMod val="75000"/>
                    <a:lumOff val="25000"/>
                  </a:schemeClr>
                </a:solidFill>
                <a:latin typeface="Arial"/>
                <a:cs typeface="Arial"/>
              </a:defRPr>
            </a:lvl1pPr>
          </a:lstStyle>
          <a:p>
            <a:pPr lvl="0"/>
            <a:r>
              <a:rPr lang="en-US"/>
              <a:t>presentation subtitle</a:t>
            </a:r>
          </a:p>
        </p:txBody>
      </p:sp>
      <p:sp>
        <p:nvSpPr>
          <p:cNvPr id="2" name="TextBox 1"/>
          <p:cNvSpPr txBox="1"/>
          <p:nvPr userDrawn="1"/>
        </p:nvSpPr>
        <p:spPr>
          <a:xfrm>
            <a:off x="344466" y="263047"/>
            <a:ext cx="8455068" cy="738664"/>
          </a:xfrm>
          <a:prstGeom prst="rect">
            <a:avLst/>
          </a:prstGeom>
          <a:noFill/>
        </p:spPr>
        <p:txBody>
          <a:bodyPr wrap="square" rtlCol="0">
            <a:spAutoFit/>
          </a:bodyPr>
          <a:lstStyle/>
          <a:p>
            <a:pPr algn="r"/>
            <a:r>
              <a:rPr lang="en-US" sz="4200" b="1">
                <a:solidFill>
                  <a:schemeClr val="bg1"/>
                </a:solidFill>
              </a:rPr>
              <a:t>Building Stronger Extension Councils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4085" y="4221942"/>
            <a:ext cx="2725449" cy="855975"/>
          </a:xfrm>
          <a:prstGeom prst="rect">
            <a:avLst/>
          </a:prstGeom>
        </p:spPr>
      </p:pic>
    </p:spTree>
    <p:extLst>
      <p:ext uri="{BB962C8B-B14F-4D97-AF65-F5344CB8AC3E}">
        <p14:creationId xmlns:p14="http://schemas.microsoft.com/office/powerpoint/2010/main" val="86636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3547324" y="1876985"/>
            <a:ext cx="3902337" cy="1758950"/>
          </a:xfrm>
        </p:spPr>
        <p:txBody>
          <a:bodyPr>
            <a:normAutofit/>
          </a:bodyPr>
          <a:lstStyle>
            <a:lvl1pPr marL="0" indent="0" algn="l">
              <a:spcBef>
                <a:spcPts val="0"/>
              </a:spcBef>
              <a:buNone/>
              <a:defRPr sz="3200" b="1" i="0" baseline="0">
                <a:solidFill>
                  <a:srgbClr val="404040"/>
                </a:solidFill>
                <a:latin typeface="Arial"/>
                <a:cs typeface="Arial"/>
              </a:defRPr>
            </a:lvl1pPr>
          </a:lstStyle>
          <a:p>
            <a:pPr lvl="0"/>
            <a:r>
              <a:rPr lang="en-US"/>
              <a:t>SECTION TITLE</a:t>
            </a:r>
          </a:p>
        </p:txBody>
      </p:sp>
    </p:spTree>
    <p:extLst>
      <p:ext uri="{BB962C8B-B14F-4D97-AF65-F5344CB8AC3E}">
        <p14:creationId xmlns:p14="http://schemas.microsoft.com/office/powerpoint/2010/main" val="178029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9144000" cy="913477"/>
          </a:xfrm>
          <a:prstGeom prst="rect">
            <a:avLst/>
          </a:prstGeom>
        </p:spPr>
      </p:pic>
      <p:sp>
        <p:nvSpPr>
          <p:cNvPr id="4" name="TextBox 3"/>
          <p:cNvSpPr txBox="1"/>
          <p:nvPr userDrawn="1"/>
        </p:nvSpPr>
        <p:spPr>
          <a:xfrm>
            <a:off x="230345" y="188464"/>
            <a:ext cx="7775890" cy="523220"/>
          </a:xfrm>
          <a:prstGeom prst="rect">
            <a:avLst/>
          </a:prstGeom>
          <a:noFill/>
        </p:spPr>
        <p:txBody>
          <a:bodyPr wrap="square" rtlCol="0">
            <a:spAutoFit/>
          </a:bodyPr>
          <a:lstStyle/>
          <a:p>
            <a:r>
              <a:rPr lang="en-US" sz="2800" b="1">
                <a:solidFill>
                  <a:schemeClr val="bg1"/>
                </a:solidFill>
              </a:rPr>
              <a:t>Building Stronger</a:t>
            </a:r>
            <a:r>
              <a:rPr lang="en-US" sz="2800" b="1" baseline="0">
                <a:solidFill>
                  <a:schemeClr val="bg1"/>
                </a:solidFill>
              </a:rPr>
              <a:t> Extension Councils</a:t>
            </a:r>
            <a:endParaRPr lang="en-US" sz="2800" b="1">
              <a:solidFill>
                <a:schemeClr val="bg1"/>
              </a:solidFill>
            </a:endParaRPr>
          </a:p>
        </p:txBody>
      </p:sp>
      <p:pic>
        <p:nvPicPr>
          <p:cNvPr id="5" name="Picture 4"/>
          <p:cNvPicPr>
            <a:picLocks noChangeAspect="1"/>
          </p:cNvPicPr>
          <p:nvPr userDrawn="1"/>
        </p:nvPicPr>
        <p:blipFill>
          <a:blip r:embed="rId2"/>
          <a:stretch>
            <a:fillRect/>
          </a:stretch>
        </p:blipFill>
        <p:spPr>
          <a:xfrm>
            <a:off x="1" y="4655763"/>
            <a:ext cx="9143999" cy="487738"/>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0673" y="4664543"/>
            <a:ext cx="1428916" cy="448776"/>
          </a:xfrm>
          <a:prstGeom prst="rect">
            <a:avLst/>
          </a:prstGeom>
        </p:spPr>
      </p:pic>
    </p:spTree>
    <p:extLst>
      <p:ext uri="{BB962C8B-B14F-4D97-AF65-F5344CB8AC3E}">
        <p14:creationId xmlns:p14="http://schemas.microsoft.com/office/powerpoint/2010/main" val="842198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537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2543961" y="1579627"/>
            <a:ext cx="6213580" cy="2992373"/>
          </a:xfrm>
        </p:spPr>
        <p:txBody>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3400" baseline="0">
                <a:solidFill>
                  <a:srgbClr val="404040"/>
                </a:solidFill>
                <a:latin typeface="Arial"/>
                <a:cs typeface="Arial"/>
              </a:defRPr>
            </a:lvl1pPr>
            <a:lvl2pPr marL="457200" indent="0">
              <a:buFont typeface="Wingdings" charset="2"/>
              <a:buNone/>
              <a:defRPr sz="2200" baseline="0">
                <a:solidFill>
                  <a:srgbClr val="595959"/>
                </a:solidFill>
                <a:latin typeface="Arial"/>
                <a:cs typeface="Arial"/>
              </a:defRPr>
            </a:lvl2pPr>
            <a:lvl3pPr>
              <a:defRPr sz="2000">
                <a:latin typeface="Arial"/>
                <a:cs typeface="Arial"/>
              </a:defRPr>
            </a:lvl3pPr>
            <a:lvl4pPr>
              <a:defRPr sz="2000">
                <a:latin typeface="Arial"/>
                <a:cs typeface="Arial"/>
              </a:defRPr>
            </a:lvl4pPr>
            <a:lvl5pPr marL="1828800" indent="0">
              <a:buNone/>
              <a:defRPr sz="2000">
                <a:latin typeface="Arial"/>
                <a:cs typeface="Arial"/>
              </a:defRPr>
            </a:lvl5pPr>
            <a:lvl6pPr>
              <a:defRPr sz="2000"/>
            </a:lvl6pPr>
            <a:lvl7pPr>
              <a:defRPr sz="2000"/>
            </a:lvl7pPr>
            <a:lvl8pPr>
              <a:defRPr sz="2000"/>
            </a:lvl8pPr>
            <a:lvl9pPr>
              <a:defRPr sz="2000"/>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a:t>Text (20-25 words per slide recommended.)</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a:t> </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a:t> </a:t>
            </a:r>
          </a:p>
          <a:p>
            <a:pPr lvl="0"/>
            <a:r>
              <a:rPr lang="en-US"/>
              <a:t> </a:t>
            </a:r>
          </a:p>
          <a:p>
            <a:pPr lvl="0"/>
            <a:endParaRPr lang="en-US"/>
          </a:p>
        </p:txBody>
      </p:sp>
    </p:spTree>
    <p:extLst>
      <p:ext uri="{BB962C8B-B14F-4D97-AF65-F5344CB8AC3E}">
        <p14:creationId xmlns:p14="http://schemas.microsoft.com/office/powerpoint/2010/main" val="198830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29665" y="3147611"/>
            <a:ext cx="8398515" cy="1257300"/>
          </a:xfrm>
          <a:prstGeom prst="rect">
            <a:avLst/>
          </a:prstGeom>
        </p:spPr>
        <p:txBody>
          <a:bodyPr>
            <a:normAutofit/>
          </a:bodyPr>
          <a:lstStyle>
            <a:lvl1pPr algn="ctr">
              <a:defRPr sz="2400" baseline="0">
                <a:solidFill>
                  <a:schemeClr val="tx1"/>
                </a:solidFill>
                <a:latin typeface="Arial"/>
                <a:cs typeface="Arial"/>
              </a:defRPr>
            </a:lvl1pPr>
          </a:lstStyle>
          <a:p>
            <a:r>
              <a:rPr lang="en-US"/>
              <a:t>Contact Information</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4530" y="1378971"/>
            <a:ext cx="3968784" cy="1246466"/>
          </a:xfrm>
          <a:prstGeom prst="rect">
            <a:avLst/>
          </a:prstGeom>
        </p:spPr>
      </p:pic>
    </p:spTree>
    <p:extLst>
      <p:ext uri="{BB962C8B-B14F-4D97-AF65-F5344CB8AC3E}">
        <p14:creationId xmlns:p14="http://schemas.microsoft.com/office/powerpoint/2010/main" val="13950110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777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4" r:id="rId5"/>
    <p:sldLayoutId id="2147483666"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Orientation</a:t>
            </a:r>
          </a:p>
          <a:p>
            <a:r>
              <a:rPr lang="en-US"/>
              <a:t>County Council</a:t>
            </a:r>
          </a:p>
        </p:txBody>
      </p:sp>
    </p:spTree>
    <p:extLst>
      <p:ext uri="{BB962C8B-B14F-4D97-AF65-F5344CB8AC3E}">
        <p14:creationId xmlns:p14="http://schemas.microsoft.com/office/powerpoint/2010/main" val="1558349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marL="0" indent="0">
              <a:spcAft>
                <a:spcPct val="30000"/>
              </a:spcAft>
              <a:buNone/>
            </a:pPr>
            <a:r>
              <a:rPr lang="en-US" altLang="en-US" sz="3000"/>
              <a:t>Governance</a:t>
            </a:r>
          </a:p>
          <a:p>
            <a:pPr>
              <a:spcAft>
                <a:spcPct val="40000"/>
              </a:spcAft>
              <a:buNone/>
            </a:pPr>
            <a:r>
              <a:rPr lang="en-US" altLang="en-US" sz="2400"/>
              <a:t>Important Considerations</a:t>
            </a:r>
          </a:p>
          <a:p>
            <a:pPr lvl="1"/>
            <a:r>
              <a:rPr lang="en-US" altLang="en-US" sz="2000"/>
              <a:t>Legally obligated to operate within State Statutes</a:t>
            </a:r>
          </a:p>
          <a:p>
            <a:pPr lvl="1"/>
            <a:r>
              <a:rPr lang="en-US" altLang="en-US" sz="2000"/>
              <a:t>Comply with Sunshine Law</a:t>
            </a:r>
          </a:p>
          <a:p>
            <a:pPr lvl="1"/>
            <a:r>
              <a:rPr lang="en-US" altLang="en-US" sz="2000"/>
              <a:t>Avoid conflict of interest</a:t>
            </a:r>
          </a:p>
          <a:p>
            <a:pPr marL="1371600" lvl="2" indent="-457200">
              <a:buFontTx/>
              <a:buChar char="•"/>
            </a:pPr>
            <a:r>
              <a:rPr lang="en-US" altLang="en-US" sz="1800"/>
              <a:t>Divulge conflict</a:t>
            </a:r>
          </a:p>
          <a:p>
            <a:pPr marL="1371600" lvl="2" indent="-457200">
              <a:buFontTx/>
              <a:buChar char="•"/>
            </a:pPr>
            <a:r>
              <a:rPr lang="en-US" altLang="en-US" sz="1800"/>
              <a:t>Remove yourself from conflict</a:t>
            </a:r>
          </a:p>
        </p:txBody>
      </p:sp>
    </p:spTree>
    <p:extLst>
      <p:ext uri="{BB962C8B-B14F-4D97-AF65-F5344CB8AC3E}">
        <p14:creationId xmlns:p14="http://schemas.microsoft.com/office/powerpoint/2010/main" val="1678566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Local Faculty and Staff</a:t>
            </a:r>
          </a:p>
        </p:txBody>
      </p:sp>
    </p:spTree>
    <p:extLst>
      <p:ext uri="{BB962C8B-B14F-4D97-AF65-F5344CB8AC3E}">
        <p14:creationId xmlns:p14="http://schemas.microsoft.com/office/powerpoint/2010/main" val="18992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5967656" cy="3637723"/>
          </a:xfrm>
        </p:spPr>
        <p:txBody>
          <a:bodyPr vert="horz" lIns="91440" tIns="45720" rIns="91440" bIns="45720" rtlCol="0" anchor="t">
            <a:normAutofit/>
          </a:bodyPr>
          <a:lstStyle/>
          <a:p>
            <a:pPr>
              <a:spcAft>
                <a:spcPct val="40000"/>
              </a:spcAft>
              <a:buNone/>
              <a:defRPr/>
            </a:pPr>
            <a:r>
              <a:rPr lang="en-US" altLang="en-US" sz="2800"/>
              <a:t>County Office Staff</a:t>
            </a:r>
          </a:p>
          <a:p>
            <a:pPr>
              <a:spcAft>
                <a:spcPct val="40000"/>
              </a:spcAft>
              <a:buNone/>
            </a:pPr>
            <a:r>
              <a:rPr lang="en-US" altLang="en-US" sz="2400"/>
              <a:t>County Engagement Specialist – Bethany Bachmann (Nutrition) </a:t>
            </a:r>
            <a:endParaRPr lang="en-US" altLang="en-US" sz="2400">
              <a:cs typeface="Calibri"/>
            </a:endParaRPr>
          </a:p>
          <a:p>
            <a:pPr lvl="1"/>
            <a:r>
              <a:rPr lang="en-US" altLang="en-US" sz="2000"/>
              <a:t>Liaison among council, staff and University</a:t>
            </a:r>
          </a:p>
          <a:p>
            <a:pPr lvl="1"/>
            <a:r>
              <a:rPr lang="en-US" altLang="en-US" sz="2000"/>
              <a:t>Off-campus faculty in triad</a:t>
            </a:r>
          </a:p>
          <a:p>
            <a:pPr lvl="2"/>
            <a:r>
              <a:rPr lang="en-US" altLang="en-US" sz="1700"/>
              <a:t>Genevieve Mendoza Perez 4-H Youth Development</a:t>
            </a:r>
            <a:endParaRPr lang="en-US" altLang="en-US" sz="1700">
              <a:cs typeface="Calibri"/>
            </a:endParaRPr>
          </a:p>
        </p:txBody>
      </p:sp>
      <p:pic>
        <p:nvPicPr>
          <p:cNvPr id="8" name="Picture 9">
            <a:extLst>
              <a:ext uri="{FF2B5EF4-FFF2-40B4-BE49-F238E27FC236}">
                <a16:creationId xmlns:a16="http://schemas.microsoft.com/office/drawing/2014/main" id="{E32BBA7F-8119-4345-9754-83BE6C3FC998}"/>
              </a:ext>
            </a:extLst>
          </p:cNvPr>
          <p:cNvPicPr>
            <a:picLocks noChangeAspect="1"/>
          </p:cNvPicPr>
          <p:nvPr/>
        </p:nvPicPr>
        <p:blipFill>
          <a:blip r:embed="rId3"/>
          <a:stretch>
            <a:fillRect/>
          </a:stretch>
        </p:blipFill>
        <p:spPr>
          <a:xfrm>
            <a:off x="6562018" y="1396216"/>
            <a:ext cx="1223063" cy="1653333"/>
          </a:xfrm>
          <a:prstGeom prst="rect">
            <a:avLst/>
          </a:prstGeom>
        </p:spPr>
      </p:pic>
    </p:spTree>
    <p:extLst>
      <p:ext uri="{BB962C8B-B14F-4D97-AF65-F5344CB8AC3E}">
        <p14:creationId xmlns:p14="http://schemas.microsoft.com/office/powerpoint/2010/main" val="1666879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3600"/>
              <a:t>Clerical Staff</a:t>
            </a:r>
          </a:p>
        </p:txBody>
      </p:sp>
      <p:graphicFrame>
        <p:nvGraphicFramePr>
          <p:cNvPr id="2" name="Diagram 1"/>
          <p:cNvGraphicFramePr/>
          <p:nvPr>
            <p:extLst>
              <p:ext uri="{D42A27DB-BD31-4B8C-83A1-F6EECF244321}">
                <p14:modId xmlns:p14="http://schemas.microsoft.com/office/powerpoint/2010/main" val="370338489"/>
              </p:ext>
            </p:extLst>
          </p:nvPr>
        </p:nvGraphicFramePr>
        <p:xfrm>
          <a:off x="3021311" y="1656679"/>
          <a:ext cx="5580503" cy="2850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79A490EC-30C6-44A2-90B8-8764F6CAE857}"/>
              </a:ext>
            </a:extLst>
          </p:cNvPr>
          <p:cNvSpPr/>
          <p:nvPr/>
        </p:nvSpPr>
        <p:spPr>
          <a:xfrm>
            <a:off x="803744" y="3505285"/>
            <a:ext cx="1225015" cy="507831"/>
          </a:xfrm>
          <a:prstGeom prst="rect">
            <a:avLst/>
          </a:prstGeom>
        </p:spPr>
        <p:txBody>
          <a:bodyPr wrap="none" lIns="91440" tIns="45720" rIns="91440" bIns="45720" anchor="t">
            <a:spAutoFit/>
          </a:bodyPr>
          <a:lstStyle/>
          <a:p>
            <a:r>
              <a:rPr lang="en-US" b="1"/>
              <a:t>Joann Steffens</a:t>
            </a:r>
            <a:endParaRPr lang="en-US"/>
          </a:p>
          <a:p>
            <a:r>
              <a:rPr lang="en-US" b="1"/>
              <a:t>Office Support</a:t>
            </a:r>
          </a:p>
        </p:txBody>
      </p:sp>
      <p:pic>
        <p:nvPicPr>
          <p:cNvPr id="14" name="Picture 14">
            <a:extLst>
              <a:ext uri="{FF2B5EF4-FFF2-40B4-BE49-F238E27FC236}">
                <a16:creationId xmlns:a16="http://schemas.microsoft.com/office/drawing/2014/main" id="{2B3F3C8D-DB8D-4CCA-AC54-39B4081F5325}"/>
              </a:ext>
            </a:extLst>
          </p:cNvPr>
          <p:cNvPicPr>
            <a:picLocks noChangeAspect="1"/>
          </p:cNvPicPr>
          <p:nvPr/>
        </p:nvPicPr>
        <p:blipFill>
          <a:blip r:embed="rId8"/>
          <a:stretch>
            <a:fillRect/>
          </a:stretch>
        </p:blipFill>
        <p:spPr>
          <a:xfrm>
            <a:off x="819150" y="1824038"/>
            <a:ext cx="1187450" cy="1489075"/>
          </a:xfrm>
          <a:prstGeom prst="rect">
            <a:avLst/>
          </a:prstGeom>
        </p:spPr>
      </p:pic>
    </p:spTree>
    <p:extLst>
      <p:ext uri="{BB962C8B-B14F-4D97-AF65-F5344CB8AC3E}">
        <p14:creationId xmlns:p14="http://schemas.microsoft.com/office/powerpoint/2010/main" val="3435075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3600"/>
              <a:t>Paraprofessionals</a:t>
            </a:r>
          </a:p>
        </p:txBody>
      </p:sp>
      <p:sp>
        <p:nvSpPr>
          <p:cNvPr id="5" name="Freeform: Shape 4">
            <a:extLst>
              <a:ext uri="{FF2B5EF4-FFF2-40B4-BE49-F238E27FC236}">
                <a16:creationId xmlns:a16="http://schemas.microsoft.com/office/drawing/2014/main" id="{8B7752B6-1A66-4B24-84AE-4DE6AF603732}"/>
              </a:ext>
            </a:extLst>
          </p:cNvPr>
          <p:cNvSpPr/>
          <p:nvPr/>
        </p:nvSpPr>
        <p:spPr>
          <a:xfrm>
            <a:off x="2061191" y="1733751"/>
            <a:ext cx="6910100" cy="498343"/>
          </a:xfrm>
          <a:custGeom>
            <a:avLst/>
            <a:gdLst>
              <a:gd name="connsiteX0" fmla="*/ 0 w 5580503"/>
              <a:gd name="connsiteY0" fmla="*/ 134918 h 809493"/>
              <a:gd name="connsiteX1" fmla="*/ 134918 w 5580503"/>
              <a:gd name="connsiteY1" fmla="*/ 0 h 809493"/>
              <a:gd name="connsiteX2" fmla="*/ 5445585 w 5580503"/>
              <a:gd name="connsiteY2" fmla="*/ 0 h 809493"/>
              <a:gd name="connsiteX3" fmla="*/ 5580503 w 5580503"/>
              <a:gd name="connsiteY3" fmla="*/ 134918 h 809493"/>
              <a:gd name="connsiteX4" fmla="*/ 5580503 w 5580503"/>
              <a:gd name="connsiteY4" fmla="*/ 674575 h 809493"/>
              <a:gd name="connsiteX5" fmla="*/ 5445585 w 5580503"/>
              <a:gd name="connsiteY5" fmla="*/ 809493 h 809493"/>
              <a:gd name="connsiteX6" fmla="*/ 134918 w 5580503"/>
              <a:gd name="connsiteY6" fmla="*/ 809493 h 809493"/>
              <a:gd name="connsiteX7" fmla="*/ 0 w 5580503"/>
              <a:gd name="connsiteY7" fmla="*/ 674575 h 809493"/>
              <a:gd name="connsiteX8" fmla="*/ 0 w 5580503"/>
              <a:gd name="connsiteY8" fmla="*/ 134918 h 80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0503" h="809493">
                <a:moveTo>
                  <a:pt x="0" y="134918"/>
                </a:moveTo>
                <a:cubicBezTo>
                  <a:pt x="0" y="60405"/>
                  <a:pt x="60405" y="0"/>
                  <a:pt x="134918" y="0"/>
                </a:cubicBezTo>
                <a:lnTo>
                  <a:pt x="5445585" y="0"/>
                </a:lnTo>
                <a:cubicBezTo>
                  <a:pt x="5520098" y="0"/>
                  <a:pt x="5580503" y="60405"/>
                  <a:pt x="5580503" y="134918"/>
                </a:cubicBezTo>
                <a:lnTo>
                  <a:pt x="5580503" y="674575"/>
                </a:lnTo>
                <a:cubicBezTo>
                  <a:pt x="5580503" y="749088"/>
                  <a:pt x="5520098" y="809493"/>
                  <a:pt x="5445585" y="809493"/>
                </a:cubicBezTo>
                <a:lnTo>
                  <a:pt x="134918" y="809493"/>
                </a:lnTo>
                <a:cubicBezTo>
                  <a:pt x="60405" y="809493"/>
                  <a:pt x="0" y="749088"/>
                  <a:pt x="0" y="674575"/>
                </a:cubicBezTo>
                <a:lnTo>
                  <a:pt x="0" y="13491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236" tIns="85236" rIns="85236" bIns="85236" numCol="1" spcCol="1270" anchor="ctr" anchorCtr="0">
            <a:noAutofit/>
          </a:bodyPr>
          <a:lstStyle/>
          <a:p>
            <a:pPr marL="0" lvl="0" indent="0" algn="l" defTabSz="533400">
              <a:lnSpc>
                <a:spcPct val="90000"/>
              </a:lnSpc>
              <a:spcBef>
                <a:spcPct val="0"/>
              </a:spcBef>
              <a:spcAft>
                <a:spcPct val="35000"/>
              </a:spcAft>
              <a:buNone/>
            </a:pPr>
            <a:r>
              <a:rPr lang="en-US" sz="2400" kern="1200"/>
              <a:t>University employees – concentrated program effort</a:t>
            </a:r>
          </a:p>
        </p:txBody>
      </p:sp>
      <p:sp>
        <p:nvSpPr>
          <p:cNvPr id="6" name="Freeform: Shape 5">
            <a:extLst>
              <a:ext uri="{FF2B5EF4-FFF2-40B4-BE49-F238E27FC236}">
                <a16:creationId xmlns:a16="http://schemas.microsoft.com/office/drawing/2014/main" id="{2782275F-4D33-4335-ACF9-9AAB9D74F5EF}"/>
              </a:ext>
            </a:extLst>
          </p:cNvPr>
          <p:cNvSpPr/>
          <p:nvPr/>
        </p:nvSpPr>
        <p:spPr>
          <a:xfrm>
            <a:off x="2061191" y="2946105"/>
            <a:ext cx="6910100" cy="504693"/>
          </a:xfrm>
          <a:custGeom>
            <a:avLst/>
            <a:gdLst>
              <a:gd name="connsiteX0" fmla="*/ 0 w 5580503"/>
              <a:gd name="connsiteY0" fmla="*/ 134918 h 809493"/>
              <a:gd name="connsiteX1" fmla="*/ 134918 w 5580503"/>
              <a:gd name="connsiteY1" fmla="*/ 0 h 809493"/>
              <a:gd name="connsiteX2" fmla="*/ 5445585 w 5580503"/>
              <a:gd name="connsiteY2" fmla="*/ 0 h 809493"/>
              <a:gd name="connsiteX3" fmla="*/ 5580503 w 5580503"/>
              <a:gd name="connsiteY3" fmla="*/ 134918 h 809493"/>
              <a:gd name="connsiteX4" fmla="*/ 5580503 w 5580503"/>
              <a:gd name="connsiteY4" fmla="*/ 674575 h 809493"/>
              <a:gd name="connsiteX5" fmla="*/ 5445585 w 5580503"/>
              <a:gd name="connsiteY5" fmla="*/ 809493 h 809493"/>
              <a:gd name="connsiteX6" fmla="*/ 134918 w 5580503"/>
              <a:gd name="connsiteY6" fmla="*/ 809493 h 809493"/>
              <a:gd name="connsiteX7" fmla="*/ 0 w 5580503"/>
              <a:gd name="connsiteY7" fmla="*/ 674575 h 809493"/>
              <a:gd name="connsiteX8" fmla="*/ 0 w 5580503"/>
              <a:gd name="connsiteY8" fmla="*/ 134918 h 80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0503" h="809493">
                <a:moveTo>
                  <a:pt x="0" y="134918"/>
                </a:moveTo>
                <a:cubicBezTo>
                  <a:pt x="0" y="60405"/>
                  <a:pt x="60405" y="0"/>
                  <a:pt x="134918" y="0"/>
                </a:cubicBezTo>
                <a:lnTo>
                  <a:pt x="5445585" y="0"/>
                </a:lnTo>
                <a:cubicBezTo>
                  <a:pt x="5520098" y="0"/>
                  <a:pt x="5580503" y="60405"/>
                  <a:pt x="5580503" y="134918"/>
                </a:cubicBezTo>
                <a:lnTo>
                  <a:pt x="5580503" y="674575"/>
                </a:lnTo>
                <a:cubicBezTo>
                  <a:pt x="5580503" y="749088"/>
                  <a:pt x="5520098" y="809493"/>
                  <a:pt x="5445585" y="809493"/>
                </a:cubicBezTo>
                <a:lnTo>
                  <a:pt x="134918" y="809493"/>
                </a:lnTo>
                <a:cubicBezTo>
                  <a:pt x="60405" y="809493"/>
                  <a:pt x="0" y="749088"/>
                  <a:pt x="0" y="674575"/>
                </a:cubicBezTo>
                <a:lnTo>
                  <a:pt x="0" y="13491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236" tIns="85236" rIns="85236" bIns="85236" numCol="1" spcCol="1270" anchor="ctr" anchorCtr="0">
            <a:noAutofit/>
          </a:bodyPr>
          <a:lstStyle/>
          <a:p>
            <a:pPr marL="0" lvl="0" indent="0" algn="l" defTabSz="533400">
              <a:lnSpc>
                <a:spcPct val="90000"/>
              </a:lnSpc>
              <a:spcBef>
                <a:spcPct val="0"/>
              </a:spcBef>
              <a:spcAft>
                <a:spcPct val="35000"/>
              </a:spcAft>
              <a:buNone/>
            </a:pPr>
            <a:r>
              <a:rPr lang="en-US" sz="2400" kern="1200"/>
              <a:t>Council may support full salary or partial salary</a:t>
            </a:r>
          </a:p>
        </p:txBody>
      </p:sp>
      <p:sp>
        <p:nvSpPr>
          <p:cNvPr id="7" name="Freeform: Shape 6">
            <a:extLst>
              <a:ext uri="{FF2B5EF4-FFF2-40B4-BE49-F238E27FC236}">
                <a16:creationId xmlns:a16="http://schemas.microsoft.com/office/drawing/2014/main" id="{41499847-BF8B-41A4-941D-A76DA161586D}"/>
              </a:ext>
            </a:extLst>
          </p:cNvPr>
          <p:cNvSpPr/>
          <p:nvPr/>
        </p:nvSpPr>
        <p:spPr>
          <a:xfrm>
            <a:off x="2061191" y="3517108"/>
            <a:ext cx="6910100" cy="1035842"/>
          </a:xfrm>
          <a:custGeom>
            <a:avLst/>
            <a:gdLst>
              <a:gd name="connsiteX0" fmla="*/ 0 w 5580503"/>
              <a:gd name="connsiteY0" fmla="*/ 134918 h 809493"/>
              <a:gd name="connsiteX1" fmla="*/ 134918 w 5580503"/>
              <a:gd name="connsiteY1" fmla="*/ 0 h 809493"/>
              <a:gd name="connsiteX2" fmla="*/ 5445585 w 5580503"/>
              <a:gd name="connsiteY2" fmla="*/ 0 h 809493"/>
              <a:gd name="connsiteX3" fmla="*/ 5580503 w 5580503"/>
              <a:gd name="connsiteY3" fmla="*/ 134918 h 809493"/>
              <a:gd name="connsiteX4" fmla="*/ 5580503 w 5580503"/>
              <a:gd name="connsiteY4" fmla="*/ 674575 h 809493"/>
              <a:gd name="connsiteX5" fmla="*/ 5445585 w 5580503"/>
              <a:gd name="connsiteY5" fmla="*/ 809493 h 809493"/>
              <a:gd name="connsiteX6" fmla="*/ 134918 w 5580503"/>
              <a:gd name="connsiteY6" fmla="*/ 809493 h 809493"/>
              <a:gd name="connsiteX7" fmla="*/ 0 w 5580503"/>
              <a:gd name="connsiteY7" fmla="*/ 674575 h 809493"/>
              <a:gd name="connsiteX8" fmla="*/ 0 w 5580503"/>
              <a:gd name="connsiteY8" fmla="*/ 134918 h 80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0503" h="809493">
                <a:moveTo>
                  <a:pt x="0" y="134918"/>
                </a:moveTo>
                <a:cubicBezTo>
                  <a:pt x="0" y="60405"/>
                  <a:pt x="60405" y="0"/>
                  <a:pt x="134918" y="0"/>
                </a:cubicBezTo>
                <a:lnTo>
                  <a:pt x="5445585" y="0"/>
                </a:lnTo>
                <a:cubicBezTo>
                  <a:pt x="5520098" y="0"/>
                  <a:pt x="5580503" y="60405"/>
                  <a:pt x="5580503" y="134918"/>
                </a:cubicBezTo>
                <a:lnTo>
                  <a:pt x="5580503" y="674575"/>
                </a:lnTo>
                <a:cubicBezTo>
                  <a:pt x="5580503" y="749088"/>
                  <a:pt x="5520098" y="809493"/>
                  <a:pt x="5445585" y="809493"/>
                </a:cubicBezTo>
                <a:lnTo>
                  <a:pt x="134918" y="809493"/>
                </a:lnTo>
                <a:cubicBezTo>
                  <a:pt x="60405" y="809493"/>
                  <a:pt x="0" y="749088"/>
                  <a:pt x="0" y="674575"/>
                </a:cubicBezTo>
                <a:lnTo>
                  <a:pt x="0" y="13491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236" tIns="85236" rIns="85236" bIns="85236" numCol="1" spcCol="1270" anchor="ctr" anchorCtr="0">
            <a:noAutofit/>
          </a:bodyPr>
          <a:lstStyle/>
          <a:p>
            <a:pPr defTabSz="533400">
              <a:lnSpc>
                <a:spcPct val="90000"/>
              </a:lnSpc>
              <a:spcBef>
                <a:spcPct val="0"/>
              </a:spcBef>
              <a:spcAft>
                <a:spcPct val="35000"/>
              </a:spcAft>
              <a:tabLst>
                <a:tab pos="457200" algn="l"/>
              </a:tabLst>
            </a:pPr>
            <a:r>
              <a:rPr lang="en-US" sz="2400"/>
              <a:t>	Family</a:t>
            </a:r>
            <a:r>
              <a:rPr lang="en-US" sz="2400" kern="1200"/>
              <a:t> Nutrition Education Program (NPA)</a:t>
            </a:r>
          </a:p>
          <a:p>
            <a:pPr marL="0" lvl="0" indent="0" algn="l" defTabSz="533400">
              <a:lnSpc>
                <a:spcPct val="90000"/>
              </a:lnSpc>
              <a:spcBef>
                <a:spcPct val="0"/>
              </a:spcBef>
              <a:spcAft>
                <a:spcPct val="35000"/>
              </a:spcAft>
              <a:buNone/>
              <a:tabLst>
                <a:tab pos="457200" algn="l"/>
              </a:tabLst>
            </a:pPr>
            <a:r>
              <a:rPr lang="en-US" sz="2400" kern="1200"/>
              <a:t>	4-H Youth Development Program (YPA)</a:t>
            </a:r>
          </a:p>
        </p:txBody>
      </p:sp>
      <p:sp>
        <p:nvSpPr>
          <p:cNvPr id="8" name="Freeform: Shape 7">
            <a:extLst>
              <a:ext uri="{FF2B5EF4-FFF2-40B4-BE49-F238E27FC236}">
                <a16:creationId xmlns:a16="http://schemas.microsoft.com/office/drawing/2014/main" id="{518DF414-DEEA-4874-9658-9FC68DB7E42A}"/>
              </a:ext>
            </a:extLst>
          </p:cNvPr>
          <p:cNvSpPr/>
          <p:nvPr/>
        </p:nvSpPr>
        <p:spPr>
          <a:xfrm>
            <a:off x="2209728" y="4231352"/>
            <a:ext cx="5431966" cy="198720"/>
          </a:xfrm>
          <a:custGeom>
            <a:avLst/>
            <a:gdLst>
              <a:gd name="connsiteX0" fmla="*/ 0 w 5580503"/>
              <a:gd name="connsiteY0" fmla="*/ 0 h 198720"/>
              <a:gd name="connsiteX1" fmla="*/ 5580503 w 5580503"/>
              <a:gd name="connsiteY1" fmla="*/ 0 h 198720"/>
              <a:gd name="connsiteX2" fmla="*/ 5580503 w 5580503"/>
              <a:gd name="connsiteY2" fmla="*/ 198720 h 198720"/>
              <a:gd name="connsiteX3" fmla="*/ 0 w 5580503"/>
              <a:gd name="connsiteY3" fmla="*/ 198720 h 198720"/>
              <a:gd name="connsiteX4" fmla="*/ 0 w 5580503"/>
              <a:gd name="connsiteY4" fmla="*/ 0 h 1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0503" h="198720">
                <a:moveTo>
                  <a:pt x="0" y="0"/>
                </a:moveTo>
                <a:lnTo>
                  <a:pt x="5580503" y="0"/>
                </a:lnTo>
                <a:lnTo>
                  <a:pt x="5580503" y="198720"/>
                </a:lnTo>
                <a:lnTo>
                  <a:pt x="0" y="1987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181" tIns="15240" rIns="85344" bIns="15240" numCol="1" spcCol="1270" anchor="t" anchorCtr="0">
            <a:noAutofit/>
          </a:bodyPr>
          <a:lstStyle/>
          <a:p>
            <a:pPr marL="57150" lvl="1" indent="-57150" algn="l" defTabSz="400050">
              <a:lnSpc>
                <a:spcPct val="90000"/>
              </a:lnSpc>
              <a:spcBef>
                <a:spcPct val="0"/>
              </a:spcBef>
              <a:spcAft>
                <a:spcPct val="20000"/>
              </a:spcAft>
              <a:buChar char="•"/>
            </a:pPr>
            <a:endParaRPr lang="en-US" sz="900" kern="1200"/>
          </a:p>
        </p:txBody>
      </p:sp>
      <p:sp>
        <p:nvSpPr>
          <p:cNvPr id="9" name="Rectangle 8">
            <a:extLst>
              <a:ext uri="{FF2B5EF4-FFF2-40B4-BE49-F238E27FC236}">
                <a16:creationId xmlns:a16="http://schemas.microsoft.com/office/drawing/2014/main" id="{B453FE3A-7E51-403F-AD8E-CBA7C08C9149}"/>
              </a:ext>
            </a:extLst>
          </p:cNvPr>
          <p:cNvSpPr/>
          <p:nvPr/>
        </p:nvSpPr>
        <p:spPr>
          <a:xfrm>
            <a:off x="273293" y="2886188"/>
            <a:ext cx="1738874" cy="1754326"/>
          </a:xfrm>
          <a:prstGeom prst="rect">
            <a:avLst/>
          </a:prstGeom>
        </p:spPr>
        <p:txBody>
          <a:bodyPr wrap="none" lIns="91440" tIns="45720" rIns="91440" bIns="45720" anchor="t">
            <a:spAutoFit/>
          </a:bodyPr>
          <a:lstStyle/>
          <a:p>
            <a:r>
              <a:rPr lang="en-US" b="1">
                <a:ea typeface="+mn-lt"/>
                <a:cs typeface="+mn-lt"/>
              </a:rPr>
              <a:t>Dianna Koenig</a:t>
            </a:r>
            <a:r>
              <a:rPr lang="en-US" b="1"/>
              <a:t> YPA</a:t>
            </a:r>
            <a:endParaRPr lang="en-US"/>
          </a:p>
          <a:p>
            <a:endParaRPr lang="en-US" b="1"/>
          </a:p>
          <a:p>
            <a:endParaRPr lang="en-US" b="1"/>
          </a:p>
          <a:p>
            <a:endParaRPr lang="en-US" b="1"/>
          </a:p>
          <a:p>
            <a:endParaRPr lang="en-US" b="1"/>
          </a:p>
          <a:p>
            <a:endParaRPr lang="en-US" b="1"/>
          </a:p>
          <a:p>
            <a:endParaRPr lang="en-US" b="1"/>
          </a:p>
          <a:p>
            <a:r>
              <a:rPr lang="en-US" b="1">
                <a:ea typeface="+mn-lt"/>
                <a:cs typeface="+mn-lt"/>
              </a:rPr>
              <a:t>Amanda </a:t>
            </a:r>
            <a:r>
              <a:rPr lang="en-US" b="1" err="1">
                <a:ea typeface="+mn-lt"/>
                <a:cs typeface="+mn-lt"/>
              </a:rPr>
              <a:t>Kiszczak</a:t>
            </a:r>
            <a:r>
              <a:rPr lang="en-US" b="1"/>
              <a:t> NPA</a:t>
            </a:r>
            <a:endParaRPr lang="en-US"/>
          </a:p>
        </p:txBody>
      </p:sp>
      <p:sp>
        <p:nvSpPr>
          <p:cNvPr id="11" name="Freeform: Shape 10">
            <a:extLst>
              <a:ext uri="{FF2B5EF4-FFF2-40B4-BE49-F238E27FC236}">
                <a16:creationId xmlns:a16="http://schemas.microsoft.com/office/drawing/2014/main" id="{533A6C0A-F2A6-4EED-9EAC-04A6DF587A50}"/>
              </a:ext>
            </a:extLst>
          </p:cNvPr>
          <p:cNvSpPr/>
          <p:nvPr/>
        </p:nvSpPr>
        <p:spPr>
          <a:xfrm>
            <a:off x="2061191" y="2336504"/>
            <a:ext cx="6910100" cy="504693"/>
          </a:xfrm>
          <a:custGeom>
            <a:avLst/>
            <a:gdLst>
              <a:gd name="connsiteX0" fmla="*/ 0 w 5580503"/>
              <a:gd name="connsiteY0" fmla="*/ 134918 h 809493"/>
              <a:gd name="connsiteX1" fmla="*/ 134918 w 5580503"/>
              <a:gd name="connsiteY1" fmla="*/ 0 h 809493"/>
              <a:gd name="connsiteX2" fmla="*/ 5445585 w 5580503"/>
              <a:gd name="connsiteY2" fmla="*/ 0 h 809493"/>
              <a:gd name="connsiteX3" fmla="*/ 5580503 w 5580503"/>
              <a:gd name="connsiteY3" fmla="*/ 134918 h 809493"/>
              <a:gd name="connsiteX4" fmla="*/ 5580503 w 5580503"/>
              <a:gd name="connsiteY4" fmla="*/ 674575 h 809493"/>
              <a:gd name="connsiteX5" fmla="*/ 5445585 w 5580503"/>
              <a:gd name="connsiteY5" fmla="*/ 809493 h 809493"/>
              <a:gd name="connsiteX6" fmla="*/ 134918 w 5580503"/>
              <a:gd name="connsiteY6" fmla="*/ 809493 h 809493"/>
              <a:gd name="connsiteX7" fmla="*/ 0 w 5580503"/>
              <a:gd name="connsiteY7" fmla="*/ 674575 h 809493"/>
              <a:gd name="connsiteX8" fmla="*/ 0 w 5580503"/>
              <a:gd name="connsiteY8" fmla="*/ 134918 h 80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0503" h="809493">
                <a:moveTo>
                  <a:pt x="0" y="134918"/>
                </a:moveTo>
                <a:cubicBezTo>
                  <a:pt x="0" y="60405"/>
                  <a:pt x="60405" y="0"/>
                  <a:pt x="134918" y="0"/>
                </a:cubicBezTo>
                <a:lnTo>
                  <a:pt x="5445585" y="0"/>
                </a:lnTo>
                <a:cubicBezTo>
                  <a:pt x="5520098" y="0"/>
                  <a:pt x="5580503" y="60405"/>
                  <a:pt x="5580503" y="134918"/>
                </a:cubicBezTo>
                <a:lnTo>
                  <a:pt x="5580503" y="674575"/>
                </a:lnTo>
                <a:cubicBezTo>
                  <a:pt x="5580503" y="749088"/>
                  <a:pt x="5520098" y="809493"/>
                  <a:pt x="5445585" y="809493"/>
                </a:cubicBezTo>
                <a:lnTo>
                  <a:pt x="134918" y="809493"/>
                </a:lnTo>
                <a:cubicBezTo>
                  <a:pt x="60405" y="809493"/>
                  <a:pt x="0" y="749088"/>
                  <a:pt x="0" y="674575"/>
                </a:cubicBezTo>
                <a:lnTo>
                  <a:pt x="0" y="13491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236" tIns="85236" rIns="85236" bIns="85236" numCol="1" spcCol="1270" anchor="ctr" anchorCtr="0">
            <a:noAutofit/>
          </a:bodyPr>
          <a:lstStyle/>
          <a:p>
            <a:pPr defTabSz="533400">
              <a:lnSpc>
                <a:spcPct val="90000"/>
              </a:lnSpc>
              <a:spcBef>
                <a:spcPct val="0"/>
              </a:spcBef>
              <a:spcAft>
                <a:spcPct val="35000"/>
              </a:spcAft>
            </a:pPr>
            <a:r>
              <a:rPr lang="en-US" sz="2400">
                <a:cs typeface="Calibri"/>
              </a:rPr>
              <a:t>Program specific focus</a:t>
            </a:r>
            <a:endParaRPr lang="en-US" sz="2400" kern="1200">
              <a:cs typeface="Calibri"/>
            </a:endParaRPr>
          </a:p>
        </p:txBody>
      </p:sp>
      <p:pic>
        <p:nvPicPr>
          <p:cNvPr id="2" name="Picture 12" descr="A picture containing person&#10;&#10;Description automatically generated">
            <a:extLst>
              <a:ext uri="{FF2B5EF4-FFF2-40B4-BE49-F238E27FC236}">
                <a16:creationId xmlns:a16="http://schemas.microsoft.com/office/drawing/2014/main" id="{87D45F40-4588-47BD-9B9B-D2FC7B9515CE}"/>
              </a:ext>
            </a:extLst>
          </p:cNvPr>
          <p:cNvPicPr>
            <a:picLocks noChangeAspect="1"/>
          </p:cNvPicPr>
          <p:nvPr/>
        </p:nvPicPr>
        <p:blipFill>
          <a:blip r:embed="rId3"/>
          <a:stretch>
            <a:fillRect/>
          </a:stretch>
        </p:blipFill>
        <p:spPr>
          <a:xfrm>
            <a:off x="417842" y="1651000"/>
            <a:ext cx="942077" cy="1236214"/>
          </a:xfrm>
          <a:prstGeom prst="rect">
            <a:avLst/>
          </a:prstGeom>
        </p:spPr>
      </p:pic>
    </p:spTree>
    <p:extLst>
      <p:ext uri="{BB962C8B-B14F-4D97-AF65-F5344CB8AC3E}">
        <p14:creationId xmlns:p14="http://schemas.microsoft.com/office/powerpoint/2010/main" val="3838209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3600"/>
              <a:t>Regional Field Specialists</a:t>
            </a:r>
          </a:p>
        </p:txBody>
      </p:sp>
      <p:grpSp>
        <p:nvGrpSpPr>
          <p:cNvPr id="4" name="Group 3">
            <a:extLst>
              <a:ext uri="{FF2B5EF4-FFF2-40B4-BE49-F238E27FC236}">
                <a16:creationId xmlns:a16="http://schemas.microsoft.com/office/drawing/2014/main" id="{8B84D96B-5F9C-4BFB-9BD5-DB08FB9C5D64}"/>
              </a:ext>
            </a:extLst>
          </p:cNvPr>
          <p:cNvGrpSpPr/>
          <p:nvPr/>
        </p:nvGrpSpPr>
        <p:grpSpPr>
          <a:xfrm>
            <a:off x="1960607" y="1903474"/>
            <a:ext cx="6402343" cy="2356875"/>
            <a:chOff x="1960607" y="1903474"/>
            <a:chExt cx="6402343" cy="2356875"/>
          </a:xfrm>
        </p:grpSpPr>
        <p:sp>
          <p:nvSpPr>
            <p:cNvPr id="5" name="Freeform: Shape 4">
              <a:extLst>
                <a:ext uri="{FF2B5EF4-FFF2-40B4-BE49-F238E27FC236}">
                  <a16:creationId xmlns:a16="http://schemas.microsoft.com/office/drawing/2014/main" id="{DA7D345A-64ED-46A9-8551-DBBEA576A3AD}"/>
                </a:ext>
              </a:extLst>
            </p:cNvPr>
            <p:cNvSpPr/>
            <p:nvPr/>
          </p:nvSpPr>
          <p:spPr>
            <a:xfrm>
              <a:off x="1960607" y="1903474"/>
              <a:ext cx="6402343" cy="599625"/>
            </a:xfrm>
            <a:custGeom>
              <a:avLst/>
              <a:gdLst>
                <a:gd name="connsiteX0" fmla="*/ 0 w 6402343"/>
                <a:gd name="connsiteY0" fmla="*/ 99939 h 599625"/>
                <a:gd name="connsiteX1" fmla="*/ 99939 w 6402343"/>
                <a:gd name="connsiteY1" fmla="*/ 0 h 599625"/>
                <a:gd name="connsiteX2" fmla="*/ 6302404 w 6402343"/>
                <a:gd name="connsiteY2" fmla="*/ 0 h 599625"/>
                <a:gd name="connsiteX3" fmla="*/ 6402343 w 6402343"/>
                <a:gd name="connsiteY3" fmla="*/ 99939 h 599625"/>
                <a:gd name="connsiteX4" fmla="*/ 6402343 w 6402343"/>
                <a:gd name="connsiteY4" fmla="*/ 499686 h 599625"/>
                <a:gd name="connsiteX5" fmla="*/ 6302404 w 6402343"/>
                <a:gd name="connsiteY5" fmla="*/ 599625 h 599625"/>
                <a:gd name="connsiteX6" fmla="*/ 99939 w 6402343"/>
                <a:gd name="connsiteY6" fmla="*/ 599625 h 599625"/>
                <a:gd name="connsiteX7" fmla="*/ 0 w 6402343"/>
                <a:gd name="connsiteY7" fmla="*/ 499686 h 599625"/>
                <a:gd name="connsiteX8" fmla="*/ 0 w 6402343"/>
                <a:gd name="connsiteY8" fmla="*/ 99939 h 5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2343" h="599625">
                  <a:moveTo>
                    <a:pt x="0" y="99939"/>
                  </a:moveTo>
                  <a:cubicBezTo>
                    <a:pt x="0" y="44744"/>
                    <a:pt x="44744" y="0"/>
                    <a:pt x="99939" y="0"/>
                  </a:cubicBezTo>
                  <a:lnTo>
                    <a:pt x="6302404" y="0"/>
                  </a:lnTo>
                  <a:cubicBezTo>
                    <a:pt x="6357599" y="0"/>
                    <a:pt x="6402343" y="44744"/>
                    <a:pt x="6402343" y="99939"/>
                  </a:cubicBezTo>
                  <a:lnTo>
                    <a:pt x="6402343" y="499686"/>
                  </a:lnTo>
                  <a:cubicBezTo>
                    <a:pt x="6402343" y="554881"/>
                    <a:pt x="6357599" y="599625"/>
                    <a:pt x="6302404" y="599625"/>
                  </a:cubicBezTo>
                  <a:lnTo>
                    <a:pt x="99939" y="599625"/>
                  </a:lnTo>
                  <a:cubicBezTo>
                    <a:pt x="44744" y="599625"/>
                    <a:pt x="0" y="554881"/>
                    <a:pt x="0" y="499686"/>
                  </a:cubicBezTo>
                  <a:lnTo>
                    <a:pt x="0" y="9993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4521" tIns="124521" rIns="124521" bIns="124521" numCol="1" spcCol="1270" anchor="ctr" anchorCtr="0">
              <a:noAutofit/>
            </a:bodyPr>
            <a:lstStyle/>
            <a:p>
              <a:pPr marL="0" lvl="0" indent="0" algn="l" defTabSz="1111250">
                <a:lnSpc>
                  <a:spcPct val="90000"/>
                </a:lnSpc>
                <a:spcBef>
                  <a:spcPct val="0"/>
                </a:spcBef>
                <a:spcAft>
                  <a:spcPct val="35000"/>
                </a:spcAft>
                <a:buNone/>
              </a:pPr>
              <a:r>
                <a:rPr lang="en-US" sz="2500" kern="1200"/>
                <a:t>University faculty appointments</a:t>
              </a:r>
            </a:p>
          </p:txBody>
        </p:sp>
        <p:sp>
          <p:nvSpPr>
            <p:cNvPr id="6" name="Freeform: Shape 5">
              <a:extLst>
                <a:ext uri="{FF2B5EF4-FFF2-40B4-BE49-F238E27FC236}">
                  <a16:creationId xmlns:a16="http://schemas.microsoft.com/office/drawing/2014/main" id="{3C900B32-A368-409A-B73D-3894F2CD9756}"/>
                </a:ext>
              </a:extLst>
            </p:cNvPr>
            <p:cNvSpPr/>
            <p:nvPr/>
          </p:nvSpPr>
          <p:spPr>
            <a:xfrm>
              <a:off x="1960607" y="2575099"/>
              <a:ext cx="6402343" cy="599625"/>
            </a:xfrm>
            <a:custGeom>
              <a:avLst/>
              <a:gdLst>
                <a:gd name="connsiteX0" fmla="*/ 0 w 6402343"/>
                <a:gd name="connsiteY0" fmla="*/ 99939 h 599625"/>
                <a:gd name="connsiteX1" fmla="*/ 99939 w 6402343"/>
                <a:gd name="connsiteY1" fmla="*/ 0 h 599625"/>
                <a:gd name="connsiteX2" fmla="*/ 6302404 w 6402343"/>
                <a:gd name="connsiteY2" fmla="*/ 0 h 599625"/>
                <a:gd name="connsiteX3" fmla="*/ 6402343 w 6402343"/>
                <a:gd name="connsiteY3" fmla="*/ 99939 h 599625"/>
                <a:gd name="connsiteX4" fmla="*/ 6402343 w 6402343"/>
                <a:gd name="connsiteY4" fmla="*/ 499686 h 599625"/>
                <a:gd name="connsiteX5" fmla="*/ 6302404 w 6402343"/>
                <a:gd name="connsiteY5" fmla="*/ 599625 h 599625"/>
                <a:gd name="connsiteX6" fmla="*/ 99939 w 6402343"/>
                <a:gd name="connsiteY6" fmla="*/ 599625 h 599625"/>
                <a:gd name="connsiteX7" fmla="*/ 0 w 6402343"/>
                <a:gd name="connsiteY7" fmla="*/ 499686 h 599625"/>
                <a:gd name="connsiteX8" fmla="*/ 0 w 6402343"/>
                <a:gd name="connsiteY8" fmla="*/ 99939 h 5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2343" h="599625">
                  <a:moveTo>
                    <a:pt x="0" y="99939"/>
                  </a:moveTo>
                  <a:cubicBezTo>
                    <a:pt x="0" y="44744"/>
                    <a:pt x="44744" y="0"/>
                    <a:pt x="99939" y="0"/>
                  </a:cubicBezTo>
                  <a:lnTo>
                    <a:pt x="6302404" y="0"/>
                  </a:lnTo>
                  <a:cubicBezTo>
                    <a:pt x="6357599" y="0"/>
                    <a:pt x="6402343" y="44744"/>
                    <a:pt x="6402343" y="99939"/>
                  </a:cubicBezTo>
                  <a:lnTo>
                    <a:pt x="6402343" y="499686"/>
                  </a:lnTo>
                  <a:cubicBezTo>
                    <a:pt x="6402343" y="554881"/>
                    <a:pt x="6357599" y="599625"/>
                    <a:pt x="6302404" y="599625"/>
                  </a:cubicBezTo>
                  <a:lnTo>
                    <a:pt x="99939" y="599625"/>
                  </a:lnTo>
                  <a:cubicBezTo>
                    <a:pt x="44744" y="599625"/>
                    <a:pt x="0" y="554881"/>
                    <a:pt x="0" y="499686"/>
                  </a:cubicBezTo>
                  <a:lnTo>
                    <a:pt x="0" y="9993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4521" tIns="124521" rIns="124521" bIns="124521" numCol="1" spcCol="1270" anchor="ctr" anchorCtr="0">
              <a:noAutofit/>
            </a:bodyPr>
            <a:lstStyle/>
            <a:p>
              <a:pPr marL="0" lvl="0" indent="0" algn="l" defTabSz="1111250">
                <a:lnSpc>
                  <a:spcPct val="90000"/>
                </a:lnSpc>
                <a:spcBef>
                  <a:spcPct val="0"/>
                </a:spcBef>
                <a:spcAft>
                  <a:spcPct val="35000"/>
                </a:spcAft>
                <a:buNone/>
              </a:pPr>
              <a:r>
                <a:rPr lang="en-US" sz="2500" kern="1200"/>
                <a:t>Multi-county assignments – multiple specialties</a:t>
              </a:r>
            </a:p>
          </p:txBody>
        </p:sp>
        <p:sp>
          <p:nvSpPr>
            <p:cNvPr id="7" name="Freeform: Shape 6">
              <a:extLst>
                <a:ext uri="{FF2B5EF4-FFF2-40B4-BE49-F238E27FC236}">
                  <a16:creationId xmlns:a16="http://schemas.microsoft.com/office/drawing/2014/main" id="{1D191C8E-6ED4-4038-A3CF-421EEEE7AEF9}"/>
                </a:ext>
              </a:extLst>
            </p:cNvPr>
            <p:cNvSpPr/>
            <p:nvPr/>
          </p:nvSpPr>
          <p:spPr>
            <a:xfrm>
              <a:off x="1960607" y="3246724"/>
              <a:ext cx="6402343" cy="599625"/>
            </a:xfrm>
            <a:custGeom>
              <a:avLst/>
              <a:gdLst>
                <a:gd name="connsiteX0" fmla="*/ 0 w 6402343"/>
                <a:gd name="connsiteY0" fmla="*/ 99939 h 599625"/>
                <a:gd name="connsiteX1" fmla="*/ 99939 w 6402343"/>
                <a:gd name="connsiteY1" fmla="*/ 0 h 599625"/>
                <a:gd name="connsiteX2" fmla="*/ 6302404 w 6402343"/>
                <a:gd name="connsiteY2" fmla="*/ 0 h 599625"/>
                <a:gd name="connsiteX3" fmla="*/ 6402343 w 6402343"/>
                <a:gd name="connsiteY3" fmla="*/ 99939 h 599625"/>
                <a:gd name="connsiteX4" fmla="*/ 6402343 w 6402343"/>
                <a:gd name="connsiteY4" fmla="*/ 499686 h 599625"/>
                <a:gd name="connsiteX5" fmla="*/ 6302404 w 6402343"/>
                <a:gd name="connsiteY5" fmla="*/ 599625 h 599625"/>
                <a:gd name="connsiteX6" fmla="*/ 99939 w 6402343"/>
                <a:gd name="connsiteY6" fmla="*/ 599625 h 599625"/>
                <a:gd name="connsiteX7" fmla="*/ 0 w 6402343"/>
                <a:gd name="connsiteY7" fmla="*/ 499686 h 599625"/>
                <a:gd name="connsiteX8" fmla="*/ 0 w 6402343"/>
                <a:gd name="connsiteY8" fmla="*/ 99939 h 5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2343" h="599625">
                  <a:moveTo>
                    <a:pt x="0" y="99939"/>
                  </a:moveTo>
                  <a:cubicBezTo>
                    <a:pt x="0" y="44744"/>
                    <a:pt x="44744" y="0"/>
                    <a:pt x="99939" y="0"/>
                  </a:cubicBezTo>
                  <a:lnTo>
                    <a:pt x="6302404" y="0"/>
                  </a:lnTo>
                  <a:cubicBezTo>
                    <a:pt x="6357599" y="0"/>
                    <a:pt x="6402343" y="44744"/>
                    <a:pt x="6402343" y="99939"/>
                  </a:cubicBezTo>
                  <a:lnTo>
                    <a:pt x="6402343" y="499686"/>
                  </a:lnTo>
                  <a:cubicBezTo>
                    <a:pt x="6402343" y="554881"/>
                    <a:pt x="6357599" y="599625"/>
                    <a:pt x="6302404" y="599625"/>
                  </a:cubicBezTo>
                  <a:lnTo>
                    <a:pt x="99939" y="599625"/>
                  </a:lnTo>
                  <a:cubicBezTo>
                    <a:pt x="44744" y="599625"/>
                    <a:pt x="0" y="554881"/>
                    <a:pt x="0" y="499686"/>
                  </a:cubicBezTo>
                  <a:lnTo>
                    <a:pt x="0" y="9993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4521" tIns="124521" rIns="124521" bIns="124521" numCol="1" spcCol="1270" anchor="ctr" anchorCtr="0">
              <a:noAutofit/>
            </a:bodyPr>
            <a:lstStyle/>
            <a:p>
              <a:pPr marL="0" lvl="0" indent="0" algn="l" defTabSz="1111250">
                <a:lnSpc>
                  <a:spcPct val="90000"/>
                </a:lnSpc>
                <a:spcBef>
                  <a:spcPct val="0"/>
                </a:spcBef>
                <a:spcAft>
                  <a:spcPct val="35000"/>
                </a:spcAft>
                <a:buNone/>
              </a:pPr>
              <a:r>
                <a:rPr lang="en-US" sz="2500"/>
                <a:t>Provide education in their specialty</a:t>
              </a:r>
              <a:endParaRPr lang="en-US" sz="2500" kern="1200"/>
            </a:p>
          </p:txBody>
        </p:sp>
        <p:sp>
          <p:nvSpPr>
            <p:cNvPr id="8" name="Freeform: Shape 7">
              <a:extLst>
                <a:ext uri="{FF2B5EF4-FFF2-40B4-BE49-F238E27FC236}">
                  <a16:creationId xmlns:a16="http://schemas.microsoft.com/office/drawing/2014/main" id="{716D38AC-6D4B-42A2-AED6-631D12DF2C67}"/>
                </a:ext>
              </a:extLst>
            </p:cNvPr>
            <p:cNvSpPr/>
            <p:nvPr/>
          </p:nvSpPr>
          <p:spPr>
            <a:xfrm>
              <a:off x="1960607" y="3846349"/>
              <a:ext cx="6402343" cy="414000"/>
            </a:xfrm>
            <a:custGeom>
              <a:avLst/>
              <a:gdLst>
                <a:gd name="connsiteX0" fmla="*/ 0 w 6402343"/>
                <a:gd name="connsiteY0" fmla="*/ 0 h 414000"/>
                <a:gd name="connsiteX1" fmla="*/ 6402343 w 6402343"/>
                <a:gd name="connsiteY1" fmla="*/ 0 h 414000"/>
                <a:gd name="connsiteX2" fmla="*/ 6402343 w 6402343"/>
                <a:gd name="connsiteY2" fmla="*/ 414000 h 414000"/>
                <a:gd name="connsiteX3" fmla="*/ 0 w 6402343"/>
                <a:gd name="connsiteY3" fmla="*/ 414000 h 414000"/>
                <a:gd name="connsiteX4" fmla="*/ 0 w 6402343"/>
                <a:gd name="connsiteY4" fmla="*/ 0 h 41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2343" h="414000">
                  <a:moveTo>
                    <a:pt x="0" y="0"/>
                  </a:moveTo>
                  <a:lnTo>
                    <a:pt x="6402343" y="0"/>
                  </a:lnTo>
                  <a:lnTo>
                    <a:pt x="6402343" y="414000"/>
                  </a:lnTo>
                  <a:lnTo>
                    <a:pt x="0" y="414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74" tIns="31750" rIns="177800" bIns="31750" numCol="1" spcCol="1270" anchor="t" anchorCtr="0">
              <a:noAutofit/>
            </a:bodyPr>
            <a:lstStyle/>
            <a:p>
              <a:pPr marL="228600" lvl="1" indent="-228600" algn="l" defTabSz="889000">
                <a:lnSpc>
                  <a:spcPct val="90000"/>
                </a:lnSpc>
                <a:spcBef>
                  <a:spcPct val="0"/>
                </a:spcBef>
                <a:spcAft>
                  <a:spcPct val="20000"/>
                </a:spcAft>
                <a:buChar char="•"/>
              </a:pPr>
              <a:endParaRPr lang="en-US" sz="2000" kern="1200"/>
            </a:p>
          </p:txBody>
        </p:sp>
      </p:grpSp>
    </p:spTree>
    <p:extLst>
      <p:ext uri="{BB962C8B-B14F-4D97-AF65-F5344CB8AC3E}">
        <p14:creationId xmlns:p14="http://schemas.microsoft.com/office/powerpoint/2010/main" val="2305195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vert="horz" lIns="91440" tIns="45720" rIns="91440" bIns="45720" rtlCol="0" anchor="t">
            <a:normAutofit/>
          </a:bodyPr>
          <a:lstStyle/>
          <a:p>
            <a:pPr>
              <a:spcAft>
                <a:spcPct val="40000"/>
              </a:spcAft>
              <a:buNone/>
              <a:defRPr/>
            </a:pPr>
            <a:r>
              <a:rPr lang="en-US" altLang="en-US" sz="2800"/>
              <a:t>Field Specialists Serving</a:t>
            </a:r>
          </a:p>
        </p:txBody>
      </p:sp>
      <p:sp>
        <p:nvSpPr>
          <p:cNvPr id="2" name="Rectangle 1">
            <a:extLst>
              <a:ext uri="{FF2B5EF4-FFF2-40B4-BE49-F238E27FC236}">
                <a16:creationId xmlns:a16="http://schemas.microsoft.com/office/drawing/2014/main" id="{6D0EEFB7-22AE-4021-9C37-3D3BFF79C91F}"/>
              </a:ext>
            </a:extLst>
          </p:cNvPr>
          <p:cNvSpPr/>
          <p:nvPr/>
        </p:nvSpPr>
        <p:spPr>
          <a:xfrm>
            <a:off x="2548308" y="4756248"/>
            <a:ext cx="4278735" cy="300082"/>
          </a:xfrm>
          <a:prstGeom prst="rect">
            <a:avLst/>
          </a:prstGeom>
        </p:spPr>
        <p:txBody>
          <a:bodyPr wrap="none">
            <a:spAutoFit/>
          </a:bodyPr>
          <a:lstStyle/>
          <a:p>
            <a:r>
              <a:rPr lang="en-US"/>
              <a:t>https://extension.missouri.edu/counties/southeast-region</a:t>
            </a:r>
          </a:p>
        </p:txBody>
      </p:sp>
      <p:pic>
        <p:nvPicPr>
          <p:cNvPr id="5" name="Picture 4">
            <a:extLst>
              <a:ext uri="{FF2B5EF4-FFF2-40B4-BE49-F238E27FC236}">
                <a16:creationId xmlns:a16="http://schemas.microsoft.com/office/drawing/2014/main" id="{8D7689BD-D333-4280-8CF9-3FDCDA5F50D1}"/>
              </a:ext>
            </a:extLst>
          </p:cNvPr>
          <p:cNvPicPr>
            <a:picLocks noChangeAspect="1"/>
          </p:cNvPicPr>
          <p:nvPr/>
        </p:nvPicPr>
        <p:blipFill>
          <a:blip r:embed="rId3"/>
          <a:stretch>
            <a:fillRect/>
          </a:stretch>
        </p:blipFill>
        <p:spPr>
          <a:xfrm>
            <a:off x="3629861" y="2007362"/>
            <a:ext cx="897046" cy="1190625"/>
          </a:xfrm>
          <a:prstGeom prst="rect">
            <a:avLst/>
          </a:prstGeom>
        </p:spPr>
      </p:pic>
      <p:sp>
        <p:nvSpPr>
          <p:cNvPr id="6" name="Rectangle 5">
            <a:extLst>
              <a:ext uri="{FF2B5EF4-FFF2-40B4-BE49-F238E27FC236}">
                <a16:creationId xmlns:a16="http://schemas.microsoft.com/office/drawing/2014/main" id="{5964F736-B258-4F75-A188-D4C328EB43C1}"/>
              </a:ext>
            </a:extLst>
          </p:cNvPr>
          <p:cNvSpPr/>
          <p:nvPr/>
        </p:nvSpPr>
        <p:spPr>
          <a:xfrm>
            <a:off x="3495068" y="3173087"/>
            <a:ext cx="3662669" cy="507831"/>
          </a:xfrm>
          <a:prstGeom prst="rect">
            <a:avLst/>
          </a:prstGeom>
        </p:spPr>
        <p:txBody>
          <a:bodyPr wrap="none">
            <a:spAutoFit/>
          </a:bodyPr>
          <a:lstStyle/>
          <a:p>
            <a:r>
              <a:rPr lang="en-US"/>
              <a:t>Richard Proffer</a:t>
            </a:r>
          </a:p>
          <a:p>
            <a:r>
              <a:rPr lang="en-US"/>
              <a:t>FIELD SPECIALIST IN COMMUNITY DEVELOPMENT</a:t>
            </a:r>
          </a:p>
        </p:txBody>
      </p:sp>
      <p:sp>
        <p:nvSpPr>
          <p:cNvPr id="9" name="Rectangle 8">
            <a:extLst>
              <a:ext uri="{FF2B5EF4-FFF2-40B4-BE49-F238E27FC236}">
                <a16:creationId xmlns:a16="http://schemas.microsoft.com/office/drawing/2014/main" id="{36421765-4058-4858-8181-D51055E16E33}"/>
              </a:ext>
            </a:extLst>
          </p:cNvPr>
          <p:cNvSpPr/>
          <p:nvPr/>
        </p:nvSpPr>
        <p:spPr>
          <a:xfrm>
            <a:off x="5070501" y="2702189"/>
            <a:ext cx="3402278" cy="507831"/>
          </a:xfrm>
          <a:prstGeom prst="rect">
            <a:avLst/>
          </a:prstGeom>
        </p:spPr>
        <p:txBody>
          <a:bodyPr wrap="none">
            <a:spAutoFit/>
          </a:bodyPr>
          <a:lstStyle/>
          <a:p>
            <a:r>
              <a:rPr lang="en-US"/>
              <a:t>David Reinbott</a:t>
            </a:r>
          </a:p>
          <a:p>
            <a:r>
              <a:rPr lang="en-US"/>
              <a:t>FIELD SPECIALIST IN AGRICULTURAL BUSINESS</a:t>
            </a:r>
          </a:p>
        </p:txBody>
      </p:sp>
      <p:pic>
        <p:nvPicPr>
          <p:cNvPr id="19" name="Picture 18">
            <a:extLst>
              <a:ext uri="{FF2B5EF4-FFF2-40B4-BE49-F238E27FC236}">
                <a16:creationId xmlns:a16="http://schemas.microsoft.com/office/drawing/2014/main" id="{4AE731C9-4BA0-4A09-A6BE-13BF82099E0A}"/>
              </a:ext>
            </a:extLst>
          </p:cNvPr>
          <p:cNvPicPr>
            <a:picLocks noChangeAspect="1"/>
          </p:cNvPicPr>
          <p:nvPr/>
        </p:nvPicPr>
        <p:blipFill>
          <a:blip r:embed="rId4"/>
          <a:stretch>
            <a:fillRect/>
          </a:stretch>
        </p:blipFill>
        <p:spPr>
          <a:xfrm>
            <a:off x="5152390" y="1530455"/>
            <a:ext cx="952500" cy="1190625"/>
          </a:xfrm>
          <a:prstGeom prst="rect">
            <a:avLst/>
          </a:prstGeom>
        </p:spPr>
      </p:pic>
      <p:sp>
        <p:nvSpPr>
          <p:cNvPr id="22" name="Rectangle 21">
            <a:extLst>
              <a:ext uri="{FF2B5EF4-FFF2-40B4-BE49-F238E27FC236}">
                <a16:creationId xmlns:a16="http://schemas.microsoft.com/office/drawing/2014/main" id="{4F6DC842-F2CB-4F60-A9E4-59F2DD27DF1D}"/>
              </a:ext>
            </a:extLst>
          </p:cNvPr>
          <p:cNvSpPr/>
          <p:nvPr/>
        </p:nvSpPr>
        <p:spPr>
          <a:xfrm>
            <a:off x="6629587" y="2212278"/>
            <a:ext cx="2485729" cy="507831"/>
          </a:xfrm>
          <a:prstGeom prst="rect">
            <a:avLst/>
          </a:prstGeom>
        </p:spPr>
        <p:txBody>
          <a:bodyPr wrap="square" lIns="91440" tIns="45720" rIns="91440" bIns="45720" anchor="t">
            <a:spAutoFit/>
          </a:bodyPr>
          <a:lstStyle/>
          <a:p>
            <a:r>
              <a:rPr lang="en-US">
                <a:ea typeface="+mn-lt"/>
                <a:cs typeface="+mn-lt"/>
              </a:rPr>
              <a:t>Anthony Ohmes</a:t>
            </a:r>
          </a:p>
          <a:p>
            <a:r>
              <a:rPr lang="en-US"/>
              <a:t>FIELD SPECIALIST IN AGRONOMY</a:t>
            </a:r>
          </a:p>
        </p:txBody>
      </p:sp>
      <p:sp>
        <p:nvSpPr>
          <p:cNvPr id="24" name="Rectangle 23">
            <a:extLst>
              <a:ext uri="{FF2B5EF4-FFF2-40B4-BE49-F238E27FC236}">
                <a16:creationId xmlns:a16="http://schemas.microsoft.com/office/drawing/2014/main" id="{AED79803-A6B6-4071-B845-E40541A18A86}"/>
              </a:ext>
            </a:extLst>
          </p:cNvPr>
          <p:cNvSpPr/>
          <p:nvPr/>
        </p:nvSpPr>
        <p:spPr>
          <a:xfrm>
            <a:off x="2001199" y="3642458"/>
            <a:ext cx="2752429" cy="507831"/>
          </a:xfrm>
          <a:prstGeom prst="rect">
            <a:avLst/>
          </a:prstGeom>
        </p:spPr>
        <p:txBody>
          <a:bodyPr wrap="square" lIns="91440" tIns="45720" rIns="91440" bIns="45720" anchor="t">
            <a:spAutoFit/>
          </a:bodyPr>
          <a:lstStyle/>
          <a:p>
            <a:r>
              <a:rPr lang="en-US"/>
              <a:t>Donna Aufdenberg</a:t>
            </a:r>
          </a:p>
          <a:p>
            <a:r>
              <a:rPr lang="en-US"/>
              <a:t>FIELD SPECIALIST IN HORTICULTURE</a:t>
            </a:r>
            <a:endParaRPr lang="en-US">
              <a:cs typeface="Calibri"/>
            </a:endParaRPr>
          </a:p>
        </p:txBody>
      </p:sp>
      <p:pic>
        <p:nvPicPr>
          <p:cNvPr id="8" name="Picture 9">
            <a:extLst>
              <a:ext uri="{FF2B5EF4-FFF2-40B4-BE49-F238E27FC236}">
                <a16:creationId xmlns:a16="http://schemas.microsoft.com/office/drawing/2014/main" id="{F73FF44E-0CA0-4A25-BBEB-D19450BF4D28}"/>
              </a:ext>
            </a:extLst>
          </p:cNvPr>
          <p:cNvPicPr>
            <a:picLocks noChangeAspect="1"/>
          </p:cNvPicPr>
          <p:nvPr/>
        </p:nvPicPr>
        <p:blipFill>
          <a:blip r:embed="rId5"/>
          <a:stretch>
            <a:fillRect/>
          </a:stretch>
        </p:blipFill>
        <p:spPr>
          <a:xfrm>
            <a:off x="6721475" y="1019175"/>
            <a:ext cx="955675" cy="1196975"/>
          </a:xfrm>
          <a:prstGeom prst="rect">
            <a:avLst/>
          </a:prstGeom>
        </p:spPr>
      </p:pic>
      <p:pic>
        <p:nvPicPr>
          <p:cNvPr id="10" name="Picture 10">
            <a:extLst>
              <a:ext uri="{FF2B5EF4-FFF2-40B4-BE49-F238E27FC236}">
                <a16:creationId xmlns:a16="http://schemas.microsoft.com/office/drawing/2014/main" id="{C7365879-6376-458B-B4F5-7FB91A69A9BD}"/>
              </a:ext>
            </a:extLst>
          </p:cNvPr>
          <p:cNvPicPr>
            <a:picLocks noChangeAspect="1"/>
          </p:cNvPicPr>
          <p:nvPr/>
        </p:nvPicPr>
        <p:blipFill>
          <a:blip r:embed="rId6"/>
          <a:stretch>
            <a:fillRect/>
          </a:stretch>
        </p:blipFill>
        <p:spPr>
          <a:xfrm>
            <a:off x="2108200" y="2476500"/>
            <a:ext cx="911225" cy="1193800"/>
          </a:xfrm>
          <a:prstGeom prst="rect">
            <a:avLst/>
          </a:prstGeom>
        </p:spPr>
      </p:pic>
      <p:pic>
        <p:nvPicPr>
          <p:cNvPr id="11" name="Picture 11">
            <a:extLst>
              <a:ext uri="{FF2B5EF4-FFF2-40B4-BE49-F238E27FC236}">
                <a16:creationId xmlns:a16="http://schemas.microsoft.com/office/drawing/2014/main" id="{DFAC3824-F4CD-4EC2-9EAB-875C8E9971BC}"/>
              </a:ext>
            </a:extLst>
          </p:cNvPr>
          <p:cNvPicPr>
            <a:picLocks noChangeAspect="1"/>
          </p:cNvPicPr>
          <p:nvPr/>
        </p:nvPicPr>
        <p:blipFill>
          <a:blip r:embed="rId7"/>
          <a:stretch>
            <a:fillRect/>
          </a:stretch>
        </p:blipFill>
        <p:spPr>
          <a:xfrm>
            <a:off x="576263" y="2865438"/>
            <a:ext cx="911225" cy="1190625"/>
          </a:xfrm>
          <a:prstGeom prst="rect">
            <a:avLst/>
          </a:prstGeom>
        </p:spPr>
      </p:pic>
      <p:sp>
        <p:nvSpPr>
          <p:cNvPr id="16" name="Rectangle 15">
            <a:extLst>
              <a:ext uri="{FF2B5EF4-FFF2-40B4-BE49-F238E27FC236}">
                <a16:creationId xmlns:a16="http://schemas.microsoft.com/office/drawing/2014/main" id="{C05FC2D6-F20B-4035-BB77-5A5AC3B4C468}"/>
              </a:ext>
            </a:extLst>
          </p:cNvPr>
          <p:cNvSpPr/>
          <p:nvPr/>
        </p:nvSpPr>
        <p:spPr>
          <a:xfrm>
            <a:off x="483549" y="4036157"/>
            <a:ext cx="3673179" cy="507831"/>
          </a:xfrm>
          <a:prstGeom prst="rect">
            <a:avLst/>
          </a:prstGeom>
        </p:spPr>
        <p:txBody>
          <a:bodyPr wrap="square" lIns="91440" tIns="45720" rIns="91440" bIns="45720" anchor="t">
            <a:spAutoFit/>
          </a:bodyPr>
          <a:lstStyle/>
          <a:p>
            <a:r>
              <a:rPr lang="en-US"/>
              <a:t>Mary Engram</a:t>
            </a:r>
          </a:p>
          <a:p>
            <a:r>
              <a:rPr lang="en-US"/>
              <a:t>FIELD SPECIALIST IN HUMAN DEVELOPMENT</a:t>
            </a:r>
            <a:endParaRPr lang="en-US">
              <a:cs typeface="Calibri"/>
            </a:endParaRPr>
          </a:p>
        </p:txBody>
      </p:sp>
    </p:spTree>
    <p:extLst>
      <p:ext uri="{BB962C8B-B14F-4D97-AF65-F5344CB8AC3E}">
        <p14:creationId xmlns:p14="http://schemas.microsoft.com/office/powerpoint/2010/main" val="436420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MU Extension</a:t>
            </a:r>
          </a:p>
          <a:p>
            <a:r>
              <a:rPr lang="en-US"/>
              <a:t>Organizational</a:t>
            </a:r>
          </a:p>
          <a:p>
            <a:r>
              <a:rPr lang="en-US"/>
              <a:t>Structure</a:t>
            </a:r>
          </a:p>
        </p:txBody>
      </p:sp>
    </p:spTree>
    <p:extLst>
      <p:ext uri="{BB962C8B-B14F-4D97-AF65-F5344CB8AC3E}">
        <p14:creationId xmlns:p14="http://schemas.microsoft.com/office/powerpoint/2010/main" val="2581215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3576881" cy="3343275"/>
          </a:xfrm>
        </p:spPr>
        <p:txBody>
          <a:bodyPr>
            <a:normAutofit/>
          </a:bodyPr>
          <a:lstStyle/>
          <a:p>
            <a:pPr>
              <a:spcAft>
                <a:spcPct val="40000"/>
              </a:spcAft>
              <a:buNone/>
              <a:defRPr/>
            </a:pPr>
            <a:r>
              <a:rPr lang="en-US" altLang="en-US" sz="2800"/>
              <a:t>Leadership</a:t>
            </a:r>
          </a:p>
          <a:p>
            <a:pPr>
              <a:spcAft>
                <a:spcPct val="40000"/>
              </a:spcAft>
              <a:buNone/>
              <a:defRPr/>
            </a:pPr>
            <a:endParaRPr lang="en-US" altLang="en-US" sz="2800"/>
          </a:p>
          <a:p>
            <a:pPr marL="0" indent="0">
              <a:spcAft>
                <a:spcPct val="40000"/>
              </a:spcAft>
              <a:buNone/>
            </a:pPr>
            <a:r>
              <a:rPr lang="en-US" altLang="en-US" sz="2400"/>
              <a:t>Extension Led by </a:t>
            </a:r>
          </a:p>
          <a:p>
            <a:pPr marL="0" indent="0">
              <a:spcAft>
                <a:spcPct val="40000"/>
              </a:spcAft>
              <a:buNone/>
            </a:pPr>
            <a:r>
              <a:rPr lang="en-US" altLang="en-US" sz="2400"/>
              <a:t>Vice Chancellor for MU</a:t>
            </a:r>
            <a:br>
              <a:rPr lang="en-US" altLang="en-US" sz="2400"/>
            </a:br>
            <a:r>
              <a:rPr lang="en-US" altLang="en-US" sz="2400"/>
              <a:t>Extension and Engagement</a:t>
            </a:r>
            <a:br>
              <a:rPr lang="en-US" altLang="en-US" sz="2400"/>
            </a:br>
            <a:r>
              <a:rPr lang="en-US" altLang="en-US" sz="2400">
                <a:solidFill>
                  <a:schemeClr val="accent2"/>
                </a:solidFill>
              </a:rPr>
              <a:t>Marshall Stewart</a:t>
            </a:r>
          </a:p>
        </p:txBody>
      </p:sp>
      <p:pic>
        <p:nvPicPr>
          <p:cNvPr id="5" name="Picture 9" descr="Marshall  Stew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293" y="1240319"/>
            <a:ext cx="1261607" cy="157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a:extLst>
              <a:ext uri="{FF2B5EF4-FFF2-40B4-BE49-F238E27FC236}">
                <a16:creationId xmlns:a16="http://schemas.microsoft.com/office/drawing/2014/main" id="{09968B7D-743F-4836-82A6-67E001C51B51}"/>
              </a:ext>
            </a:extLst>
          </p:cNvPr>
          <p:cNvSpPr txBox="1">
            <a:spLocks/>
          </p:cNvSpPr>
          <p:nvPr/>
        </p:nvSpPr>
        <p:spPr>
          <a:xfrm>
            <a:off x="5448249" y="3310128"/>
            <a:ext cx="3576880" cy="1297900"/>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ct val="40000"/>
              </a:spcAft>
              <a:buNone/>
            </a:pPr>
            <a:r>
              <a:rPr lang="en-US" altLang="en-US" sz="2400"/>
              <a:t>MU Chancellor and President of University System</a:t>
            </a:r>
            <a:br>
              <a:rPr lang="en-US" altLang="en-US" sz="2400"/>
            </a:br>
            <a:r>
              <a:rPr lang="en-US" altLang="en-US" sz="2400">
                <a:solidFill>
                  <a:schemeClr val="accent2"/>
                </a:solidFill>
              </a:rPr>
              <a:t>Dr. Mun Choi</a:t>
            </a:r>
          </a:p>
          <a:p>
            <a:pPr>
              <a:spcAft>
                <a:spcPct val="40000"/>
              </a:spcAft>
              <a:buFont typeface="Arial" panose="020B0604020202020204" pitchFamily="34" charset="0"/>
              <a:buNone/>
              <a:defRPr/>
            </a:pPr>
            <a:endParaRPr lang="en-US" altLang="en-US" sz="2800"/>
          </a:p>
        </p:txBody>
      </p:sp>
      <p:sp>
        <p:nvSpPr>
          <p:cNvPr id="7" name="Text Placeholder 2">
            <a:extLst>
              <a:ext uri="{FF2B5EF4-FFF2-40B4-BE49-F238E27FC236}">
                <a16:creationId xmlns:a16="http://schemas.microsoft.com/office/drawing/2014/main" id="{5262EF58-CBB2-4AC7-A0E4-71CC45206102}"/>
              </a:ext>
            </a:extLst>
          </p:cNvPr>
          <p:cNvSpPr txBox="1">
            <a:spLocks/>
          </p:cNvSpPr>
          <p:nvPr/>
        </p:nvSpPr>
        <p:spPr>
          <a:xfrm>
            <a:off x="4477199" y="2342007"/>
            <a:ext cx="1361626" cy="40956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ct val="40000"/>
              </a:spcAft>
              <a:buNone/>
            </a:pPr>
            <a:r>
              <a:rPr lang="en-US" altLang="en-US" sz="2000"/>
              <a:t>Reports to</a:t>
            </a:r>
          </a:p>
        </p:txBody>
      </p:sp>
      <p:cxnSp>
        <p:nvCxnSpPr>
          <p:cNvPr id="8" name="Straight Arrow Connector 7">
            <a:extLst>
              <a:ext uri="{FF2B5EF4-FFF2-40B4-BE49-F238E27FC236}">
                <a16:creationId xmlns:a16="http://schemas.microsoft.com/office/drawing/2014/main" id="{98E2B1D9-D33E-446E-A7FA-445EA5F3B251}"/>
              </a:ext>
            </a:extLst>
          </p:cNvPr>
          <p:cNvCxnSpPr/>
          <p:nvPr/>
        </p:nvCxnSpPr>
        <p:spPr>
          <a:xfrm>
            <a:off x="4572000" y="2180082"/>
            <a:ext cx="1123950"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960D0CF-D5AF-4CDA-8528-39AC8DFD1DED}"/>
              </a:ext>
            </a:extLst>
          </p:cNvPr>
          <p:cNvPicPr>
            <a:picLocks noChangeAspect="1"/>
          </p:cNvPicPr>
          <p:nvPr/>
        </p:nvPicPr>
        <p:blipFill rotWithShape="1">
          <a:blip r:embed="rId4"/>
          <a:srcRect l="16326" r="25098"/>
          <a:stretch/>
        </p:blipFill>
        <p:spPr>
          <a:xfrm flipH="1">
            <a:off x="6299453" y="1568604"/>
            <a:ext cx="1361625" cy="1660371"/>
          </a:xfrm>
          <a:prstGeom prst="rect">
            <a:avLst/>
          </a:prstGeom>
        </p:spPr>
      </p:pic>
    </p:spTree>
    <p:extLst>
      <p:ext uri="{BB962C8B-B14F-4D97-AF65-F5344CB8AC3E}">
        <p14:creationId xmlns:p14="http://schemas.microsoft.com/office/powerpoint/2010/main" val="3322019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5672381" cy="914401"/>
          </a:xfrm>
        </p:spPr>
        <p:txBody>
          <a:bodyPr>
            <a:normAutofit/>
          </a:bodyPr>
          <a:lstStyle/>
          <a:p>
            <a:pPr>
              <a:spcAft>
                <a:spcPct val="40000"/>
              </a:spcAft>
              <a:buNone/>
              <a:defRPr/>
            </a:pPr>
            <a:r>
              <a:rPr lang="en-US" altLang="en-US" sz="2800"/>
              <a:t>Leadership</a:t>
            </a:r>
          </a:p>
          <a:p>
            <a:pPr>
              <a:spcAft>
                <a:spcPct val="40000"/>
              </a:spcAft>
              <a:buNone/>
              <a:defRPr/>
            </a:pPr>
            <a:endParaRPr lang="en-US" altLang="en-US" sz="2800"/>
          </a:p>
        </p:txBody>
      </p:sp>
      <p:sp>
        <p:nvSpPr>
          <p:cNvPr id="7" name="Text Box 10"/>
          <p:cNvSpPr txBox="1">
            <a:spLocks noChangeArrowheads="1"/>
          </p:cNvSpPr>
          <p:nvPr/>
        </p:nvSpPr>
        <p:spPr bwMode="auto">
          <a:xfrm>
            <a:off x="620882" y="3290246"/>
            <a:ext cx="232438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a:latin typeface="Arial" panose="020B0604020202020204" pitchFamily="34" charset="0"/>
              </a:rPr>
              <a:t>Chadwick Higgins</a:t>
            </a:r>
          </a:p>
          <a:p>
            <a:pPr algn="ctr">
              <a:spcBef>
                <a:spcPct val="25000"/>
              </a:spcBef>
            </a:pPr>
            <a:r>
              <a:rPr lang="en-US" altLang="en-US" sz="1600">
                <a:latin typeface="Arial" panose="020B0604020202020204" pitchFamily="34" charset="0"/>
              </a:rPr>
              <a:t>Associate Vice Chancellor for Extension and Engagement</a:t>
            </a:r>
          </a:p>
        </p:txBody>
      </p:sp>
      <p:sp>
        <p:nvSpPr>
          <p:cNvPr id="9" name="Text Box 10"/>
          <p:cNvSpPr txBox="1">
            <a:spLocks noChangeArrowheads="1"/>
          </p:cNvSpPr>
          <p:nvPr/>
        </p:nvSpPr>
        <p:spPr bwMode="auto">
          <a:xfrm>
            <a:off x="6098181" y="3194995"/>
            <a:ext cx="246221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a:latin typeface="Arial"/>
                <a:ea typeface="MS PGothic"/>
                <a:cs typeface="Arial"/>
              </a:rPr>
              <a:t>Susan Renoe</a:t>
            </a:r>
          </a:p>
          <a:p>
            <a:pPr algn="ctr">
              <a:spcBef>
                <a:spcPct val="25000"/>
              </a:spcBef>
            </a:pPr>
            <a:r>
              <a:rPr lang="en-US" altLang="en-US" sz="1600">
                <a:latin typeface="Arial"/>
                <a:ea typeface="MS PGothic"/>
                <a:cs typeface="Arial"/>
              </a:rPr>
              <a:t>Associate Vice Chancellor for Research, Extension and Engagement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890" y="1490331"/>
            <a:ext cx="1120670" cy="1681004"/>
          </a:xfrm>
          <a:prstGeom prst="rect">
            <a:avLst/>
          </a:prstGeom>
        </p:spPr>
      </p:pic>
      <p:pic>
        <p:nvPicPr>
          <p:cNvPr id="5" name="Picture 4">
            <a:extLst>
              <a:ext uri="{FF2B5EF4-FFF2-40B4-BE49-F238E27FC236}">
                <a16:creationId xmlns:a16="http://schemas.microsoft.com/office/drawing/2014/main" id="{A4AB642D-E572-4D09-85C1-D21217208739}"/>
              </a:ext>
            </a:extLst>
          </p:cNvPr>
          <p:cNvPicPr>
            <a:picLocks noChangeAspect="1"/>
          </p:cNvPicPr>
          <p:nvPr/>
        </p:nvPicPr>
        <p:blipFill>
          <a:blip r:embed="rId4"/>
          <a:stretch>
            <a:fillRect/>
          </a:stretch>
        </p:blipFill>
        <p:spPr>
          <a:xfrm>
            <a:off x="1043712" y="1561769"/>
            <a:ext cx="1266510" cy="1681004"/>
          </a:xfrm>
          <a:prstGeom prst="rect">
            <a:avLst/>
          </a:prstGeom>
        </p:spPr>
      </p:pic>
      <p:pic>
        <p:nvPicPr>
          <p:cNvPr id="4" name="Picture 3" descr="A picture containing person, clothing, suit, posing&#10;&#10;Description automatically generated">
            <a:extLst>
              <a:ext uri="{FF2B5EF4-FFF2-40B4-BE49-F238E27FC236}">
                <a16:creationId xmlns:a16="http://schemas.microsoft.com/office/drawing/2014/main" id="{85AA7F44-2160-455B-878F-745F8683A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8233" y="1522521"/>
            <a:ext cx="1135554" cy="1701482"/>
          </a:xfrm>
          <a:prstGeom prst="rect">
            <a:avLst/>
          </a:prstGeom>
        </p:spPr>
      </p:pic>
      <p:sp>
        <p:nvSpPr>
          <p:cNvPr id="6" name="Text Box 10">
            <a:extLst>
              <a:ext uri="{FF2B5EF4-FFF2-40B4-BE49-F238E27FC236}">
                <a16:creationId xmlns:a16="http://schemas.microsoft.com/office/drawing/2014/main" id="{1D313770-5538-488B-B22F-8A3490445944}"/>
              </a:ext>
            </a:extLst>
          </p:cNvPr>
          <p:cNvSpPr txBox="1">
            <a:spLocks noChangeArrowheads="1"/>
          </p:cNvSpPr>
          <p:nvPr/>
        </p:nvSpPr>
        <p:spPr bwMode="auto">
          <a:xfrm>
            <a:off x="3490841" y="3292958"/>
            <a:ext cx="23119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a:latin typeface="Arial" panose="020B0604020202020204" pitchFamily="34" charset="0"/>
              </a:rPr>
              <a:t>Callie Glasscock</a:t>
            </a:r>
          </a:p>
          <a:p>
            <a:pPr algn="ctr">
              <a:spcBef>
                <a:spcPct val="25000"/>
              </a:spcBef>
            </a:pPr>
            <a:r>
              <a:rPr lang="en-US" altLang="en-US" sz="1600">
                <a:latin typeface="Arial" panose="020B0604020202020204" pitchFamily="34" charset="0"/>
              </a:rPr>
              <a:t>Director of Finance and Human Resources</a:t>
            </a:r>
          </a:p>
        </p:txBody>
      </p:sp>
    </p:spTree>
    <p:extLst>
      <p:ext uri="{BB962C8B-B14F-4D97-AF65-F5344CB8AC3E}">
        <p14:creationId xmlns:p14="http://schemas.microsoft.com/office/powerpoint/2010/main" val="2487937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fontScale="92500"/>
          </a:bodyPr>
          <a:lstStyle/>
          <a:p>
            <a:pPr>
              <a:spcAft>
                <a:spcPct val="40000"/>
              </a:spcAft>
              <a:buNone/>
              <a:defRPr/>
            </a:pPr>
            <a:r>
              <a:rPr lang="en-US" altLang="en-US" sz="2800"/>
              <a:t>Land-Grant Mission</a:t>
            </a:r>
          </a:p>
          <a:p>
            <a:pPr>
              <a:spcAft>
                <a:spcPct val="40000"/>
              </a:spcAft>
            </a:pPr>
            <a:r>
              <a:rPr lang="en-US" altLang="en-US" sz="2200"/>
              <a:t>Morrill Act of 1862 - </a:t>
            </a:r>
            <a:r>
              <a:rPr lang="en-US" sz="2200"/>
              <a:t>established the University of Missouri as a land-grant university</a:t>
            </a:r>
          </a:p>
          <a:p>
            <a:pPr>
              <a:spcAft>
                <a:spcPct val="40000"/>
              </a:spcAft>
            </a:pPr>
            <a:r>
              <a:rPr lang="en-US" altLang="en-US" sz="2200"/>
              <a:t>Morrill Act of 1890 - </a:t>
            </a:r>
            <a:r>
              <a:rPr lang="en-US" sz="2200"/>
              <a:t>established the Lincoln University </a:t>
            </a:r>
          </a:p>
          <a:p>
            <a:r>
              <a:rPr lang="en-US" sz="2200"/>
              <a:t>Hatch Act 1887 established agricultural experiment stations – Delta Fisher Research Center in SE / </a:t>
            </a:r>
            <a:r>
              <a:rPr lang="en-US" sz="2200" err="1"/>
              <a:t>Wurdack</a:t>
            </a:r>
            <a:r>
              <a:rPr lang="en-US" sz="2200"/>
              <a:t> Research Center (Cook Station) </a:t>
            </a:r>
          </a:p>
          <a:p>
            <a:r>
              <a:rPr lang="en-US" sz="2200"/>
              <a:t>Smith-Lever Act of 1914 established the Cooperative Agricultural Extension Service - </a:t>
            </a:r>
            <a:r>
              <a:rPr lang="en-US" altLang="en-US" sz="2200"/>
              <a:t>Distinct mission of service fulfilled through Extension</a:t>
            </a:r>
          </a:p>
          <a:p>
            <a:endParaRPr lang="en-US" altLang="en-US" sz="2200"/>
          </a:p>
        </p:txBody>
      </p:sp>
    </p:spTree>
    <p:extLst>
      <p:ext uri="{BB962C8B-B14F-4D97-AF65-F5344CB8AC3E}">
        <p14:creationId xmlns:p14="http://schemas.microsoft.com/office/powerpoint/2010/main" val="1529948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a:t>Leadership</a:t>
            </a:r>
          </a:p>
          <a:p>
            <a:pPr>
              <a:spcAft>
                <a:spcPct val="40000"/>
              </a:spcAft>
              <a:buNone/>
              <a:defRPr/>
            </a:pPr>
            <a:endParaRPr lang="en-US" altLang="en-US" sz="2800"/>
          </a:p>
        </p:txBody>
      </p:sp>
      <p:sp>
        <p:nvSpPr>
          <p:cNvPr id="9" name="Text Box 10"/>
          <p:cNvSpPr txBox="1">
            <a:spLocks noChangeArrowheads="1"/>
          </p:cNvSpPr>
          <p:nvPr/>
        </p:nvSpPr>
        <p:spPr bwMode="auto">
          <a:xfrm>
            <a:off x="3571446" y="3668700"/>
            <a:ext cx="218774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a:latin typeface="Arial" panose="020B0604020202020204" pitchFamily="34" charset="0"/>
              </a:rPr>
              <a:t>Kyle Blomenkamp</a:t>
            </a:r>
          </a:p>
          <a:p>
            <a:pPr algn="ctr">
              <a:spcBef>
                <a:spcPct val="25000"/>
              </a:spcBef>
            </a:pPr>
            <a:r>
              <a:rPr lang="en-US" altLang="en-US" sz="1600">
                <a:latin typeface="Arial" panose="020B0604020202020204" pitchFamily="34" charset="0"/>
              </a:rPr>
              <a:t>Interim, Communication / Marketing Director</a:t>
            </a:r>
          </a:p>
        </p:txBody>
      </p:sp>
      <p:sp>
        <p:nvSpPr>
          <p:cNvPr id="6" name="Text Box 10">
            <a:extLst>
              <a:ext uri="{FF2B5EF4-FFF2-40B4-BE49-F238E27FC236}">
                <a16:creationId xmlns:a16="http://schemas.microsoft.com/office/drawing/2014/main" id="{FAEB1602-CC5C-4881-BBA5-7E591EB7CBF7}"/>
              </a:ext>
            </a:extLst>
          </p:cNvPr>
          <p:cNvSpPr txBox="1">
            <a:spLocks noChangeArrowheads="1"/>
          </p:cNvSpPr>
          <p:nvPr/>
        </p:nvSpPr>
        <p:spPr bwMode="auto">
          <a:xfrm>
            <a:off x="591669" y="3638239"/>
            <a:ext cx="23119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a:latin typeface="Arial"/>
                <a:ea typeface="MS PGothic"/>
                <a:cs typeface="Arial"/>
              </a:rPr>
              <a:t>Sarah Traub</a:t>
            </a:r>
            <a:endParaRPr lang="en-US" altLang="en-US" sz="2000">
              <a:latin typeface="Arial" panose="020B0604020202020204" pitchFamily="34" charset="0"/>
              <a:cs typeface="Arial"/>
            </a:endParaRPr>
          </a:p>
          <a:p>
            <a:pPr algn="ctr">
              <a:spcBef>
                <a:spcPct val="25000"/>
              </a:spcBef>
            </a:pPr>
            <a:r>
              <a:rPr lang="en-US" altLang="en-US" sz="1600">
                <a:latin typeface="Arial"/>
                <a:ea typeface="MS PGothic"/>
                <a:cs typeface="Arial"/>
              </a:rPr>
              <a:t>Director of Education </a:t>
            </a:r>
            <a:endParaRPr lang="en-US" altLang="en-US" sz="1600">
              <a:latin typeface="Arial" panose="020B0604020202020204" pitchFamily="34" charset="0"/>
              <a:cs typeface="Arial"/>
            </a:endParaRPr>
          </a:p>
          <a:p>
            <a:pPr algn="ctr">
              <a:spcBef>
                <a:spcPct val="25000"/>
              </a:spcBef>
            </a:pPr>
            <a:r>
              <a:rPr lang="en-US" altLang="en-US" sz="1600">
                <a:latin typeface="Arial"/>
                <a:ea typeface="MS PGothic"/>
                <a:cs typeface="Arial"/>
              </a:rPr>
              <a:t>&amp; Impact</a:t>
            </a:r>
          </a:p>
        </p:txBody>
      </p:sp>
      <p:sp>
        <p:nvSpPr>
          <p:cNvPr id="10" name="Content Placeholder 1">
            <a:extLst>
              <a:ext uri="{FF2B5EF4-FFF2-40B4-BE49-F238E27FC236}">
                <a16:creationId xmlns:a16="http://schemas.microsoft.com/office/drawing/2014/main" id="{D7568B2A-EEC4-4B15-A40D-9E23BB95F1ED}"/>
              </a:ext>
            </a:extLst>
          </p:cNvPr>
          <p:cNvSpPr txBox="1">
            <a:spLocks/>
          </p:cNvSpPr>
          <p:nvPr/>
        </p:nvSpPr>
        <p:spPr>
          <a:xfrm>
            <a:off x="6464600" y="3643780"/>
            <a:ext cx="2006437" cy="98264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altLang="en-US" sz="2000">
                <a:latin typeface="Arial" panose="020B0604020202020204" pitchFamily="34" charset="0"/>
                <a:cs typeface="Arial" panose="020B0604020202020204" pitchFamily="34" charset="0"/>
              </a:rPr>
              <a:t>James Preston</a:t>
            </a:r>
          </a:p>
          <a:p>
            <a:pPr marL="0" indent="0" algn="ctr">
              <a:buFontTx/>
              <a:buNone/>
            </a:pPr>
            <a:r>
              <a:rPr lang="en-US" altLang="en-US" sz="1600">
                <a:latin typeface="Arial" panose="020B0604020202020204" pitchFamily="34" charset="0"/>
                <a:cs typeface="Arial" panose="020B0604020202020204" pitchFamily="34" charset="0"/>
              </a:rPr>
              <a:t>Chief Development Officer</a:t>
            </a:r>
          </a:p>
        </p:txBody>
      </p:sp>
      <p:pic>
        <p:nvPicPr>
          <p:cNvPr id="11" name="Picture 10">
            <a:extLst>
              <a:ext uri="{FF2B5EF4-FFF2-40B4-BE49-F238E27FC236}">
                <a16:creationId xmlns:a16="http://schemas.microsoft.com/office/drawing/2014/main" id="{7E427B93-9617-4276-91C9-68C3A640BE03}"/>
              </a:ext>
            </a:extLst>
          </p:cNvPr>
          <p:cNvPicPr>
            <a:picLocks noChangeAspect="1"/>
          </p:cNvPicPr>
          <p:nvPr/>
        </p:nvPicPr>
        <p:blipFill rotWithShape="1">
          <a:blip r:embed="rId3">
            <a:extLst>
              <a:ext uri="{28A0092B-C50C-407E-A947-70E740481C1C}">
                <a14:useLocalDpi xmlns:a14="http://schemas.microsoft.com/office/drawing/2010/main" val="0"/>
              </a:ext>
            </a:extLst>
          </a:blip>
          <a:srcRect l="9557" r="6580"/>
          <a:stretch/>
        </p:blipFill>
        <p:spPr>
          <a:xfrm>
            <a:off x="6810756" y="1822220"/>
            <a:ext cx="1224644" cy="1701482"/>
          </a:xfrm>
          <a:prstGeom prst="rect">
            <a:avLst/>
          </a:prstGeom>
        </p:spPr>
      </p:pic>
      <p:pic>
        <p:nvPicPr>
          <p:cNvPr id="2" name="Picture 3">
            <a:extLst>
              <a:ext uri="{FF2B5EF4-FFF2-40B4-BE49-F238E27FC236}">
                <a16:creationId xmlns:a16="http://schemas.microsoft.com/office/drawing/2014/main" id="{3AC7004C-7E62-4E67-9D9C-706CDDE1EB83}"/>
              </a:ext>
            </a:extLst>
          </p:cNvPr>
          <p:cNvPicPr>
            <a:picLocks noChangeAspect="1"/>
          </p:cNvPicPr>
          <p:nvPr/>
        </p:nvPicPr>
        <p:blipFill>
          <a:blip r:embed="rId4"/>
          <a:stretch>
            <a:fillRect/>
          </a:stretch>
        </p:blipFill>
        <p:spPr>
          <a:xfrm>
            <a:off x="3923109" y="1863328"/>
            <a:ext cx="1303735" cy="1726406"/>
          </a:xfrm>
          <a:prstGeom prst="rect">
            <a:avLst/>
          </a:prstGeom>
        </p:spPr>
      </p:pic>
      <p:pic>
        <p:nvPicPr>
          <p:cNvPr id="4" name="Picture 4">
            <a:extLst>
              <a:ext uri="{FF2B5EF4-FFF2-40B4-BE49-F238E27FC236}">
                <a16:creationId xmlns:a16="http://schemas.microsoft.com/office/drawing/2014/main" id="{230900C4-27B4-43C1-8BFE-616FA083E605}"/>
              </a:ext>
            </a:extLst>
          </p:cNvPr>
          <p:cNvPicPr>
            <a:picLocks noChangeAspect="1"/>
          </p:cNvPicPr>
          <p:nvPr/>
        </p:nvPicPr>
        <p:blipFill>
          <a:blip r:embed="rId5"/>
          <a:stretch>
            <a:fillRect/>
          </a:stretch>
        </p:blipFill>
        <p:spPr>
          <a:xfrm>
            <a:off x="1104900" y="1906712"/>
            <a:ext cx="1248968" cy="1615829"/>
          </a:xfrm>
          <a:prstGeom prst="rect">
            <a:avLst/>
          </a:prstGeom>
        </p:spPr>
      </p:pic>
    </p:spTree>
    <p:extLst>
      <p:ext uri="{BB962C8B-B14F-4D97-AF65-F5344CB8AC3E}">
        <p14:creationId xmlns:p14="http://schemas.microsoft.com/office/powerpoint/2010/main" val="1402195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39892" y="838200"/>
            <a:ext cx="2012950" cy="1262743"/>
          </a:xfrm>
        </p:spPr>
        <p:txBody>
          <a:bodyPr>
            <a:normAutofit/>
          </a:bodyPr>
          <a:lstStyle/>
          <a:p>
            <a:pPr>
              <a:spcAft>
                <a:spcPct val="40000"/>
              </a:spcAft>
              <a:buNone/>
              <a:defRPr/>
            </a:pPr>
            <a:endParaRPr lang="en-US" altLang="en-US" sz="900"/>
          </a:p>
          <a:p>
            <a:pPr>
              <a:spcAft>
                <a:spcPct val="40000"/>
              </a:spcAft>
              <a:buNone/>
              <a:defRPr/>
            </a:pPr>
            <a:r>
              <a:rPr lang="en-US" altLang="en-US" sz="2400"/>
              <a:t>Organizational Structure</a:t>
            </a:r>
          </a:p>
          <a:p>
            <a:pPr>
              <a:spcAft>
                <a:spcPct val="40000"/>
              </a:spcAft>
              <a:buNone/>
              <a:defRPr/>
            </a:pPr>
            <a:endParaRPr lang="en-US" altLang="en-US" sz="2800"/>
          </a:p>
          <a:p>
            <a:pPr>
              <a:spcAft>
                <a:spcPct val="40000"/>
              </a:spcAft>
              <a:buNone/>
              <a:defRPr/>
            </a:pPr>
            <a:endParaRPr lang="en-US" altLang="en-US" sz="2800"/>
          </a:p>
        </p:txBody>
      </p:sp>
      <p:pic>
        <p:nvPicPr>
          <p:cNvPr id="4" name="Picture 3">
            <a:extLst>
              <a:ext uri="{FF2B5EF4-FFF2-40B4-BE49-F238E27FC236}">
                <a16:creationId xmlns:a16="http://schemas.microsoft.com/office/drawing/2014/main" id="{672AEA54-5888-47B0-A599-99EFDFB7FFA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44079" y="0"/>
            <a:ext cx="7082306" cy="5143500"/>
          </a:xfrm>
          <a:prstGeom prst="rect">
            <a:avLst/>
          </a:prstGeom>
        </p:spPr>
      </p:pic>
    </p:spTree>
    <p:extLst>
      <p:ext uri="{BB962C8B-B14F-4D97-AF65-F5344CB8AC3E}">
        <p14:creationId xmlns:p14="http://schemas.microsoft.com/office/powerpoint/2010/main" val="54965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a:t>Agriculture and Environment</a:t>
            </a:r>
          </a:p>
          <a:p>
            <a:pPr lvl="1">
              <a:spcAft>
                <a:spcPct val="40000"/>
              </a:spcAft>
              <a:defRPr/>
            </a:pPr>
            <a:r>
              <a:rPr lang="en-US" altLang="en-US" sz="2500"/>
              <a:t>Animal Health &amp; Production</a:t>
            </a:r>
          </a:p>
          <a:p>
            <a:pPr lvl="1">
              <a:spcAft>
                <a:spcPct val="40000"/>
              </a:spcAft>
              <a:defRPr/>
            </a:pPr>
            <a:r>
              <a:rPr lang="en-US" altLang="en-US" sz="2500"/>
              <a:t>Plant Health &amp; Production</a:t>
            </a:r>
          </a:p>
          <a:p>
            <a:pPr lvl="1">
              <a:spcAft>
                <a:spcPct val="40000"/>
              </a:spcAft>
              <a:defRPr/>
            </a:pPr>
            <a:r>
              <a:rPr lang="en-US" altLang="en-US" sz="2500"/>
              <a:t>Agriculture Business &amp; Policy</a:t>
            </a:r>
          </a:p>
          <a:p>
            <a:pPr lvl="1">
              <a:spcAft>
                <a:spcPct val="40000"/>
              </a:spcAft>
              <a:defRPr/>
            </a:pPr>
            <a:r>
              <a:rPr lang="en-US" altLang="en-US" sz="2500"/>
              <a:t>Natural Resources &amp; Environment</a:t>
            </a:r>
          </a:p>
        </p:txBody>
      </p:sp>
      <p:pic>
        <p:nvPicPr>
          <p:cNvPr id="11" name="Picture 12" descr="Rob  Kallenb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45" y="1272700"/>
            <a:ext cx="17351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7"/>
          <p:cNvSpPr txBox="1">
            <a:spLocks noChangeArrowheads="1"/>
          </p:cNvSpPr>
          <p:nvPr/>
        </p:nvSpPr>
        <p:spPr bwMode="auto">
          <a:xfrm>
            <a:off x="411480" y="3476334"/>
            <a:ext cx="271272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50000"/>
              </a:spcBef>
            </a:pPr>
            <a:r>
              <a:rPr lang="en-US" altLang="en-US">
                <a:latin typeface="Arial" panose="020B0604020202020204" pitchFamily="34" charset="0"/>
              </a:rPr>
              <a:t>Rob Kallenbach</a:t>
            </a:r>
          </a:p>
          <a:p>
            <a:pPr algn="ctr">
              <a:spcBef>
                <a:spcPct val="50000"/>
              </a:spcBef>
            </a:pPr>
            <a:r>
              <a:rPr lang="en-US" altLang="en-US" sz="1800">
                <a:latin typeface="Arial" panose="020B0604020202020204" pitchFamily="34" charset="0"/>
              </a:rPr>
              <a:t>Senior Program Director, Associate Dean</a:t>
            </a:r>
          </a:p>
        </p:txBody>
      </p:sp>
    </p:spTree>
    <p:extLst>
      <p:ext uri="{BB962C8B-B14F-4D97-AF65-F5344CB8AC3E}">
        <p14:creationId xmlns:p14="http://schemas.microsoft.com/office/powerpoint/2010/main" val="967854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vert="horz" lIns="91440" tIns="45720" rIns="91440" bIns="45720" rtlCol="0" anchor="t">
            <a:normAutofit/>
          </a:bodyPr>
          <a:lstStyle/>
          <a:p>
            <a:pPr>
              <a:spcAft>
                <a:spcPct val="40000"/>
              </a:spcAft>
              <a:buNone/>
              <a:defRPr/>
            </a:pPr>
            <a:r>
              <a:rPr lang="en-US" altLang="en-US" sz="2800" b="1" dirty="0"/>
              <a:t>Youth and Families</a:t>
            </a:r>
          </a:p>
          <a:p>
            <a:pPr lvl="1">
              <a:spcAft>
                <a:spcPct val="40000"/>
              </a:spcAft>
              <a:defRPr/>
            </a:pPr>
            <a:r>
              <a:rPr lang="en-US" altLang="en-US" sz="2500" dirty="0"/>
              <a:t>Nutrition &amp; Wellness Education</a:t>
            </a:r>
            <a:endParaRPr lang="en-US" altLang="en-US" sz="2500" dirty="0">
              <a:cs typeface="Calibri"/>
            </a:endParaRPr>
          </a:p>
          <a:p>
            <a:pPr lvl="1">
              <a:spcAft>
                <a:spcPct val="40000"/>
              </a:spcAft>
              <a:defRPr/>
            </a:pPr>
            <a:r>
              <a:rPr lang="en-US" altLang="en-US" sz="2500" dirty="0"/>
              <a:t>Family &amp; Home Education</a:t>
            </a:r>
          </a:p>
        </p:txBody>
      </p:sp>
      <p:sp>
        <p:nvSpPr>
          <p:cNvPr id="6" name="Text Box 17"/>
          <p:cNvSpPr txBox="1">
            <a:spLocks noChangeArrowheads="1"/>
          </p:cNvSpPr>
          <p:nvPr/>
        </p:nvSpPr>
        <p:spPr bwMode="auto">
          <a:xfrm>
            <a:off x="-60575" y="3555749"/>
            <a:ext cx="3568177"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50000"/>
              </a:spcBef>
            </a:pPr>
            <a:r>
              <a:rPr lang="en-US" altLang="en-US">
                <a:latin typeface="Arial" panose="020B0604020202020204" pitchFamily="34" charset="0"/>
              </a:rPr>
              <a:t>Jo Britt-Rankin</a:t>
            </a:r>
          </a:p>
          <a:p>
            <a:pPr algn="ctr">
              <a:spcBef>
                <a:spcPct val="50000"/>
              </a:spcBef>
            </a:pPr>
            <a:r>
              <a:rPr lang="en-US" altLang="en-US" sz="1800">
                <a:latin typeface="Arial"/>
                <a:ea typeface="MS PGothic"/>
                <a:cs typeface="Arial"/>
              </a:rPr>
              <a:t>Senior Program Director</a:t>
            </a:r>
          </a:p>
        </p:txBody>
      </p:sp>
      <p:sp>
        <p:nvSpPr>
          <p:cNvPr id="7" name="TextBox 6">
            <a:extLst>
              <a:ext uri="{FF2B5EF4-FFF2-40B4-BE49-F238E27FC236}">
                <a16:creationId xmlns:a16="http://schemas.microsoft.com/office/drawing/2014/main" id="{5D2007E7-967B-467B-AA16-AE9D6F1F299A}"/>
              </a:ext>
            </a:extLst>
          </p:cNvPr>
          <p:cNvSpPr txBox="1"/>
          <p:nvPr/>
        </p:nvSpPr>
        <p:spPr>
          <a:xfrm>
            <a:off x="2240948" y="2422960"/>
            <a:ext cx="4602034" cy="300082"/>
          </a:xfrm>
          <a:prstGeom prst="rect">
            <a:avLst/>
          </a:prstGeom>
          <a:noFill/>
        </p:spPr>
        <p:txBody>
          <a:bodyPr wrap="square">
            <a:spAutoFit/>
          </a:bodyPr>
          <a:lstStyle/>
          <a:p>
            <a:r>
              <a:rPr lang="en-US" dirty="0"/>
              <a:t> </a:t>
            </a:r>
          </a:p>
        </p:txBody>
      </p:sp>
      <p:pic>
        <p:nvPicPr>
          <p:cNvPr id="4" name="Picture 2">
            <a:extLst>
              <a:ext uri="{FF2B5EF4-FFF2-40B4-BE49-F238E27FC236}">
                <a16:creationId xmlns:a16="http://schemas.microsoft.com/office/drawing/2014/main" id="{6C0F22D2-DDE7-4CA3-8CC3-46F184241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324" y="1098475"/>
            <a:ext cx="1594552" cy="234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63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a:t>Businesses and Communities</a:t>
            </a:r>
          </a:p>
          <a:p>
            <a:pPr lvl="1">
              <a:spcAft>
                <a:spcPct val="40000"/>
              </a:spcAft>
              <a:defRPr/>
            </a:pPr>
            <a:r>
              <a:rPr lang="en-US" altLang="en-US" sz="2500"/>
              <a:t>Business Development</a:t>
            </a:r>
          </a:p>
          <a:p>
            <a:pPr lvl="1">
              <a:spcAft>
                <a:spcPct val="40000"/>
              </a:spcAft>
              <a:defRPr/>
            </a:pPr>
            <a:r>
              <a:rPr lang="en-US" altLang="en-US" sz="2500"/>
              <a:t>Community Development</a:t>
            </a:r>
          </a:p>
          <a:p>
            <a:pPr lvl="1">
              <a:spcAft>
                <a:spcPct val="40000"/>
              </a:spcAft>
              <a:defRPr/>
            </a:pPr>
            <a:r>
              <a:rPr lang="en-US" altLang="en-US" sz="2500"/>
              <a:t>Workforce Development</a:t>
            </a:r>
          </a:p>
        </p:txBody>
      </p:sp>
      <p:sp>
        <p:nvSpPr>
          <p:cNvPr id="6" name="Text Box 17"/>
          <p:cNvSpPr txBox="1">
            <a:spLocks noChangeArrowheads="1"/>
          </p:cNvSpPr>
          <p:nvPr/>
        </p:nvSpPr>
        <p:spPr bwMode="auto">
          <a:xfrm>
            <a:off x="167640" y="3420588"/>
            <a:ext cx="3273071"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50000"/>
              </a:spcBef>
            </a:pPr>
            <a:r>
              <a:rPr lang="en-US" altLang="en-US">
                <a:latin typeface="Arial" panose="020B0604020202020204" pitchFamily="34" charset="0"/>
              </a:rPr>
              <a:t>Rob Russell</a:t>
            </a:r>
          </a:p>
          <a:p>
            <a:pPr algn="ctr">
              <a:spcBef>
                <a:spcPct val="50000"/>
              </a:spcBef>
            </a:pPr>
            <a:r>
              <a:rPr lang="en-US" altLang="en-US" sz="1800">
                <a:latin typeface="Arial" panose="020B0604020202020204" pitchFamily="34" charset="0"/>
              </a:rPr>
              <a:t>Interim, Senior Program Director</a:t>
            </a:r>
          </a:p>
        </p:txBody>
      </p:sp>
      <p:pic>
        <p:nvPicPr>
          <p:cNvPr id="1026" name="Picture 2" descr="Robert Russell, DIRECTOR, LABOR AND WORKFORCE DEVELOPMENT">
            <a:extLst>
              <a:ext uri="{FF2B5EF4-FFF2-40B4-BE49-F238E27FC236}">
                <a16:creationId xmlns:a16="http://schemas.microsoft.com/office/drawing/2014/main" id="{77ED280D-3383-4D81-8DAF-C5B99A145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593" y="1197864"/>
            <a:ext cx="1674655" cy="2222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307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dirty="0"/>
              <a:t>4-H Center for Youth Development</a:t>
            </a:r>
          </a:p>
          <a:p>
            <a:pPr lvl="1">
              <a:spcAft>
                <a:spcPct val="40000"/>
              </a:spcAft>
              <a:defRPr/>
            </a:pPr>
            <a:r>
              <a:rPr lang="en-US" altLang="en-US" sz="2500" dirty="0"/>
              <a:t>Youth Development</a:t>
            </a:r>
          </a:p>
          <a:p>
            <a:pPr lvl="1">
              <a:spcAft>
                <a:spcPct val="40000"/>
              </a:spcAft>
              <a:defRPr/>
            </a:pPr>
            <a:r>
              <a:rPr lang="en-US" altLang="en-US" sz="2500" dirty="0"/>
              <a:t>Volunteer Development</a:t>
            </a:r>
          </a:p>
        </p:txBody>
      </p:sp>
      <p:sp>
        <p:nvSpPr>
          <p:cNvPr id="6" name="Text Box 17"/>
          <p:cNvSpPr txBox="1">
            <a:spLocks noChangeArrowheads="1"/>
          </p:cNvSpPr>
          <p:nvPr/>
        </p:nvSpPr>
        <p:spPr bwMode="auto">
          <a:xfrm>
            <a:off x="167640" y="3420588"/>
            <a:ext cx="3273071"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50000"/>
              </a:spcBef>
            </a:pPr>
            <a:r>
              <a:rPr lang="en-US" altLang="en-US">
                <a:latin typeface="Arial"/>
                <a:ea typeface="MS PGothic"/>
                <a:cs typeface="Arial"/>
              </a:rPr>
              <a:t>Lupita Fabregas</a:t>
            </a:r>
            <a:endParaRPr lang="en-US" altLang="en-US">
              <a:latin typeface="Arial" panose="020B0604020202020204" pitchFamily="34" charset="0"/>
            </a:endParaRPr>
          </a:p>
          <a:p>
            <a:pPr algn="ctr">
              <a:spcBef>
                <a:spcPct val="50000"/>
              </a:spcBef>
            </a:pPr>
            <a:r>
              <a:rPr lang="en-US" altLang="en-US" sz="1800">
                <a:latin typeface="Arial" panose="020B0604020202020204" pitchFamily="34" charset="0"/>
              </a:rPr>
              <a:t>Senior Program Director</a:t>
            </a:r>
          </a:p>
        </p:txBody>
      </p:sp>
      <p:pic>
        <p:nvPicPr>
          <p:cNvPr id="2" name="Picture 2">
            <a:extLst>
              <a:ext uri="{FF2B5EF4-FFF2-40B4-BE49-F238E27FC236}">
                <a16:creationId xmlns:a16="http://schemas.microsoft.com/office/drawing/2014/main" id="{832E6629-C540-4426-86A8-A9C3A186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207" y="1288858"/>
            <a:ext cx="1506170" cy="2219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60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a:t>Health and Safety</a:t>
            </a:r>
          </a:p>
          <a:p>
            <a:pPr marL="342900" lvl="1" indent="0">
              <a:lnSpc>
                <a:spcPct val="100000"/>
              </a:lnSpc>
              <a:spcBef>
                <a:spcPts val="0"/>
              </a:spcBef>
              <a:buNone/>
              <a:defRPr/>
            </a:pPr>
            <a:r>
              <a:rPr lang="en-US" altLang="en-US" sz="2500"/>
              <a:t>Community Health</a:t>
            </a:r>
          </a:p>
          <a:p>
            <a:pPr marL="342900" lvl="1" indent="0">
              <a:lnSpc>
                <a:spcPct val="100000"/>
              </a:lnSpc>
              <a:spcBef>
                <a:spcPts val="0"/>
              </a:spcBef>
              <a:buNone/>
              <a:defRPr/>
            </a:pPr>
            <a:r>
              <a:rPr lang="en-US" altLang="en-US" sz="2500"/>
              <a:t>Continuing Medical Education</a:t>
            </a:r>
          </a:p>
          <a:p>
            <a:pPr marL="342900" lvl="1" indent="0">
              <a:lnSpc>
                <a:spcPct val="100000"/>
              </a:lnSpc>
              <a:spcBef>
                <a:spcPts val="0"/>
              </a:spcBef>
              <a:buNone/>
              <a:defRPr/>
            </a:pPr>
            <a:r>
              <a:rPr lang="en-US" altLang="en-US" sz="2500"/>
              <a:t>Nursing Outreach</a:t>
            </a:r>
          </a:p>
          <a:p>
            <a:pPr lvl="1">
              <a:lnSpc>
                <a:spcPct val="100000"/>
              </a:lnSpc>
              <a:spcBef>
                <a:spcPts val="0"/>
              </a:spcBef>
              <a:defRPr/>
            </a:pPr>
            <a:r>
              <a:rPr lang="en-US" altLang="en-US" sz="2500"/>
              <a:t>Law Enforcement Training</a:t>
            </a:r>
          </a:p>
          <a:p>
            <a:pPr lvl="1">
              <a:lnSpc>
                <a:spcPct val="100000"/>
              </a:lnSpc>
              <a:spcBef>
                <a:spcPts val="0"/>
              </a:spcBef>
              <a:defRPr/>
            </a:pPr>
            <a:r>
              <a:rPr lang="en-US" altLang="en-US" sz="2500"/>
              <a:t>Fire &amp; Rescue Training</a:t>
            </a:r>
          </a:p>
          <a:p>
            <a:pPr lvl="1">
              <a:lnSpc>
                <a:spcPct val="100000"/>
              </a:lnSpc>
              <a:spcBef>
                <a:spcPts val="0"/>
              </a:spcBef>
              <a:defRPr/>
            </a:pPr>
            <a:r>
              <a:rPr lang="en-US" altLang="en-US" sz="2500"/>
              <a:t>EMS Education</a:t>
            </a:r>
          </a:p>
          <a:p>
            <a:pPr lvl="1">
              <a:lnSpc>
                <a:spcPct val="100000"/>
              </a:lnSpc>
              <a:spcBef>
                <a:spcPts val="0"/>
              </a:spcBef>
              <a:defRPr/>
            </a:pPr>
            <a:r>
              <a:rPr lang="en-US" altLang="en-US" sz="2500"/>
              <a:t>Community Emergency Mgmt.</a:t>
            </a:r>
          </a:p>
        </p:txBody>
      </p:sp>
      <p:sp>
        <p:nvSpPr>
          <p:cNvPr id="6" name="Text Box 17"/>
          <p:cNvSpPr txBox="1">
            <a:spLocks noChangeArrowheads="1"/>
          </p:cNvSpPr>
          <p:nvPr/>
        </p:nvSpPr>
        <p:spPr bwMode="auto">
          <a:xfrm>
            <a:off x="0" y="3512028"/>
            <a:ext cx="35681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a:latin typeface="Arial" panose="020B0604020202020204" pitchFamily="34" charset="0"/>
              </a:rPr>
              <a:t>Kathleen Quinn</a:t>
            </a:r>
          </a:p>
          <a:p>
            <a:pPr algn="ctr">
              <a:spcBef>
                <a:spcPct val="50000"/>
              </a:spcBef>
            </a:pPr>
            <a:r>
              <a:rPr lang="en-US" altLang="en-US" sz="1800">
                <a:latin typeface="Arial" panose="020B0604020202020204" pitchFamily="34" charset="0"/>
              </a:rPr>
              <a:t>Senior Program Director, Associate Dean</a:t>
            </a:r>
          </a:p>
        </p:txBody>
      </p:sp>
      <p:pic>
        <p:nvPicPr>
          <p:cNvPr id="7" name="Picture 6">
            <a:extLst>
              <a:ext uri="{FF2B5EF4-FFF2-40B4-BE49-F238E27FC236}">
                <a16:creationId xmlns:a16="http://schemas.microsoft.com/office/drawing/2014/main" id="{E597829D-8E0C-4019-AE43-9E0DF5039B04}"/>
              </a:ext>
            </a:extLst>
          </p:cNvPr>
          <p:cNvPicPr>
            <a:picLocks noChangeAspect="1"/>
          </p:cNvPicPr>
          <p:nvPr/>
        </p:nvPicPr>
        <p:blipFill>
          <a:blip r:embed="rId3"/>
          <a:stretch>
            <a:fillRect/>
          </a:stretch>
        </p:blipFill>
        <p:spPr>
          <a:xfrm>
            <a:off x="891540" y="1504158"/>
            <a:ext cx="1635785" cy="1962942"/>
          </a:xfrm>
          <a:prstGeom prst="rect">
            <a:avLst/>
          </a:prstGeom>
        </p:spPr>
      </p:pic>
    </p:spTree>
    <p:extLst>
      <p:ext uri="{BB962C8B-B14F-4D97-AF65-F5344CB8AC3E}">
        <p14:creationId xmlns:p14="http://schemas.microsoft.com/office/powerpoint/2010/main" val="2422598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 Extension administrative regions"/>
          <p:cNvPicPr>
            <a:picLocks noChangeAspect="1" noChangeArrowheads="1"/>
          </p:cNvPicPr>
          <p:nvPr/>
        </p:nvPicPr>
        <p:blipFill rotWithShape="1">
          <a:blip r:embed="rId3">
            <a:extLst>
              <a:ext uri="{28A0092B-C50C-407E-A947-70E740481C1C}">
                <a14:useLocalDpi xmlns:a14="http://schemas.microsoft.com/office/drawing/2010/main" val="0"/>
              </a:ext>
            </a:extLst>
          </a:blip>
          <a:srcRect t="18242"/>
          <a:stretch/>
        </p:blipFill>
        <p:spPr bwMode="auto">
          <a:xfrm>
            <a:off x="4506857" y="1223493"/>
            <a:ext cx="4250777" cy="31424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5459" y="1149674"/>
            <a:ext cx="3451538" cy="3216265"/>
          </a:xfrm>
          <a:prstGeom prst="rect">
            <a:avLst/>
          </a:prstGeom>
          <a:noFill/>
        </p:spPr>
        <p:txBody>
          <a:bodyPr wrap="square" rtlCol="0">
            <a:spAutoFit/>
          </a:bodyPr>
          <a:lstStyle/>
          <a:p>
            <a:r>
              <a:rPr lang="en-US" sz="2800" b="1"/>
              <a:t>Extension Regions:</a:t>
            </a:r>
          </a:p>
          <a:p>
            <a:pPr marL="285750" indent="-285750">
              <a:buFont typeface="Arial" panose="020B0604020202020204" pitchFamily="34" charset="0"/>
              <a:buChar char="•"/>
            </a:pPr>
            <a:r>
              <a:rPr lang="en-US" sz="2500"/>
              <a:t>Northwest</a:t>
            </a:r>
          </a:p>
          <a:p>
            <a:pPr marL="285750" indent="-285750">
              <a:buFont typeface="Arial" panose="020B0604020202020204" pitchFamily="34" charset="0"/>
              <a:buChar char="•"/>
            </a:pPr>
            <a:r>
              <a:rPr lang="en-US" sz="2500"/>
              <a:t>Northeast</a:t>
            </a:r>
          </a:p>
          <a:p>
            <a:pPr marL="285750" indent="-285750">
              <a:buFont typeface="Arial" panose="020B0604020202020204" pitchFamily="34" charset="0"/>
              <a:buChar char="•"/>
            </a:pPr>
            <a:r>
              <a:rPr lang="en-US" sz="2500"/>
              <a:t>West Central</a:t>
            </a:r>
          </a:p>
          <a:p>
            <a:pPr marL="285750" indent="-285750">
              <a:buFont typeface="Arial" panose="020B0604020202020204" pitchFamily="34" charset="0"/>
              <a:buChar char="•"/>
            </a:pPr>
            <a:r>
              <a:rPr lang="en-US" sz="2500"/>
              <a:t>East Central</a:t>
            </a:r>
          </a:p>
          <a:p>
            <a:pPr marL="285750" indent="-285750">
              <a:buFont typeface="Arial" panose="020B0604020202020204" pitchFamily="34" charset="0"/>
              <a:buChar char="•"/>
            </a:pPr>
            <a:r>
              <a:rPr lang="en-US" sz="2500"/>
              <a:t>Southwest</a:t>
            </a:r>
          </a:p>
          <a:p>
            <a:pPr marL="285750" indent="-285750">
              <a:buFont typeface="Arial" panose="020B0604020202020204" pitchFamily="34" charset="0"/>
              <a:buChar char="•"/>
            </a:pPr>
            <a:r>
              <a:rPr lang="en-US" sz="2500"/>
              <a:t>Southeast</a:t>
            </a:r>
          </a:p>
          <a:p>
            <a:pPr marL="285750" indent="-285750">
              <a:buFont typeface="Arial" panose="020B0604020202020204" pitchFamily="34" charset="0"/>
              <a:buChar char="•"/>
            </a:pPr>
            <a:r>
              <a:rPr lang="en-US" sz="2500"/>
              <a:t>Urban (West and East)</a:t>
            </a:r>
          </a:p>
        </p:txBody>
      </p:sp>
    </p:spTree>
    <p:extLst>
      <p:ext uri="{BB962C8B-B14F-4D97-AF65-F5344CB8AC3E}">
        <p14:creationId xmlns:p14="http://schemas.microsoft.com/office/powerpoint/2010/main" val="359619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38D6BD-4826-4A5A-B386-65EB1E9B0291}"/>
              </a:ext>
            </a:extLst>
          </p:cNvPr>
          <p:cNvSpPr/>
          <p:nvPr/>
        </p:nvSpPr>
        <p:spPr>
          <a:xfrm>
            <a:off x="489654" y="678823"/>
            <a:ext cx="8164691" cy="4492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DBBBF05-34E5-493D-8F0A-A8DF7A8F92A2}"/>
              </a:ext>
            </a:extLst>
          </p:cNvPr>
          <p:cNvPicPr>
            <a:picLocks noChangeAspect="1"/>
          </p:cNvPicPr>
          <p:nvPr/>
        </p:nvPicPr>
        <p:blipFill rotWithShape="1">
          <a:blip r:embed="rId3">
            <a:extLst>
              <a:ext uri="{28A0092B-C50C-407E-A947-70E740481C1C}">
                <a14:useLocalDpi xmlns:a14="http://schemas.microsoft.com/office/drawing/2010/main" val="0"/>
              </a:ext>
            </a:extLst>
          </a:blip>
          <a:srcRect r="4742" b="12745"/>
          <a:stretch/>
        </p:blipFill>
        <p:spPr>
          <a:xfrm>
            <a:off x="4767575" y="3505498"/>
            <a:ext cx="1080255" cy="1419728"/>
          </a:xfrm>
          <a:prstGeom prst="ellipse">
            <a:avLst/>
          </a:prstGeom>
          <a:ln>
            <a:noFill/>
          </a:ln>
          <a:effectLst>
            <a:softEdge rad="50800"/>
          </a:effectLst>
        </p:spPr>
      </p:pic>
      <p:pic>
        <p:nvPicPr>
          <p:cNvPr id="8" name="Picture 2" descr="Wayne Prewitt, REGIONAL DIRECTOR">
            <a:extLst>
              <a:ext uri="{FF2B5EF4-FFF2-40B4-BE49-F238E27FC236}">
                <a16:creationId xmlns:a16="http://schemas.microsoft.com/office/drawing/2014/main" id="{71890460-7E83-4491-A1DC-9F3A32BA2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072" y="2620904"/>
            <a:ext cx="1062798" cy="1410623"/>
          </a:xfrm>
          <a:prstGeom prst="ellipse">
            <a:avLst/>
          </a:prstGeom>
          <a:ln>
            <a:noFill/>
          </a:ln>
          <a:effectLst>
            <a:softEdge rad="0"/>
          </a:effectLst>
          <a:extLst>
            <a:ext uri="{909E8E84-426E-40DD-AFC4-6F175D3DCCD1}">
              <a14:hiddenFill xmlns:a14="http://schemas.microsoft.com/office/drawing/2010/main">
                <a:solidFill>
                  <a:srgbClr val="FFFFFF"/>
                </a:solidFill>
              </a14:hiddenFill>
            </a:ext>
          </a:extLst>
        </p:spPr>
      </p:pic>
      <p:pic>
        <p:nvPicPr>
          <p:cNvPr id="9" name="Picture 4" descr="Theresa Fossett">
            <a:extLst>
              <a:ext uri="{FF2B5EF4-FFF2-40B4-BE49-F238E27FC236}">
                <a16:creationId xmlns:a16="http://schemas.microsoft.com/office/drawing/2014/main" id="{46C446FA-5C0A-4909-8829-E3A4756E7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7014" y="3520367"/>
            <a:ext cx="1069658" cy="1419728"/>
          </a:xfrm>
          <a:prstGeom prst="ellipse">
            <a:avLst/>
          </a:prstGeom>
          <a:ln>
            <a:noFill/>
          </a:ln>
          <a:effectLst>
            <a:softEdge rad="38100"/>
          </a:effectLst>
          <a:extLst>
            <a:ext uri="{909E8E84-426E-40DD-AFC4-6F175D3DCCD1}">
              <a14:hiddenFill xmlns:a14="http://schemas.microsoft.com/office/drawing/2010/main">
                <a:solidFill>
                  <a:srgbClr val="FFFFFF"/>
                </a:solidFill>
              </a14:hiddenFill>
            </a:ext>
          </a:extLst>
        </p:spPr>
      </p:pic>
      <p:pic>
        <p:nvPicPr>
          <p:cNvPr id="10" name="Picture 6" descr="Michael Krauch">
            <a:extLst>
              <a:ext uri="{FF2B5EF4-FFF2-40B4-BE49-F238E27FC236}">
                <a16:creationId xmlns:a16="http://schemas.microsoft.com/office/drawing/2014/main" id="{DDB3A85A-8A8D-4422-BE80-B105C12976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3520" y="697897"/>
            <a:ext cx="1005029" cy="1333947"/>
          </a:xfrm>
          <a:prstGeom prst="ellipse">
            <a:avLst/>
          </a:prstGeom>
          <a:ln>
            <a:noFill/>
          </a:ln>
          <a:effectLst>
            <a:softEdge rad="0"/>
          </a:effectLst>
          <a:extLst>
            <a:ext uri="{909E8E84-426E-40DD-AFC4-6F175D3DCCD1}">
              <a14:hiddenFill xmlns:a14="http://schemas.microsoft.com/office/drawing/2010/main">
                <a:solidFill>
                  <a:srgbClr val="FFFFFF"/>
                </a:solidFill>
              </a14:hiddenFill>
            </a:ext>
          </a:extLst>
        </p:spPr>
      </p:pic>
      <p:pic>
        <p:nvPicPr>
          <p:cNvPr id="11" name="Picture 8" descr="Jody Squires">
            <a:extLst>
              <a:ext uri="{FF2B5EF4-FFF2-40B4-BE49-F238E27FC236}">
                <a16:creationId xmlns:a16="http://schemas.microsoft.com/office/drawing/2014/main" id="{3AD37BD6-7B69-44C4-9DD8-614C6BD07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1688" y="994069"/>
            <a:ext cx="1069658" cy="1419728"/>
          </a:xfrm>
          <a:prstGeom prst="ellipse">
            <a:avLst/>
          </a:prstGeom>
          <a:ln>
            <a:noFill/>
          </a:ln>
          <a:effectLst>
            <a:softEdge rad="0"/>
          </a:effectLst>
          <a:extLst>
            <a:ext uri="{909E8E84-426E-40DD-AFC4-6F175D3DCCD1}">
              <a14:hiddenFill xmlns:a14="http://schemas.microsoft.com/office/drawing/2010/main">
                <a:solidFill>
                  <a:srgbClr val="FFFFFF"/>
                </a:solidFill>
              </a14:hiddenFill>
            </a:ext>
          </a:extLst>
        </p:spPr>
      </p:pic>
      <p:pic>
        <p:nvPicPr>
          <p:cNvPr id="12" name="Picture 10" descr="Shatomi Luster-Edward">
            <a:extLst>
              <a:ext uri="{FF2B5EF4-FFF2-40B4-BE49-F238E27FC236}">
                <a16:creationId xmlns:a16="http://schemas.microsoft.com/office/drawing/2014/main" id="{B12C0293-E274-45AD-BAAB-BE603D0C4F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692" y="1061876"/>
            <a:ext cx="1069658" cy="1337073"/>
          </a:xfrm>
          <a:prstGeom prst="ellipse">
            <a:avLst/>
          </a:prstGeom>
          <a:ln>
            <a:noFill/>
          </a:ln>
          <a:effectLst>
            <a:softEdge rad="25400"/>
          </a:effectLst>
          <a:extLst>
            <a:ext uri="{909E8E84-426E-40DD-AFC4-6F175D3DCCD1}">
              <a14:hiddenFill xmlns:a14="http://schemas.microsoft.com/office/drawing/2010/main">
                <a:solidFill>
                  <a:srgbClr val="FFFFFF"/>
                </a:solidFill>
              </a14:hiddenFill>
            </a:ext>
          </a:extLst>
        </p:spPr>
      </p:pic>
      <p:pic>
        <p:nvPicPr>
          <p:cNvPr id="13" name="Picture 12" descr="Matt Herring">
            <a:extLst>
              <a:ext uri="{FF2B5EF4-FFF2-40B4-BE49-F238E27FC236}">
                <a16:creationId xmlns:a16="http://schemas.microsoft.com/office/drawing/2014/main" id="{A1A48659-83E7-44C7-A9B5-2F64805F94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7240" y="2624648"/>
            <a:ext cx="1047001" cy="1308751"/>
          </a:xfrm>
          <a:prstGeom prst="ellipse">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14" name="Content Placeholder 1">
            <a:extLst>
              <a:ext uri="{FF2B5EF4-FFF2-40B4-BE49-F238E27FC236}">
                <a16:creationId xmlns:a16="http://schemas.microsoft.com/office/drawing/2014/main" id="{7E255EFD-6139-4C78-B1D6-F51737895BAE}"/>
              </a:ext>
            </a:extLst>
          </p:cNvPr>
          <p:cNvSpPr txBox="1">
            <a:spLocks/>
          </p:cNvSpPr>
          <p:nvPr/>
        </p:nvSpPr>
        <p:spPr>
          <a:xfrm>
            <a:off x="5670949" y="4150888"/>
            <a:ext cx="1333070"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dirty="0">
                <a:latin typeface="Arial" panose="020B0604020202020204" pitchFamily="34" charset="0"/>
              </a:rPr>
              <a:t>Sarah Denkler</a:t>
            </a:r>
          </a:p>
          <a:p>
            <a:pPr marL="0" indent="0" algn="ctr">
              <a:spcBef>
                <a:spcPct val="50000"/>
              </a:spcBef>
              <a:buNone/>
            </a:pPr>
            <a:r>
              <a:rPr lang="en-US" altLang="en-US" sz="1400" dirty="0">
                <a:latin typeface="Arial" panose="020B0604020202020204" pitchFamily="34" charset="0"/>
              </a:rPr>
              <a:t>Southeast</a:t>
            </a:r>
          </a:p>
        </p:txBody>
      </p:sp>
      <p:sp>
        <p:nvSpPr>
          <p:cNvPr id="15" name="Content Placeholder 1">
            <a:extLst>
              <a:ext uri="{FF2B5EF4-FFF2-40B4-BE49-F238E27FC236}">
                <a16:creationId xmlns:a16="http://schemas.microsoft.com/office/drawing/2014/main" id="{A9397196-9210-4106-B337-04A4944F8876}"/>
              </a:ext>
            </a:extLst>
          </p:cNvPr>
          <p:cNvSpPr txBox="1">
            <a:spLocks/>
          </p:cNvSpPr>
          <p:nvPr/>
        </p:nvSpPr>
        <p:spPr>
          <a:xfrm>
            <a:off x="300942" y="3165029"/>
            <a:ext cx="1523050"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dirty="0">
                <a:latin typeface="Arial" panose="020B0604020202020204" pitchFamily="34" charset="0"/>
              </a:rPr>
              <a:t>Wayne Prewitt</a:t>
            </a:r>
          </a:p>
          <a:p>
            <a:pPr marL="0" indent="0" algn="ctr">
              <a:spcBef>
                <a:spcPct val="50000"/>
              </a:spcBef>
              <a:buNone/>
            </a:pPr>
            <a:r>
              <a:rPr lang="en-US" altLang="en-US" sz="1400" dirty="0">
                <a:latin typeface="Arial" panose="020B0604020202020204" pitchFamily="34" charset="0"/>
              </a:rPr>
              <a:t>West Central</a:t>
            </a:r>
          </a:p>
        </p:txBody>
      </p:sp>
      <p:sp>
        <p:nvSpPr>
          <p:cNvPr id="16" name="Content Placeholder 1">
            <a:extLst>
              <a:ext uri="{FF2B5EF4-FFF2-40B4-BE49-F238E27FC236}">
                <a16:creationId xmlns:a16="http://schemas.microsoft.com/office/drawing/2014/main" id="{C8A8D26B-9773-4594-9058-D0BFDB193FE1}"/>
              </a:ext>
            </a:extLst>
          </p:cNvPr>
          <p:cNvSpPr txBox="1">
            <a:spLocks/>
          </p:cNvSpPr>
          <p:nvPr/>
        </p:nvSpPr>
        <p:spPr>
          <a:xfrm>
            <a:off x="1500541" y="4168282"/>
            <a:ext cx="2128281"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dirty="0">
                <a:latin typeface="Arial" panose="020B0604020202020204" pitchFamily="34" charset="0"/>
              </a:rPr>
              <a:t>Teresa Fossett</a:t>
            </a:r>
          </a:p>
          <a:p>
            <a:pPr marL="0" indent="0" algn="ctr">
              <a:spcBef>
                <a:spcPct val="50000"/>
              </a:spcBef>
              <a:buNone/>
            </a:pPr>
            <a:r>
              <a:rPr lang="en-US" altLang="en-US" sz="1400" dirty="0">
                <a:latin typeface="Arial" panose="020B0604020202020204" pitchFamily="34" charset="0"/>
              </a:rPr>
              <a:t>Southwest - Interim</a:t>
            </a:r>
          </a:p>
        </p:txBody>
      </p:sp>
      <p:sp>
        <p:nvSpPr>
          <p:cNvPr id="17" name="Content Placeholder 1">
            <a:extLst>
              <a:ext uri="{FF2B5EF4-FFF2-40B4-BE49-F238E27FC236}">
                <a16:creationId xmlns:a16="http://schemas.microsoft.com/office/drawing/2014/main" id="{87C3FD24-EA6F-463C-85C3-EE6ECA2FE732}"/>
              </a:ext>
            </a:extLst>
          </p:cNvPr>
          <p:cNvSpPr txBox="1">
            <a:spLocks/>
          </p:cNvSpPr>
          <p:nvPr/>
        </p:nvSpPr>
        <p:spPr>
          <a:xfrm>
            <a:off x="4645836" y="886953"/>
            <a:ext cx="1333070"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dirty="0">
                <a:latin typeface="Arial" panose="020B0604020202020204" pitchFamily="34" charset="0"/>
              </a:rPr>
              <a:t>Mike Krauch</a:t>
            </a:r>
          </a:p>
          <a:p>
            <a:pPr marL="0" indent="0" algn="ctr">
              <a:spcBef>
                <a:spcPct val="50000"/>
              </a:spcBef>
              <a:buNone/>
            </a:pPr>
            <a:r>
              <a:rPr lang="en-US" altLang="en-US" sz="1400" dirty="0">
                <a:latin typeface="Arial" panose="020B0604020202020204" pitchFamily="34" charset="0"/>
              </a:rPr>
              <a:t>Northeast</a:t>
            </a:r>
          </a:p>
        </p:txBody>
      </p:sp>
      <p:sp>
        <p:nvSpPr>
          <p:cNvPr id="18" name="Content Placeholder 1">
            <a:extLst>
              <a:ext uri="{FF2B5EF4-FFF2-40B4-BE49-F238E27FC236}">
                <a16:creationId xmlns:a16="http://schemas.microsoft.com/office/drawing/2014/main" id="{2BEB320A-1F5D-41D2-86FB-06091DC06D96}"/>
              </a:ext>
            </a:extLst>
          </p:cNvPr>
          <p:cNvSpPr txBox="1">
            <a:spLocks/>
          </p:cNvSpPr>
          <p:nvPr/>
        </p:nvSpPr>
        <p:spPr>
          <a:xfrm>
            <a:off x="7464454" y="1601251"/>
            <a:ext cx="1251596"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dirty="0">
                <a:latin typeface="Arial" panose="020B0604020202020204" pitchFamily="34" charset="0"/>
              </a:rPr>
              <a:t>Jody Squires</a:t>
            </a:r>
          </a:p>
          <a:p>
            <a:pPr marL="0" indent="0" algn="ctr">
              <a:spcBef>
                <a:spcPct val="50000"/>
              </a:spcBef>
              <a:buNone/>
            </a:pPr>
            <a:r>
              <a:rPr lang="en-US" altLang="en-US" sz="1400" dirty="0">
                <a:latin typeface="Arial" panose="020B0604020202020204" pitchFamily="34" charset="0"/>
              </a:rPr>
              <a:t>Urban East</a:t>
            </a:r>
          </a:p>
        </p:txBody>
      </p:sp>
      <p:sp>
        <p:nvSpPr>
          <p:cNvPr id="19" name="Content Placeholder 1">
            <a:extLst>
              <a:ext uri="{FF2B5EF4-FFF2-40B4-BE49-F238E27FC236}">
                <a16:creationId xmlns:a16="http://schemas.microsoft.com/office/drawing/2014/main" id="{B288EB2E-769C-4793-B810-1CAB942DDE96}"/>
              </a:ext>
            </a:extLst>
          </p:cNvPr>
          <p:cNvSpPr txBox="1">
            <a:spLocks/>
          </p:cNvSpPr>
          <p:nvPr/>
        </p:nvSpPr>
        <p:spPr>
          <a:xfrm>
            <a:off x="0" y="1574606"/>
            <a:ext cx="2038261"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dirty="0">
                <a:latin typeface="Arial" panose="020B0604020202020204" pitchFamily="34" charset="0"/>
              </a:rPr>
              <a:t>Shatomi Luster-Edward</a:t>
            </a:r>
          </a:p>
          <a:p>
            <a:pPr marL="0" indent="0" algn="ctr">
              <a:spcBef>
                <a:spcPct val="50000"/>
              </a:spcBef>
              <a:buNone/>
            </a:pPr>
            <a:r>
              <a:rPr lang="en-US" altLang="en-US" sz="1400" dirty="0">
                <a:latin typeface="Arial" panose="020B0604020202020204" pitchFamily="34" charset="0"/>
              </a:rPr>
              <a:t>Urban West</a:t>
            </a:r>
          </a:p>
        </p:txBody>
      </p:sp>
      <p:sp>
        <p:nvSpPr>
          <p:cNvPr id="20" name="Content Placeholder 1">
            <a:extLst>
              <a:ext uri="{FF2B5EF4-FFF2-40B4-BE49-F238E27FC236}">
                <a16:creationId xmlns:a16="http://schemas.microsoft.com/office/drawing/2014/main" id="{DD382904-BFBD-466B-B956-C67A69AEF686}"/>
              </a:ext>
            </a:extLst>
          </p:cNvPr>
          <p:cNvSpPr txBox="1">
            <a:spLocks/>
          </p:cNvSpPr>
          <p:nvPr/>
        </p:nvSpPr>
        <p:spPr>
          <a:xfrm>
            <a:off x="7158468" y="3023528"/>
            <a:ext cx="1351459"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dirty="0">
                <a:latin typeface="Arial" panose="020B0604020202020204" pitchFamily="34" charset="0"/>
              </a:rPr>
              <a:t>Matt Herring</a:t>
            </a:r>
          </a:p>
          <a:p>
            <a:pPr marL="0" indent="0" algn="ctr">
              <a:spcBef>
                <a:spcPct val="50000"/>
              </a:spcBef>
              <a:buNone/>
            </a:pPr>
            <a:r>
              <a:rPr lang="en-US" altLang="en-US" sz="1400" dirty="0">
                <a:latin typeface="Arial" panose="020B0604020202020204" pitchFamily="34" charset="0"/>
              </a:rPr>
              <a:t>East Central</a:t>
            </a:r>
          </a:p>
        </p:txBody>
      </p:sp>
      <p:sp>
        <p:nvSpPr>
          <p:cNvPr id="2" name="Flowchart: Connector 1">
            <a:extLst>
              <a:ext uri="{FF2B5EF4-FFF2-40B4-BE49-F238E27FC236}">
                <a16:creationId xmlns:a16="http://schemas.microsoft.com/office/drawing/2014/main" id="{BB03D94D-14CC-4630-A716-B348E8F48E5F}"/>
              </a:ext>
            </a:extLst>
          </p:cNvPr>
          <p:cNvSpPr/>
          <p:nvPr/>
        </p:nvSpPr>
        <p:spPr>
          <a:xfrm>
            <a:off x="3182910" y="2031844"/>
            <a:ext cx="2805626" cy="1517875"/>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ct val="0"/>
              </a:spcBef>
              <a:spcAft>
                <a:spcPts val="600"/>
              </a:spcAft>
            </a:pPr>
            <a:r>
              <a:rPr lang="en-US" altLang="en-US" sz="2600" b="1" dirty="0">
                <a:solidFill>
                  <a:schemeClr val="tx1"/>
                </a:solidFill>
                <a:latin typeface="+mj-lt"/>
                <a:ea typeface="+mj-ea"/>
                <a:cs typeface="+mj-cs"/>
              </a:rPr>
              <a:t>Regional </a:t>
            </a:r>
          </a:p>
          <a:p>
            <a:pPr algn="ctr" defTabSz="914400">
              <a:lnSpc>
                <a:spcPct val="90000"/>
              </a:lnSpc>
              <a:spcBef>
                <a:spcPct val="0"/>
              </a:spcBef>
              <a:spcAft>
                <a:spcPts val="600"/>
              </a:spcAft>
            </a:pPr>
            <a:r>
              <a:rPr lang="en-US" altLang="en-US" sz="2600" b="1" dirty="0">
                <a:solidFill>
                  <a:schemeClr val="tx1"/>
                </a:solidFill>
                <a:latin typeface="+mj-lt"/>
                <a:ea typeface="+mj-ea"/>
                <a:cs typeface="+mj-cs"/>
              </a:rPr>
              <a:t>Directors</a:t>
            </a:r>
          </a:p>
        </p:txBody>
      </p:sp>
    </p:spTree>
    <p:extLst>
      <p:ext uri="{BB962C8B-B14F-4D97-AF65-F5344CB8AC3E}">
        <p14:creationId xmlns:p14="http://schemas.microsoft.com/office/powerpoint/2010/main" val="2971783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1241116" y="3163256"/>
            <a:ext cx="3246120" cy="90037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2400" dirty="0">
                <a:latin typeface="Arial" panose="020B0604020202020204" pitchFamily="34" charset="0"/>
              </a:rPr>
              <a:t>Michelle Chapman</a:t>
            </a:r>
          </a:p>
          <a:p>
            <a:pPr marL="0" indent="0" algn="ctr">
              <a:spcBef>
                <a:spcPct val="50000"/>
              </a:spcBef>
              <a:buNone/>
            </a:pPr>
            <a:r>
              <a:rPr lang="en-US" altLang="en-US" sz="2000" dirty="0">
                <a:latin typeface="Arial" panose="020B0604020202020204" pitchFamily="34" charset="0"/>
              </a:rPr>
              <a:t>Family Nutrition Education Program (FNEP)</a:t>
            </a:r>
          </a:p>
          <a:p>
            <a:pPr marL="0" indent="0" algn="ctr">
              <a:spcBef>
                <a:spcPct val="50000"/>
              </a:spcBef>
              <a:buNone/>
            </a:pPr>
            <a:r>
              <a:rPr lang="en-US" altLang="en-US" sz="2000" dirty="0">
                <a:latin typeface="Arial" panose="020B0604020202020204" pitchFamily="34" charset="0"/>
              </a:rPr>
              <a:t> Associate Director </a:t>
            </a:r>
          </a:p>
        </p:txBody>
      </p:sp>
      <p:sp>
        <p:nvSpPr>
          <p:cNvPr id="5" name="Content Placeholder 1">
            <a:extLst>
              <a:ext uri="{FF2B5EF4-FFF2-40B4-BE49-F238E27FC236}">
                <a16:creationId xmlns:a16="http://schemas.microsoft.com/office/drawing/2014/main" id="{316C09D2-EF06-4E49-8065-F37DA25F7040}"/>
              </a:ext>
            </a:extLst>
          </p:cNvPr>
          <p:cNvSpPr txBox="1">
            <a:spLocks/>
          </p:cNvSpPr>
          <p:nvPr/>
        </p:nvSpPr>
        <p:spPr>
          <a:xfrm>
            <a:off x="4903722" y="3116281"/>
            <a:ext cx="3511296" cy="90037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2400" dirty="0">
                <a:latin typeface="Arial" panose="020B0604020202020204" pitchFamily="34" charset="0"/>
              </a:rPr>
              <a:t>Nancy Keim</a:t>
            </a:r>
          </a:p>
          <a:p>
            <a:pPr marL="0" indent="0" algn="ctr">
              <a:spcBef>
                <a:spcPct val="50000"/>
              </a:spcBef>
              <a:buNone/>
            </a:pPr>
            <a:r>
              <a:rPr lang="en-US" altLang="en-US" sz="2000" dirty="0">
                <a:latin typeface="Arial" panose="020B0604020202020204" pitchFamily="34" charset="0"/>
              </a:rPr>
              <a:t>Family Nutrition Education Program (FNEP) </a:t>
            </a:r>
          </a:p>
          <a:p>
            <a:pPr marL="0" indent="0" algn="ctr">
              <a:spcBef>
                <a:spcPct val="50000"/>
              </a:spcBef>
              <a:buNone/>
            </a:pPr>
            <a:r>
              <a:rPr lang="en-US" altLang="en-US" sz="2000" dirty="0">
                <a:latin typeface="Arial" panose="020B0604020202020204" pitchFamily="34" charset="0"/>
              </a:rPr>
              <a:t>Associate Director </a:t>
            </a:r>
          </a:p>
        </p:txBody>
      </p:sp>
      <p:pic>
        <p:nvPicPr>
          <p:cNvPr id="6" name="Picture 5">
            <a:extLst>
              <a:ext uri="{FF2B5EF4-FFF2-40B4-BE49-F238E27FC236}">
                <a16:creationId xmlns:a16="http://schemas.microsoft.com/office/drawing/2014/main" id="{CFB223CE-B6E1-406E-9AF7-0AD5BB8949D7}"/>
              </a:ext>
            </a:extLst>
          </p:cNvPr>
          <p:cNvPicPr>
            <a:picLocks noChangeAspect="1"/>
          </p:cNvPicPr>
          <p:nvPr/>
        </p:nvPicPr>
        <p:blipFill>
          <a:blip r:embed="rId3"/>
          <a:stretch>
            <a:fillRect/>
          </a:stretch>
        </p:blipFill>
        <p:spPr>
          <a:xfrm>
            <a:off x="5797680" y="1133085"/>
            <a:ext cx="1469747" cy="1950756"/>
          </a:xfrm>
          <a:prstGeom prst="rect">
            <a:avLst/>
          </a:prstGeom>
        </p:spPr>
      </p:pic>
    </p:spTree>
    <p:extLst>
      <p:ext uri="{BB962C8B-B14F-4D97-AF65-F5344CB8AC3E}">
        <p14:creationId xmlns:p14="http://schemas.microsoft.com/office/powerpoint/2010/main" val="259702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20714174"/>
              </p:ext>
            </p:extLst>
          </p:nvPr>
        </p:nvGraphicFramePr>
        <p:xfrm>
          <a:off x="1565825" y="88499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5353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pPr>
            <a:r>
              <a:rPr lang="en-US" altLang="en-US" sz="2800"/>
              <a:t>County Extension Council Members</a:t>
            </a:r>
          </a:p>
          <a:p>
            <a:pPr marL="1144588" lvl="1" indent="0">
              <a:buNone/>
            </a:pPr>
            <a:endParaRPr lang="en-US" altLang="en-US" sz="3200"/>
          </a:p>
          <a:p>
            <a:pPr marL="1144588" lvl="1" indent="0">
              <a:buNone/>
            </a:pPr>
            <a:r>
              <a:rPr lang="en-US" altLang="en-US" sz="3200"/>
              <a:t>Identify needs</a:t>
            </a:r>
          </a:p>
          <a:p>
            <a:pPr marL="1144588" lvl="1" indent="0">
              <a:buNone/>
            </a:pPr>
            <a:r>
              <a:rPr lang="en-US" altLang="en-US" sz="3200"/>
              <a:t>		Secure funds</a:t>
            </a:r>
          </a:p>
          <a:p>
            <a:pPr marL="1144588" lvl="1" indent="0">
              <a:buNone/>
              <a:tabLst>
                <a:tab pos="2057400" algn="l"/>
                <a:tab pos="2971800" algn="l"/>
              </a:tabLst>
            </a:pPr>
            <a:r>
              <a:rPr lang="en-US" altLang="en-US" sz="3200"/>
              <a:t>		Ensure access</a:t>
            </a:r>
          </a:p>
        </p:txBody>
      </p:sp>
    </p:spTree>
    <p:extLst>
      <p:ext uri="{BB962C8B-B14F-4D97-AF65-F5344CB8AC3E}">
        <p14:creationId xmlns:p14="http://schemas.microsoft.com/office/powerpoint/2010/main" val="2653475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596170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8025370" cy="3637723"/>
          </a:xfrm>
        </p:spPr>
        <p:txBody>
          <a:bodyPr>
            <a:normAutofit/>
          </a:bodyPr>
          <a:lstStyle/>
          <a:p>
            <a:pPr>
              <a:spcAft>
                <a:spcPct val="40000"/>
              </a:spcAft>
              <a:buNone/>
              <a:defRPr/>
            </a:pPr>
            <a:r>
              <a:rPr lang="en-US" altLang="en-US" sz="2800"/>
              <a:t>Extension Mission:  </a:t>
            </a:r>
            <a:r>
              <a:rPr lang="en-US" sz="2800"/>
              <a:t>Our distinct land-grant mission is to </a:t>
            </a:r>
            <a:r>
              <a:rPr lang="en-US" sz="2800" b="1"/>
              <a:t>improve lives</a:t>
            </a:r>
            <a:r>
              <a:rPr lang="en-US" sz="2800"/>
              <a:t>, communities and economies by producing relevant, reliable and responsive educational strategies that enhance access to the resources and research of the University of Missouri.</a:t>
            </a:r>
            <a:endParaRPr lang="en-US" altLang="en-US" sz="2800"/>
          </a:p>
          <a:p>
            <a:pPr lvl="1">
              <a:lnSpc>
                <a:spcPct val="125000"/>
              </a:lnSpc>
            </a:pPr>
            <a:r>
              <a:rPr lang="en-US" altLang="en-US" sz="2000">
                <a:highlight>
                  <a:srgbClr val="FFFF00"/>
                </a:highlight>
              </a:rPr>
              <a:t>Highest priorities in the county</a:t>
            </a:r>
          </a:p>
          <a:p>
            <a:pPr lvl="1">
              <a:lnSpc>
                <a:spcPct val="125000"/>
              </a:lnSpc>
            </a:pPr>
            <a:r>
              <a:rPr lang="en-US" altLang="en-US" sz="2000">
                <a:highlight>
                  <a:srgbClr val="FFFF00"/>
                </a:highlight>
              </a:rPr>
              <a:t>Applying research-based knowledge - unbiased</a:t>
            </a:r>
          </a:p>
        </p:txBody>
      </p:sp>
    </p:spTree>
    <p:extLst>
      <p:ext uri="{BB962C8B-B14F-4D97-AF65-F5344CB8AC3E}">
        <p14:creationId xmlns:p14="http://schemas.microsoft.com/office/powerpoint/2010/main" val="2535333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43534558"/>
              </p:ext>
            </p:extLst>
          </p:nvPr>
        </p:nvGraphicFramePr>
        <p:xfrm>
          <a:off x="619124" y="1076324"/>
          <a:ext cx="7858125" cy="3456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723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County Council Responsibilities</a:t>
            </a:r>
          </a:p>
        </p:txBody>
      </p:sp>
    </p:spTree>
    <p:extLst>
      <p:ext uri="{BB962C8B-B14F-4D97-AF65-F5344CB8AC3E}">
        <p14:creationId xmlns:p14="http://schemas.microsoft.com/office/powerpoint/2010/main" val="721693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36655"/>
            <a:ext cx="7904162" cy="3637723"/>
          </a:xfrm>
        </p:spPr>
        <p:txBody>
          <a:bodyPr>
            <a:normAutofit/>
          </a:bodyPr>
          <a:lstStyle/>
          <a:p>
            <a:pPr marL="0" indent="0">
              <a:spcAft>
                <a:spcPct val="30000"/>
              </a:spcAft>
              <a:buNone/>
            </a:pPr>
            <a:r>
              <a:rPr lang="en-US" altLang="en-US" sz="2800"/>
              <a:t>Councils created by statutes 262:550 to 262:620 work with the University</a:t>
            </a:r>
          </a:p>
        </p:txBody>
      </p:sp>
      <p:pic>
        <p:nvPicPr>
          <p:cNvPr id="2" name="Picture 1" descr="Experts in the fields of &lt;strong&gt;law&lt;/strong&gt; and economics find in Chiara Lubich ’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492" y="1703098"/>
            <a:ext cx="2612136" cy="2887619"/>
          </a:xfrm>
          <a:prstGeom prst="rect">
            <a:avLst/>
          </a:prstGeom>
        </p:spPr>
      </p:pic>
      <p:graphicFrame>
        <p:nvGraphicFramePr>
          <p:cNvPr id="4" name="Diagram 3"/>
          <p:cNvGraphicFramePr/>
          <p:nvPr>
            <p:extLst>
              <p:ext uri="{D42A27DB-BD31-4B8C-83A1-F6EECF244321}">
                <p14:modId xmlns:p14="http://schemas.microsoft.com/office/powerpoint/2010/main" val="2257001466"/>
              </p:ext>
            </p:extLst>
          </p:nvPr>
        </p:nvGraphicFramePr>
        <p:xfrm>
          <a:off x="953775" y="1857442"/>
          <a:ext cx="4553961" cy="2733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3559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800"/>
            <a:ext cx="4481756" cy="485776"/>
          </a:xfrm>
        </p:spPr>
        <p:txBody>
          <a:bodyPr>
            <a:normAutofit/>
          </a:bodyPr>
          <a:lstStyle/>
          <a:p>
            <a:pPr marL="0" indent="0">
              <a:spcAft>
                <a:spcPct val="30000"/>
              </a:spcAft>
              <a:buNone/>
            </a:pPr>
            <a:r>
              <a:rPr lang="en-US" altLang="en-US" sz="2800"/>
              <a:t>Council Responsibilities</a:t>
            </a:r>
          </a:p>
        </p:txBody>
      </p:sp>
      <p:sp>
        <p:nvSpPr>
          <p:cNvPr id="7" name="Freeform: Shape 6">
            <a:extLst>
              <a:ext uri="{FF2B5EF4-FFF2-40B4-BE49-F238E27FC236}">
                <a16:creationId xmlns:a16="http://schemas.microsoft.com/office/drawing/2014/main" id="{EEE3E34E-D20B-451A-8B6D-4976451F8B33}"/>
              </a:ext>
            </a:extLst>
          </p:cNvPr>
          <p:cNvSpPr/>
          <p:nvPr/>
        </p:nvSpPr>
        <p:spPr>
          <a:xfrm>
            <a:off x="1263787" y="1486448"/>
            <a:ext cx="7353162" cy="376356"/>
          </a:xfrm>
          <a:custGeom>
            <a:avLst/>
            <a:gdLst>
              <a:gd name="connsiteX0" fmla="*/ 0 w 3755741"/>
              <a:gd name="connsiteY0" fmla="*/ 41887 h 418869"/>
              <a:gd name="connsiteX1" fmla="*/ 41887 w 3755741"/>
              <a:gd name="connsiteY1" fmla="*/ 0 h 418869"/>
              <a:gd name="connsiteX2" fmla="*/ 3713854 w 3755741"/>
              <a:gd name="connsiteY2" fmla="*/ 0 h 418869"/>
              <a:gd name="connsiteX3" fmla="*/ 3755741 w 3755741"/>
              <a:gd name="connsiteY3" fmla="*/ 41887 h 418869"/>
              <a:gd name="connsiteX4" fmla="*/ 3755741 w 3755741"/>
              <a:gd name="connsiteY4" fmla="*/ 376982 h 418869"/>
              <a:gd name="connsiteX5" fmla="*/ 3713854 w 3755741"/>
              <a:gd name="connsiteY5" fmla="*/ 418869 h 418869"/>
              <a:gd name="connsiteX6" fmla="*/ 41887 w 3755741"/>
              <a:gd name="connsiteY6" fmla="*/ 418869 h 418869"/>
              <a:gd name="connsiteX7" fmla="*/ 0 w 3755741"/>
              <a:gd name="connsiteY7" fmla="*/ 376982 h 418869"/>
              <a:gd name="connsiteX8" fmla="*/ 0 w 3755741"/>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741" h="418869">
                <a:moveTo>
                  <a:pt x="0" y="41887"/>
                </a:moveTo>
                <a:cubicBezTo>
                  <a:pt x="0" y="18753"/>
                  <a:pt x="18753" y="0"/>
                  <a:pt x="41887" y="0"/>
                </a:cubicBezTo>
                <a:lnTo>
                  <a:pt x="3713854" y="0"/>
                </a:lnTo>
                <a:cubicBezTo>
                  <a:pt x="3736988" y="0"/>
                  <a:pt x="3755741" y="18753"/>
                  <a:pt x="3755741" y="41887"/>
                </a:cubicBezTo>
                <a:lnTo>
                  <a:pt x="3755741" y="376982"/>
                </a:lnTo>
                <a:cubicBezTo>
                  <a:pt x="3755741" y="400116"/>
                  <a:pt x="3736988" y="418869"/>
                  <a:pt x="3713854"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8" tIns="30048" rIns="38938" bIns="30048" numCol="1" spcCol="1270" anchor="ctr" anchorCtr="0">
            <a:noAutofit/>
          </a:bodyPr>
          <a:lstStyle/>
          <a:p>
            <a:pPr marL="0" lvl="0" indent="0" algn="l" defTabSz="622300">
              <a:lnSpc>
                <a:spcPct val="90000"/>
              </a:lnSpc>
              <a:spcBef>
                <a:spcPct val="0"/>
              </a:spcBef>
              <a:spcAft>
                <a:spcPct val="35000"/>
              </a:spcAft>
              <a:buNone/>
            </a:pPr>
            <a:r>
              <a:rPr lang="en-US" sz="1400" kern="1200"/>
              <a:t>Identify concerns  262.587</a:t>
            </a:r>
          </a:p>
        </p:txBody>
      </p:sp>
      <p:sp>
        <p:nvSpPr>
          <p:cNvPr id="9" name="Freeform: Shape 8">
            <a:extLst>
              <a:ext uri="{FF2B5EF4-FFF2-40B4-BE49-F238E27FC236}">
                <a16:creationId xmlns:a16="http://schemas.microsoft.com/office/drawing/2014/main" id="{CF462DF1-4AF7-4F19-A19D-06EDA1A62825}"/>
              </a:ext>
            </a:extLst>
          </p:cNvPr>
          <p:cNvSpPr/>
          <p:nvPr/>
        </p:nvSpPr>
        <p:spPr>
          <a:xfrm>
            <a:off x="1263787" y="1910117"/>
            <a:ext cx="7353162" cy="376356"/>
          </a:xfrm>
          <a:custGeom>
            <a:avLst/>
            <a:gdLst>
              <a:gd name="connsiteX0" fmla="*/ 0 w 3751599"/>
              <a:gd name="connsiteY0" fmla="*/ 41887 h 418869"/>
              <a:gd name="connsiteX1" fmla="*/ 41887 w 3751599"/>
              <a:gd name="connsiteY1" fmla="*/ 0 h 418869"/>
              <a:gd name="connsiteX2" fmla="*/ 3709712 w 3751599"/>
              <a:gd name="connsiteY2" fmla="*/ 0 h 418869"/>
              <a:gd name="connsiteX3" fmla="*/ 3751599 w 3751599"/>
              <a:gd name="connsiteY3" fmla="*/ 41887 h 418869"/>
              <a:gd name="connsiteX4" fmla="*/ 3751599 w 3751599"/>
              <a:gd name="connsiteY4" fmla="*/ 376982 h 418869"/>
              <a:gd name="connsiteX5" fmla="*/ 3709712 w 3751599"/>
              <a:gd name="connsiteY5" fmla="*/ 418869 h 418869"/>
              <a:gd name="connsiteX6" fmla="*/ 41887 w 3751599"/>
              <a:gd name="connsiteY6" fmla="*/ 418869 h 418869"/>
              <a:gd name="connsiteX7" fmla="*/ 0 w 3751599"/>
              <a:gd name="connsiteY7" fmla="*/ 376982 h 418869"/>
              <a:gd name="connsiteX8" fmla="*/ 0 w 3751599"/>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599" h="418869">
                <a:moveTo>
                  <a:pt x="0" y="41887"/>
                </a:moveTo>
                <a:cubicBezTo>
                  <a:pt x="0" y="18753"/>
                  <a:pt x="18753" y="0"/>
                  <a:pt x="41887" y="0"/>
                </a:cubicBezTo>
                <a:lnTo>
                  <a:pt x="3709712" y="0"/>
                </a:lnTo>
                <a:cubicBezTo>
                  <a:pt x="3732846" y="0"/>
                  <a:pt x="3751599" y="18753"/>
                  <a:pt x="3751599" y="41887"/>
                </a:cubicBezTo>
                <a:lnTo>
                  <a:pt x="3751599" y="376982"/>
                </a:lnTo>
                <a:cubicBezTo>
                  <a:pt x="3751599" y="400116"/>
                  <a:pt x="3732846" y="418869"/>
                  <a:pt x="3709712"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8" tIns="30048" rIns="38938" bIns="30048" numCol="1" spcCol="1270" anchor="ctr" anchorCtr="0">
            <a:noAutofit/>
          </a:bodyPr>
          <a:lstStyle/>
          <a:p>
            <a:pPr marL="0" lvl="0" indent="0" algn="l" defTabSz="622300">
              <a:lnSpc>
                <a:spcPct val="90000"/>
              </a:lnSpc>
              <a:spcBef>
                <a:spcPct val="0"/>
              </a:spcBef>
              <a:spcAft>
                <a:spcPct val="35000"/>
              </a:spcAft>
              <a:buNone/>
            </a:pPr>
            <a:r>
              <a:rPr lang="en-US" sz="1400" kern="1200"/>
              <a:t>Make recommendations  262.587</a:t>
            </a:r>
          </a:p>
        </p:txBody>
      </p:sp>
      <p:sp>
        <p:nvSpPr>
          <p:cNvPr id="11" name="Freeform: Shape 10">
            <a:extLst>
              <a:ext uri="{FF2B5EF4-FFF2-40B4-BE49-F238E27FC236}">
                <a16:creationId xmlns:a16="http://schemas.microsoft.com/office/drawing/2014/main" id="{34EC01CD-D4B6-4EF2-AF27-AABFA58F9B79}"/>
              </a:ext>
            </a:extLst>
          </p:cNvPr>
          <p:cNvSpPr/>
          <p:nvPr/>
        </p:nvSpPr>
        <p:spPr>
          <a:xfrm>
            <a:off x="1263787" y="2365464"/>
            <a:ext cx="7343008" cy="376356"/>
          </a:xfrm>
          <a:custGeom>
            <a:avLst/>
            <a:gdLst>
              <a:gd name="connsiteX0" fmla="*/ 0 w 3775699"/>
              <a:gd name="connsiteY0" fmla="*/ 41887 h 418869"/>
              <a:gd name="connsiteX1" fmla="*/ 41887 w 3775699"/>
              <a:gd name="connsiteY1" fmla="*/ 0 h 418869"/>
              <a:gd name="connsiteX2" fmla="*/ 3733812 w 3775699"/>
              <a:gd name="connsiteY2" fmla="*/ 0 h 418869"/>
              <a:gd name="connsiteX3" fmla="*/ 3775699 w 3775699"/>
              <a:gd name="connsiteY3" fmla="*/ 41887 h 418869"/>
              <a:gd name="connsiteX4" fmla="*/ 3775699 w 3775699"/>
              <a:gd name="connsiteY4" fmla="*/ 376982 h 418869"/>
              <a:gd name="connsiteX5" fmla="*/ 3733812 w 3775699"/>
              <a:gd name="connsiteY5" fmla="*/ 418869 h 418869"/>
              <a:gd name="connsiteX6" fmla="*/ 41887 w 3775699"/>
              <a:gd name="connsiteY6" fmla="*/ 418869 h 418869"/>
              <a:gd name="connsiteX7" fmla="*/ 0 w 3775699"/>
              <a:gd name="connsiteY7" fmla="*/ 376982 h 418869"/>
              <a:gd name="connsiteX8" fmla="*/ 0 w 3775699"/>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5699" h="418869">
                <a:moveTo>
                  <a:pt x="0" y="41887"/>
                </a:moveTo>
                <a:cubicBezTo>
                  <a:pt x="0" y="18753"/>
                  <a:pt x="18753" y="0"/>
                  <a:pt x="41887" y="0"/>
                </a:cubicBezTo>
                <a:lnTo>
                  <a:pt x="3733812" y="0"/>
                </a:lnTo>
                <a:cubicBezTo>
                  <a:pt x="3756946" y="0"/>
                  <a:pt x="3775699" y="18753"/>
                  <a:pt x="3775699" y="41887"/>
                </a:cubicBezTo>
                <a:lnTo>
                  <a:pt x="3775699" y="376982"/>
                </a:lnTo>
                <a:cubicBezTo>
                  <a:pt x="3775699" y="400116"/>
                  <a:pt x="3756946" y="418869"/>
                  <a:pt x="3733812"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8" tIns="30048" rIns="38938" bIns="30048" numCol="1" spcCol="1270" anchor="ctr" anchorCtr="0">
            <a:noAutofit/>
          </a:bodyPr>
          <a:lstStyle/>
          <a:p>
            <a:pPr marL="0" lvl="0" indent="0" algn="l" defTabSz="622300">
              <a:lnSpc>
                <a:spcPct val="90000"/>
              </a:lnSpc>
              <a:spcBef>
                <a:spcPct val="0"/>
              </a:spcBef>
              <a:spcAft>
                <a:spcPct val="35000"/>
              </a:spcAft>
              <a:buNone/>
            </a:pPr>
            <a:r>
              <a:rPr lang="en-US" sz="1400" kern="1200"/>
              <a:t>Work with regional faculty  262.593</a:t>
            </a:r>
          </a:p>
        </p:txBody>
      </p:sp>
      <p:sp>
        <p:nvSpPr>
          <p:cNvPr id="13" name="Freeform: Shape 12">
            <a:extLst>
              <a:ext uri="{FF2B5EF4-FFF2-40B4-BE49-F238E27FC236}">
                <a16:creationId xmlns:a16="http://schemas.microsoft.com/office/drawing/2014/main" id="{33697351-6069-4867-B20A-9CDEC71AFFE9}"/>
              </a:ext>
            </a:extLst>
          </p:cNvPr>
          <p:cNvSpPr/>
          <p:nvPr/>
        </p:nvSpPr>
        <p:spPr>
          <a:xfrm>
            <a:off x="1263787" y="2820811"/>
            <a:ext cx="7343008" cy="376356"/>
          </a:xfrm>
          <a:custGeom>
            <a:avLst/>
            <a:gdLst>
              <a:gd name="connsiteX0" fmla="*/ 0 w 3775699"/>
              <a:gd name="connsiteY0" fmla="*/ 41887 h 418869"/>
              <a:gd name="connsiteX1" fmla="*/ 41887 w 3775699"/>
              <a:gd name="connsiteY1" fmla="*/ 0 h 418869"/>
              <a:gd name="connsiteX2" fmla="*/ 3733812 w 3775699"/>
              <a:gd name="connsiteY2" fmla="*/ 0 h 418869"/>
              <a:gd name="connsiteX3" fmla="*/ 3775699 w 3775699"/>
              <a:gd name="connsiteY3" fmla="*/ 41887 h 418869"/>
              <a:gd name="connsiteX4" fmla="*/ 3775699 w 3775699"/>
              <a:gd name="connsiteY4" fmla="*/ 376982 h 418869"/>
              <a:gd name="connsiteX5" fmla="*/ 3733812 w 3775699"/>
              <a:gd name="connsiteY5" fmla="*/ 418869 h 418869"/>
              <a:gd name="connsiteX6" fmla="*/ 41887 w 3775699"/>
              <a:gd name="connsiteY6" fmla="*/ 418869 h 418869"/>
              <a:gd name="connsiteX7" fmla="*/ 0 w 3775699"/>
              <a:gd name="connsiteY7" fmla="*/ 376982 h 418869"/>
              <a:gd name="connsiteX8" fmla="*/ 0 w 3775699"/>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5699" h="418869">
                <a:moveTo>
                  <a:pt x="0" y="41887"/>
                </a:moveTo>
                <a:cubicBezTo>
                  <a:pt x="0" y="18753"/>
                  <a:pt x="18753" y="0"/>
                  <a:pt x="41887" y="0"/>
                </a:cubicBezTo>
                <a:lnTo>
                  <a:pt x="3733812" y="0"/>
                </a:lnTo>
                <a:cubicBezTo>
                  <a:pt x="3756946" y="0"/>
                  <a:pt x="3775699" y="18753"/>
                  <a:pt x="3775699" y="41887"/>
                </a:cubicBezTo>
                <a:lnTo>
                  <a:pt x="3775699" y="376982"/>
                </a:lnTo>
                <a:cubicBezTo>
                  <a:pt x="3775699" y="400116"/>
                  <a:pt x="3756946" y="418869"/>
                  <a:pt x="3733812"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8" tIns="30048" rIns="38938" bIns="30048" numCol="1" spcCol="1270" anchor="ctr" anchorCtr="0">
            <a:noAutofit/>
          </a:bodyPr>
          <a:lstStyle/>
          <a:p>
            <a:pPr marL="0" lvl="0" indent="0" algn="l" defTabSz="622300">
              <a:lnSpc>
                <a:spcPct val="90000"/>
              </a:lnSpc>
              <a:spcBef>
                <a:spcPct val="0"/>
              </a:spcBef>
              <a:spcAft>
                <a:spcPct val="35000"/>
              </a:spcAft>
              <a:buNone/>
            </a:pPr>
            <a:r>
              <a:rPr lang="en-US" sz="1400" kern="1200"/>
              <a:t>Ensure access  262.587</a:t>
            </a:r>
          </a:p>
        </p:txBody>
      </p:sp>
      <p:sp>
        <p:nvSpPr>
          <p:cNvPr id="15" name="Freeform: Shape 14">
            <a:extLst>
              <a:ext uri="{FF2B5EF4-FFF2-40B4-BE49-F238E27FC236}">
                <a16:creationId xmlns:a16="http://schemas.microsoft.com/office/drawing/2014/main" id="{F2DD8D87-1788-443C-9F87-2468E757728B}"/>
              </a:ext>
            </a:extLst>
          </p:cNvPr>
          <p:cNvSpPr/>
          <p:nvPr/>
        </p:nvSpPr>
        <p:spPr>
          <a:xfrm>
            <a:off x="1263786" y="3280541"/>
            <a:ext cx="7353163" cy="376356"/>
          </a:xfrm>
          <a:custGeom>
            <a:avLst/>
            <a:gdLst>
              <a:gd name="connsiteX0" fmla="*/ 0 w 3780920"/>
              <a:gd name="connsiteY0" fmla="*/ 41887 h 418869"/>
              <a:gd name="connsiteX1" fmla="*/ 41887 w 3780920"/>
              <a:gd name="connsiteY1" fmla="*/ 0 h 418869"/>
              <a:gd name="connsiteX2" fmla="*/ 3739033 w 3780920"/>
              <a:gd name="connsiteY2" fmla="*/ 0 h 418869"/>
              <a:gd name="connsiteX3" fmla="*/ 3780920 w 3780920"/>
              <a:gd name="connsiteY3" fmla="*/ 41887 h 418869"/>
              <a:gd name="connsiteX4" fmla="*/ 3780920 w 3780920"/>
              <a:gd name="connsiteY4" fmla="*/ 376982 h 418869"/>
              <a:gd name="connsiteX5" fmla="*/ 3739033 w 3780920"/>
              <a:gd name="connsiteY5" fmla="*/ 418869 h 418869"/>
              <a:gd name="connsiteX6" fmla="*/ 41887 w 3780920"/>
              <a:gd name="connsiteY6" fmla="*/ 418869 h 418869"/>
              <a:gd name="connsiteX7" fmla="*/ 0 w 3780920"/>
              <a:gd name="connsiteY7" fmla="*/ 376982 h 418869"/>
              <a:gd name="connsiteX8" fmla="*/ 0 w 3780920"/>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0920" h="418869">
                <a:moveTo>
                  <a:pt x="0" y="41887"/>
                </a:moveTo>
                <a:cubicBezTo>
                  <a:pt x="0" y="18753"/>
                  <a:pt x="18753" y="0"/>
                  <a:pt x="41887" y="0"/>
                </a:cubicBezTo>
                <a:lnTo>
                  <a:pt x="3739033" y="0"/>
                </a:lnTo>
                <a:cubicBezTo>
                  <a:pt x="3762167" y="0"/>
                  <a:pt x="3780920" y="18753"/>
                  <a:pt x="3780920" y="41887"/>
                </a:cubicBezTo>
                <a:lnTo>
                  <a:pt x="3780920" y="376982"/>
                </a:lnTo>
                <a:cubicBezTo>
                  <a:pt x="3780920" y="400116"/>
                  <a:pt x="3762167" y="418869"/>
                  <a:pt x="3739033"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8" tIns="30048" rIns="38938" bIns="30048" numCol="1" spcCol="1270" anchor="ctr" anchorCtr="0">
            <a:noAutofit/>
          </a:bodyPr>
          <a:lstStyle/>
          <a:p>
            <a:pPr marL="0" lvl="0" indent="0" algn="l" defTabSz="622300">
              <a:lnSpc>
                <a:spcPct val="90000"/>
              </a:lnSpc>
              <a:spcBef>
                <a:spcPct val="0"/>
              </a:spcBef>
              <a:spcAft>
                <a:spcPct val="35000"/>
              </a:spcAft>
              <a:buNone/>
            </a:pPr>
            <a:r>
              <a:rPr lang="en-US" sz="1400" kern="1200"/>
              <a:t>Secure local funding to support programs and administer local budget  262.597</a:t>
            </a:r>
          </a:p>
        </p:txBody>
      </p:sp>
      <p:sp>
        <p:nvSpPr>
          <p:cNvPr id="16" name="Freeform: Shape 15">
            <a:extLst>
              <a:ext uri="{FF2B5EF4-FFF2-40B4-BE49-F238E27FC236}">
                <a16:creationId xmlns:a16="http://schemas.microsoft.com/office/drawing/2014/main" id="{0F962243-232C-4B4F-9314-F652C0DA04C7}"/>
              </a:ext>
            </a:extLst>
          </p:cNvPr>
          <p:cNvSpPr/>
          <p:nvPr/>
        </p:nvSpPr>
        <p:spPr>
          <a:xfrm>
            <a:off x="1287821" y="3732341"/>
            <a:ext cx="7329128" cy="376356"/>
          </a:xfrm>
          <a:custGeom>
            <a:avLst/>
            <a:gdLst>
              <a:gd name="connsiteX0" fmla="*/ 0 w 2895778"/>
              <a:gd name="connsiteY0" fmla="*/ 41887 h 418869"/>
              <a:gd name="connsiteX1" fmla="*/ 41887 w 2895778"/>
              <a:gd name="connsiteY1" fmla="*/ 0 h 418869"/>
              <a:gd name="connsiteX2" fmla="*/ 2853891 w 2895778"/>
              <a:gd name="connsiteY2" fmla="*/ 0 h 418869"/>
              <a:gd name="connsiteX3" fmla="*/ 2895778 w 2895778"/>
              <a:gd name="connsiteY3" fmla="*/ 41887 h 418869"/>
              <a:gd name="connsiteX4" fmla="*/ 2895778 w 2895778"/>
              <a:gd name="connsiteY4" fmla="*/ 376982 h 418869"/>
              <a:gd name="connsiteX5" fmla="*/ 2853891 w 2895778"/>
              <a:gd name="connsiteY5" fmla="*/ 418869 h 418869"/>
              <a:gd name="connsiteX6" fmla="*/ 41887 w 2895778"/>
              <a:gd name="connsiteY6" fmla="*/ 418869 h 418869"/>
              <a:gd name="connsiteX7" fmla="*/ 0 w 2895778"/>
              <a:gd name="connsiteY7" fmla="*/ 376982 h 418869"/>
              <a:gd name="connsiteX8" fmla="*/ 0 w 2895778"/>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778" h="418869">
                <a:moveTo>
                  <a:pt x="0" y="41887"/>
                </a:moveTo>
                <a:cubicBezTo>
                  <a:pt x="0" y="18753"/>
                  <a:pt x="18753" y="0"/>
                  <a:pt x="41887" y="0"/>
                </a:cubicBezTo>
                <a:lnTo>
                  <a:pt x="2853891" y="0"/>
                </a:lnTo>
                <a:cubicBezTo>
                  <a:pt x="2877025" y="0"/>
                  <a:pt x="2895778" y="18753"/>
                  <a:pt x="2895778" y="41887"/>
                </a:cubicBezTo>
                <a:lnTo>
                  <a:pt x="2895778" y="376982"/>
                </a:lnTo>
                <a:cubicBezTo>
                  <a:pt x="2895778" y="400116"/>
                  <a:pt x="2877025" y="418869"/>
                  <a:pt x="2853891"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843" tIns="31318" rIns="40843" bIns="31318" numCol="1" spcCol="1270" anchor="ctr" anchorCtr="0">
            <a:noAutofit/>
          </a:bodyPr>
          <a:lstStyle/>
          <a:p>
            <a:pPr lvl="0" defTabSz="666750">
              <a:lnSpc>
                <a:spcPct val="90000"/>
              </a:lnSpc>
              <a:spcBef>
                <a:spcPct val="0"/>
              </a:spcBef>
              <a:spcAft>
                <a:spcPct val="35000"/>
              </a:spcAft>
            </a:pPr>
            <a:r>
              <a:rPr lang="en-US" sz="1500" kern="1200"/>
              <a:t>Annual elections </a:t>
            </a:r>
            <a:r>
              <a:rPr lang="en-US" sz="1400"/>
              <a:t>262.573</a:t>
            </a:r>
            <a:endParaRPr lang="en-US" sz="1400" kern="1200"/>
          </a:p>
        </p:txBody>
      </p:sp>
      <p:sp>
        <p:nvSpPr>
          <p:cNvPr id="10" name="Freeform: Shape 9">
            <a:extLst>
              <a:ext uri="{FF2B5EF4-FFF2-40B4-BE49-F238E27FC236}">
                <a16:creationId xmlns:a16="http://schemas.microsoft.com/office/drawing/2014/main" id="{0ADB95F7-D402-4572-AD66-F89E36A86C9E}"/>
              </a:ext>
            </a:extLst>
          </p:cNvPr>
          <p:cNvSpPr/>
          <p:nvPr/>
        </p:nvSpPr>
        <p:spPr>
          <a:xfrm>
            <a:off x="1263786" y="4195637"/>
            <a:ext cx="7329128" cy="376356"/>
          </a:xfrm>
          <a:custGeom>
            <a:avLst/>
            <a:gdLst>
              <a:gd name="connsiteX0" fmla="*/ 0 w 2895778"/>
              <a:gd name="connsiteY0" fmla="*/ 41887 h 418869"/>
              <a:gd name="connsiteX1" fmla="*/ 41887 w 2895778"/>
              <a:gd name="connsiteY1" fmla="*/ 0 h 418869"/>
              <a:gd name="connsiteX2" fmla="*/ 2853891 w 2895778"/>
              <a:gd name="connsiteY2" fmla="*/ 0 h 418869"/>
              <a:gd name="connsiteX3" fmla="*/ 2895778 w 2895778"/>
              <a:gd name="connsiteY3" fmla="*/ 41887 h 418869"/>
              <a:gd name="connsiteX4" fmla="*/ 2895778 w 2895778"/>
              <a:gd name="connsiteY4" fmla="*/ 376982 h 418869"/>
              <a:gd name="connsiteX5" fmla="*/ 2853891 w 2895778"/>
              <a:gd name="connsiteY5" fmla="*/ 418869 h 418869"/>
              <a:gd name="connsiteX6" fmla="*/ 41887 w 2895778"/>
              <a:gd name="connsiteY6" fmla="*/ 418869 h 418869"/>
              <a:gd name="connsiteX7" fmla="*/ 0 w 2895778"/>
              <a:gd name="connsiteY7" fmla="*/ 376982 h 418869"/>
              <a:gd name="connsiteX8" fmla="*/ 0 w 2895778"/>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778" h="418869">
                <a:moveTo>
                  <a:pt x="0" y="41887"/>
                </a:moveTo>
                <a:cubicBezTo>
                  <a:pt x="0" y="18753"/>
                  <a:pt x="18753" y="0"/>
                  <a:pt x="41887" y="0"/>
                </a:cubicBezTo>
                <a:lnTo>
                  <a:pt x="2853891" y="0"/>
                </a:lnTo>
                <a:cubicBezTo>
                  <a:pt x="2877025" y="0"/>
                  <a:pt x="2895778" y="18753"/>
                  <a:pt x="2895778" y="41887"/>
                </a:cubicBezTo>
                <a:lnTo>
                  <a:pt x="2895778" y="376982"/>
                </a:lnTo>
                <a:cubicBezTo>
                  <a:pt x="2895778" y="400116"/>
                  <a:pt x="2877025" y="418869"/>
                  <a:pt x="2853891"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843" tIns="31318" rIns="40843" bIns="31318" numCol="1" spcCol="1270" anchor="ctr" anchorCtr="0">
            <a:noAutofit/>
          </a:bodyPr>
          <a:lstStyle/>
          <a:p>
            <a:pPr lvl="0" defTabSz="666750">
              <a:lnSpc>
                <a:spcPct val="90000"/>
              </a:lnSpc>
              <a:spcBef>
                <a:spcPct val="0"/>
              </a:spcBef>
              <a:spcAft>
                <a:spcPct val="35000"/>
              </a:spcAft>
            </a:pPr>
            <a:r>
              <a:rPr lang="en-US" sz="1500" kern="1200"/>
              <a:t>Manager Office Operations </a:t>
            </a:r>
            <a:r>
              <a:rPr lang="en-US" sz="1400"/>
              <a:t>262.583</a:t>
            </a:r>
            <a:endParaRPr lang="en-US" sz="1400" kern="1200"/>
          </a:p>
        </p:txBody>
      </p:sp>
    </p:spTree>
    <p:extLst>
      <p:ext uri="{BB962C8B-B14F-4D97-AF65-F5344CB8AC3E}">
        <p14:creationId xmlns:p14="http://schemas.microsoft.com/office/powerpoint/2010/main" val="3822960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800"/>
            <a:ext cx="4481756" cy="485776"/>
          </a:xfrm>
        </p:spPr>
        <p:txBody>
          <a:bodyPr>
            <a:normAutofit/>
          </a:bodyPr>
          <a:lstStyle/>
          <a:p>
            <a:pPr marL="0" indent="0">
              <a:spcAft>
                <a:spcPct val="30000"/>
              </a:spcAft>
              <a:buNone/>
            </a:pPr>
            <a:r>
              <a:rPr lang="en-US" altLang="en-US" sz="2800"/>
              <a:t>Council Responsibilities</a:t>
            </a:r>
          </a:p>
        </p:txBody>
      </p:sp>
      <p:graphicFrame>
        <p:nvGraphicFramePr>
          <p:cNvPr id="2" name="Diagram 1"/>
          <p:cNvGraphicFramePr/>
          <p:nvPr>
            <p:extLst>
              <p:ext uri="{D42A27DB-BD31-4B8C-83A1-F6EECF244321}">
                <p14:modId xmlns:p14="http://schemas.microsoft.com/office/powerpoint/2010/main" val="2407149933"/>
              </p:ext>
            </p:extLst>
          </p:nvPr>
        </p:nvGraphicFramePr>
        <p:xfrm>
          <a:off x="1800224" y="1514477"/>
          <a:ext cx="5610226" cy="303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43571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6"/>
  <p:tag name="TPOS"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9D9F147D49E45B5B7072A168EDF1C" ma:contentTypeVersion="5" ma:contentTypeDescription="Create a new document." ma:contentTypeScope="" ma:versionID="207ccd2e81ca030fea4c7afdfb8b1ad7">
  <xsd:schema xmlns:xsd="http://www.w3.org/2001/XMLSchema" xmlns:xs="http://www.w3.org/2001/XMLSchema" xmlns:p="http://schemas.microsoft.com/office/2006/metadata/properties" xmlns:ns2="ca606183-6647-483f-8921-221e6798604e" targetNamespace="http://schemas.microsoft.com/office/2006/metadata/properties" ma:root="true" ma:fieldsID="b63be187dedb56ddfebb6d84ee7b294e" ns2:_="">
    <xsd:import namespace="ca606183-6647-483f-8921-221e6798604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606183-6647-483f-8921-221e679860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64B8E0-3573-41DA-A893-7B7AABDDA207}">
  <ds:schemaRefs>
    <ds:schemaRef ds:uri="ca606183-6647-483f-8921-221e679860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24A0EC-89CC-40ED-896E-851B194C8294}">
  <ds:schemaRefs>
    <ds:schemaRef ds:uri="c55f11f7-c3cc-4f5e-8bed-6b538c8093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1E341BB-167C-4160-BCC5-BBD0FCB158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2450</Words>
  <Application>Microsoft Office PowerPoint</Application>
  <PresentationFormat>On-screen Show (16:9)</PresentationFormat>
  <Paragraphs>357</Paragraphs>
  <Slides>31</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Traub, Sarah</cp:lastModifiedBy>
  <cp:revision>2</cp:revision>
  <cp:lastPrinted>2021-02-03T16:13:15Z</cp:lastPrinted>
  <dcterms:created xsi:type="dcterms:W3CDTF">2016-02-08T20:26:12Z</dcterms:created>
  <dcterms:modified xsi:type="dcterms:W3CDTF">2022-03-10T19:54:47Z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0x01010042D9D9F147D49E45B5B7072A168EDF1C</vt:lpwstr>
  </property>
</Properties>
</file>