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64" r:id="rId3"/>
    <p:sldId id="304" r:id="rId4"/>
    <p:sldId id="305" r:id="rId5"/>
    <p:sldId id="306" r:id="rId6"/>
    <p:sldId id="313" r:id="rId7"/>
    <p:sldId id="271" r:id="rId8"/>
    <p:sldId id="308" r:id="rId9"/>
    <p:sldId id="309" r:id="rId10"/>
    <p:sldId id="318" r:id="rId11"/>
    <p:sldId id="311" r:id="rId12"/>
    <p:sldId id="320" r:id="rId13"/>
    <p:sldId id="307" r:id="rId14"/>
    <p:sldId id="273" r:id="rId15"/>
    <p:sldId id="276" r:id="rId16"/>
    <p:sldId id="277" r:id="rId17"/>
    <p:sldId id="321" r:id="rId18"/>
    <p:sldId id="272" r:id="rId19"/>
    <p:sldId id="322" r:id="rId20"/>
    <p:sldId id="275" r:id="rId21"/>
    <p:sldId id="279" r:id="rId22"/>
    <p:sldId id="280" r:id="rId23"/>
    <p:sldId id="281" r:id="rId24"/>
    <p:sldId id="282" r:id="rId25"/>
    <p:sldId id="283" r:id="rId26"/>
    <p:sldId id="284" r:id="rId27"/>
    <p:sldId id="315" r:id="rId28"/>
    <p:sldId id="316" r:id="rId29"/>
    <p:sldId id="317" r:id="rId30"/>
    <p:sldId id="323" r:id="rId31"/>
    <p:sldId id="286" r:id="rId32"/>
    <p:sldId id="287" r:id="rId33"/>
    <p:sldId id="288" r:id="rId34"/>
    <p:sldId id="289" r:id="rId35"/>
    <p:sldId id="290" r:id="rId36"/>
    <p:sldId id="291" r:id="rId37"/>
    <p:sldId id="292" r:id="rId38"/>
    <p:sldId id="293" r:id="rId39"/>
    <p:sldId id="294" r:id="rId40"/>
    <p:sldId id="324" r:id="rId41"/>
    <p:sldId id="295" r:id="rId42"/>
    <p:sldId id="296" r:id="rId43"/>
    <p:sldId id="297" r:id="rId44"/>
    <p:sldId id="298" r:id="rId45"/>
    <p:sldId id="302" r:id="rId46"/>
    <p:sldId id="261" r:id="rId47"/>
  </p:sldIdLst>
  <p:sldSz cx="9144000" cy="5143500" type="screen16x9"/>
  <p:notesSz cx="6858000" cy="9144000"/>
  <p:custDataLst>
    <p:tags r:id="rId49"/>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2" autoAdjust="0"/>
    <p:restoredTop sz="70412" autoAdjust="0"/>
  </p:normalViewPr>
  <p:slideViewPr>
    <p:cSldViewPr snapToGrid="0" snapToObjects="1">
      <p:cViewPr varScale="1">
        <p:scale>
          <a:sx n="68" d="100"/>
          <a:sy n="68" d="100"/>
        </p:scale>
        <p:origin x="942" y="60"/>
      </p:cViewPr>
      <p:guideLst/>
    </p:cSldViewPr>
  </p:slideViewPr>
  <p:notesTextViewPr>
    <p:cViewPr>
      <p:scale>
        <a:sx n="3" d="2"/>
        <a:sy n="3" d="2"/>
      </p:scale>
      <p:origin x="0" y="0"/>
    </p:cViewPr>
  </p:notesTextViewPr>
  <p:sorterViewPr>
    <p:cViewPr>
      <p:scale>
        <a:sx n="100" d="100"/>
        <a:sy n="100" d="100"/>
      </p:scale>
      <p:origin x="0" y="-82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C9DC9-74B9-403F-B2A9-74E8CB6FFF5C}"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A8323894-4151-4498-8D18-4F358823C0C2}">
      <dgm:prSet phldrT="[Text]"/>
      <dgm:spPr/>
      <dgm:t>
        <a:bodyPr/>
        <a:lstStyle/>
        <a:p>
          <a:r>
            <a:rPr lang="en-US" dirty="0" smtClean="0"/>
            <a:t>Understand MU Extension mission</a:t>
          </a:r>
          <a:endParaRPr lang="en-US" dirty="0"/>
        </a:p>
      </dgm:t>
    </dgm:pt>
    <dgm:pt modelId="{0425F62D-1CEB-44CE-B00E-56B0B2DCD927}" type="parTrans" cxnId="{93E940BD-BB1C-43C7-B139-E2026BECF632}">
      <dgm:prSet/>
      <dgm:spPr/>
      <dgm:t>
        <a:bodyPr/>
        <a:lstStyle/>
        <a:p>
          <a:endParaRPr lang="en-US"/>
        </a:p>
      </dgm:t>
    </dgm:pt>
    <dgm:pt modelId="{7348AF69-C244-4B2B-841B-F4B3D7682812}" type="sibTrans" cxnId="{93E940BD-BB1C-43C7-B139-E2026BECF632}">
      <dgm:prSet/>
      <dgm:spPr/>
      <dgm:t>
        <a:bodyPr/>
        <a:lstStyle/>
        <a:p>
          <a:endParaRPr lang="en-US"/>
        </a:p>
      </dgm:t>
    </dgm:pt>
    <dgm:pt modelId="{DBF7A1E9-F1B9-4F83-8E47-BEC48EB8A78F}">
      <dgm:prSet phldrT="[Text]"/>
      <dgm:spPr/>
      <dgm:t>
        <a:bodyPr/>
        <a:lstStyle/>
        <a:p>
          <a:r>
            <a:rPr lang="en-US" dirty="0" smtClean="0"/>
            <a:t>Understand Council responsibilities</a:t>
          </a:r>
          <a:endParaRPr lang="en-US" dirty="0"/>
        </a:p>
      </dgm:t>
    </dgm:pt>
    <dgm:pt modelId="{44C1C485-E13C-4BB6-8408-088A7F5D0D19}" type="parTrans" cxnId="{853A1878-4B46-4B69-BEE1-604831E82E6F}">
      <dgm:prSet/>
      <dgm:spPr/>
      <dgm:t>
        <a:bodyPr/>
        <a:lstStyle/>
        <a:p>
          <a:endParaRPr lang="en-US"/>
        </a:p>
      </dgm:t>
    </dgm:pt>
    <dgm:pt modelId="{A29A5F60-C3C7-44B2-A524-B898F43BA04E}" type="sibTrans" cxnId="{853A1878-4B46-4B69-BEE1-604831E82E6F}">
      <dgm:prSet/>
      <dgm:spPr/>
      <dgm:t>
        <a:bodyPr/>
        <a:lstStyle/>
        <a:p>
          <a:endParaRPr lang="en-US"/>
        </a:p>
      </dgm:t>
    </dgm:pt>
    <dgm:pt modelId="{36831820-DE0C-4A2F-9538-D75CDD071360}">
      <dgm:prSet phldrT="[Text]"/>
      <dgm:spPr/>
      <dgm:t>
        <a:bodyPr/>
        <a:lstStyle/>
        <a:p>
          <a:r>
            <a:rPr lang="en-US" dirty="0" smtClean="0"/>
            <a:t>Understand role of Council members</a:t>
          </a:r>
        </a:p>
      </dgm:t>
    </dgm:pt>
    <dgm:pt modelId="{E50B8AA0-92CA-4628-B79E-691A39FF42DD}" type="parTrans" cxnId="{18CA97AD-A1DA-449F-A456-283F4FAC20C2}">
      <dgm:prSet/>
      <dgm:spPr/>
      <dgm:t>
        <a:bodyPr/>
        <a:lstStyle/>
        <a:p>
          <a:endParaRPr lang="en-US"/>
        </a:p>
      </dgm:t>
    </dgm:pt>
    <dgm:pt modelId="{FD6E9DDE-505A-4D7B-B7D3-A39CF7388A59}" type="sibTrans" cxnId="{18CA97AD-A1DA-449F-A456-283F4FAC20C2}">
      <dgm:prSet/>
      <dgm:spPr/>
      <dgm:t>
        <a:bodyPr/>
        <a:lstStyle/>
        <a:p>
          <a:endParaRPr lang="en-US"/>
        </a:p>
      </dgm:t>
    </dgm:pt>
    <dgm:pt modelId="{C6163C00-B140-4C8B-B6F6-BF18C7731BAE}">
      <dgm:prSet/>
      <dgm:spPr/>
      <dgm:t>
        <a:bodyPr/>
        <a:lstStyle/>
        <a:p>
          <a:r>
            <a:rPr lang="en-US" dirty="0" smtClean="0"/>
            <a:t>Understand MU Extension structure</a:t>
          </a:r>
          <a:endParaRPr lang="en-US" dirty="0"/>
        </a:p>
      </dgm:t>
    </dgm:pt>
    <dgm:pt modelId="{7D620885-D012-4EA1-A48C-586D61578F2B}" type="parTrans" cxnId="{EFC51B7B-FEB5-41E4-9650-3B820ECDCA19}">
      <dgm:prSet/>
      <dgm:spPr/>
      <dgm:t>
        <a:bodyPr/>
        <a:lstStyle/>
        <a:p>
          <a:endParaRPr lang="en-US"/>
        </a:p>
      </dgm:t>
    </dgm:pt>
    <dgm:pt modelId="{AA8FFE05-E2CB-41CA-BA4D-2C071955DC83}" type="sibTrans" cxnId="{EFC51B7B-FEB5-41E4-9650-3B820ECDCA19}">
      <dgm:prSet/>
      <dgm:spPr/>
      <dgm:t>
        <a:bodyPr/>
        <a:lstStyle/>
        <a:p>
          <a:endParaRPr lang="en-US"/>
        </a:p>
      </dgm:t>
    </dgm:pt>
    <dgm:pt modelId="{87C9583D-275D-468F-AEA8-A15C4E8C2F1F}" type="pres">
      <dgm:prSet presAssocID="{656C9DC9-74B9-403F-B2A9-74E8CB6FFF5C}" presName="linear" presStyleCnt="0">
        <dgm:presLayoutVars>
          <dgm:dir/>
          <dgm:animLvl val="lvl"/>
          <dgm:resizeHandles val="exact"/>
        </dgm:presLayoutVars>
      </dgm:prSet>
      <dgm:spPr/>
      <dgm:t>
        <a:bodyPr/>
        <a:lstStyle/>
        <a:p>
          <a:endParaRPr lang="en-US"/>
        </a:p>
      </dgm:t>
    </dgm:pt>
    <dgm:pt modelId="{53EF85AA-7DF0-4165-B2C8-C5014D78BC0F}" type="pres">
      <dgm:prSet presAssocID="{A8323894-4151-4498-8D18-4F358823C0C2}" presName="parentLin" presStyleCnt="0"/>
      <dgm:spPr/>
    </dgm:pt>
    <dgm:pt modelId="{BF4007EB-3FE5-4279-A80F-1DA5BEFED5EA}" type="pres">
      <dgm:prSet presAssocID="{A8323894-4151-4498-8D18-4F358823C0C2}" presName="parentLeftMargin" presStyleLbl="node1" presStyleIdx="0" presStyleCnt="4"/>
      <dgm:spPr/>
      <dgm:t>
        <a:bodyPr/>
        <a:lstStyle/>
        <a:p>
          <a:endParaRPr lang="en-US"/>
        </a:p>
      </dgm:t>
    </dgm:pt>
    <dgm:pt modelId="{7437CBC7-E4C4-495B-BCB6-D4E90A3A568D}" type="pres">
      <dgm:prSet presAssocID="{A8323894-4151-4498-8D18-4F358823C0C2}" presName="parentText" presStyleLbl="node1" presStyleIdx="0" presStyleCnt="4">
        <dgm:presLayoutVars>
          <dgm:chMax val="0"/>
          <dgm:bulletEnabled val="1"/>
        </dgm:presLayoutVars>
      </dgm:prSet>
      <dgm:spPr/>
      <dgm:t>
        <a:bodyPr/>
        <a:lstStyle/>
        <a:p>
          <a:endParaRPr lang="en-US"/>
        </a:p>
      </dgm:t>
    </dgm:pt>
    <dgm:pt modelId="{63303D32-5F9E-49B7-8E7F-AE68E6A42129}" type="pres">
      <dgm:prSet presAssocID="{A8323894-4151-4498-8D18-4F358823C0C2}" presName="negativeSpace" presStyleCnt="0"/>
      <dgm:spPr/>
    </dgm:pt>
    <dgm:pt modelId="{E93073B0-72C5-4C4C-9E44-137CA0FEBBE5}" type="pres">
      <dgm:prSet presAssocID="{A8323894-4151-4498-8D18-4F358823C0C2}" presName="childText" presStyleLbl="conFgAcc1" presStyleIdx="0" presStyleCnt="4">
        <dgm:presLayoutVars>
          <dgm:bulletEnabled val="1"/>
        </dgm:presLayoutVars>
      </dgm:prSet>
      <dgm:spPr/>
    </dgm:pt>
    <dgm:pt modelId="{2539256B-FE38-4166-8DD9-1A2803073375}" type="pres">
      <dgm:prSet presAssocID="{7348AF69-C244-4B2B-841B-F4B3D7682812}" presName="spaceBetweenRectangles" presStyleCnt="0"/>
      <dgm:spPr/>
    </dgm:pt>
    <dgm:pt modelId="{C33C5E2C-7BF1-4F5D-B980-F0B805C52A69}" type="pres">
      <dgm:prSet presAssocID="{DBF7A1E9-F1B9-4F83-8E47-BEC48EB8A78F}" presName="parentLin" presStyleCnt="0"/>
      <dgm:spPr/>
    </dgm:pt>
    <dgm:pt modelId="{C22FC2AE-0D7F-432B-BE65-D7EC2FB94E37}" type="pres">
      <dgm:prSet presAssocID="{DBF7A1E9-F1B9-4F83-8E47-BEC48EB8A78F}" presName="parentLeftMargin" presStyleLbl="node1" presStyleIdx="0" presStyleCnt="4"/>
      <dgm:spPr/>
      <dgm:t>
        <a:bodyPr/>
        <a:lstStyle/>
        <a:p>
          <a:endParaRPr lang="en-US"/>
        </a:p>
      </dgm:t>
    </dgm:pt>
    <dgm:pt modelId="{5458AEFE-E434-4CA8-B959-4FD5EBE1B3A7}" type="pres">
      <dgm:prSet presAssocID="{DBF7A1E9-F1B9-4F83-8E47-BEC48EB8A78F}" presName="parentText" presStyleLbl="node1" presStyleIdx="1" presStyleCnt="4">
        <dgm:presLayoutVars>
          <dgm:chMax val="0"/>
          <dgm:bulletEnabled val="1"/>
        </dgm:presLayoutVars>
      </dgm:prSet>
      <dgm:spPr/>
      <dgm:t>
        <a:bodyPr/>
        <a:lstStyle/>
        <a:p>
          <a:endParaRPr lang="en-US"/>
        </a:p>
      </dgm:t>
    </dgm:pt>
    <dgm:pt modelId="{0FE2AB7A-53A6-4D12-B0B9-E7BC3C3D8CFF}" type="pres">
      <dgm:prSet presAssocID="{DBF7A1E9-F1B9-4F83-8E47-BEC48EB8A78F}" presName="negativeSpace" presStyleCnt="0"/>
      <dgm:spPr/>
    </dgm:pt>
    <dgm:pt modelId="{526C4B50-4B30-4F66-8682-B5D84BEF9FB6}" type="pres">
      <dgm:prSet presAssocID="{DBF7A1E9-F1B9-4F83-8E47-BEC48EB8A78F}" presName="childText" presStyleLbl="conFgAcc1" presStyleIdx="1" presStyleCnt="4">
        <dgm:presLayoutVars>
          <dgm:bulletEnabled val="1"/>
        </dgm:presLayoutVars>
      </dgm:prSet>
      <dgm:spPr/>
    </dgm:pt>
    <dgm:pt modelId="{F40FF183-595D-4578-8595-FE59B0834C65}" type="pres">
      <dgm:prSet presAssocID="{A29A5F60-C3C7-44B2-A524-B898F43BA04E}" presName="spaceBetweenRectangles" presStyleCnt="0"/>
      <dgm:spPr/>
    </dgm:pt>
    <dgm:pt modelId="{AAEE9341-45A4-4E71-936B-C09054815793}" type="pres">
      <dgm:prSet presAssocID="{36831820-DE0C-4A2F-9538-D75CDD071360}" presName="parentLin" presStyleCnt="0"/>
      <dgm:spPr/>
    </dgm:pt>
    <dgm:pt modelId="{B066648B-C8DB-435B-A7D3-B577C3D7C845}" type="pres">
      <dgm:prSet presAssocID="{36831820-DE0C-4A2F-9538-D75CDD071360}" presName="parentLeftMargin" presStyleLbl="node1" presStyleIdx="1" presStyleCnt="4"/>
      <dgm:spPr/>
      <dgm:t>
        <a:bodyPr/>
        <a:lstStyle/>
        <a:p>
          <a:endParaRPr lang="en-US"/>
        </a:p>
      </dgm:t>
    </dgm:pt>
    <dgm:pt modelId="{B50C99E2-EC41-4C0F-A6E0-D9DAF216C093}" type="pres">
      <dgm:prSet presAssocID="{36831820-DE0C-4A2F-9538-D75CDD071360}" presName="parentText" presStyleLbl="node1" presStyleIdx="2" presStyleCnt="4">
        <dgm:presLayoutVars>
          <dgm:chMax val="0"/>
          <dgm:bulletEnabled val="1"/>
        </dgm:presLayoutVars>
      </dgm:prSet>
      <dgm:spPr/>
      <dgm:t>
        <a:bodyPr/>
        <a:lstStyle/>
        <a:p>
          <a:endParaRPr lang="en-US"/>
        </a:p>
      </dgm:t>
    </dgm:pt>
    <dgm:pt modelId="{6B762B33-EC9F-4D05-8E32-7678DB7105A7}" type="pres">
      <dgm:prSet presAssocID="{36831820-DE0C-4A2F-9538-D75CDD071360}" presName="negativeSpace" presStyleCnt="0"/>
      <dgm:spPr/>
    </dgm:pt>
    <dgm:pt modelId="{23241A92-B168-4992-B6D8-E794E2D18A53}" type="pres">
      <dgm:prSet presAssocID="{36831820-DE0C-4A2F-9538-D75CDD071360}" presName="childText" presStyleLbl="conFgAcc1" presStyleIdx="2" presStyleCnt="4">
        <dgm:presLayoutVars>
          <dgm:bulletEnabled val="1"/>
        </dgm:presLayoutVars>
      </dgm:prSet>
      <dgm:spPr/>
      <dgm:t>
        <a:bodyPr/>
        <a:lstStyle/>
        <a:p>
          <a:endParaRPr lang="en-US"/>
        </a:p>
      </dgm:t>
    </dgm:pt>
    <dgm:pt modelId="{FDF3E814-4654-4FEA-9969-E87712E534A8}" type="pres">
      <dgm:prSet presAssocID="{FD6E9DDE-505A-4D7B-B7D3-A39CF7388A59}" presName="spaceBetweenRectangles" presStyleCnt="0"/>
      <dgm:spPr/>
    </dgm:pt>
    <dgm:pt modelId="{79D3E404-76EC-4CC2-AF77-531AB386C060}" type="pres">
      <dgm:prSet presAssocID="{C6163C00-B140-4C8B-B6F6-BF18C7731BAE}" presName="parentLin" presStyleCnt="0"/>
      <dgm:spPr/>
    </dgm:pt>
    <dgm:pt modelId="{D50C461E-B717-4ABA-9EA8-2A4728B832AC}" type="pres">
      <dgm:prSet presAssocID="{C6163C00-B140-4C8B-B6F6-BF18C7731BAE}" presName="parentLeftMargin" presStyleLbl="node1" presStyleIdx="2" presStyleCnt="4"/>
      <dgm:spPr/>
      <dgm:t>
        <a:bodyPr/>
        <a:lstStyle/>
        <a:p>
          <a:endParaRPr lang="en-US"/>
        </a:p>
      </dgm:t>
    </dgm:pt>
    <dgm:pt modelId="{174AD1F4-4A81-437F-8F9E-13402728ABCB}" type="pres">
      <dgm:prSet presAssocID="{C6163C00-B140-4C8B-B6F6-BF18C7731BAE}" presName="parentText" presStyleLbl="node1" presStyleIdx="3" presStyleCnt="4">
        <dgm:presLayoutVars>
          <dgm:chMax val="0"/>
          <dgm:bulletEnabled val="1"/>
        </dgm:presLayoutVars>
      </dgm:prSet>
      <dgm:spPr/>
      <dgm:t>
        <a:bodyPr/>
        <a:lstStyle/>
        <a:p>
          <a:endParaRPr lang="en-US"/>
        </a:p>
      </dgm:t>
    </dgm:pt>
    <dgm:pt modelId="{B0C2EEFB-6C1D-4907-88A2-F1D619C6295B}" type="pres">
      <dgm:prSet presAssocID="{C6163C00-B140-4C8B-B6F6-BF18C7731BAE}" presName="negativeSpace" presStyleCnt="0"/>
      <dgm:spPr/>
    </dgm:pt>
    <dgm:pt modelId="{4560009F-73FC-475F-BAE0-E47D10FF028A}" type="pres">
      <dgm:prSet presAssocID="{C6163C00-B140-4C8B-B6F6-BF18C7731BAE}" presName="childText" presStyleLbl="conFgAcc1" presStyleIdx="3" presStyleCnt="4">
        <dgm:presLayoutVars>
          <dgm:bulletEnabled val="1"/>
        </dgm:presLayoutVars>
      </dgm:prSet>
      <dgm:spPr/>
    </dgm:pt>
  </dgm:ptLst>
  <dgm:cxnLst>
    <dgm:cxn modelId="{679472F8-93BC-40B6-886E-06FF839E8586}" type="presOf" srcId="{A8323894-4151-4498-8D18-4F358823C0C2}" destId="{BF4007EB-3FE5-4279-A80F-1DA5BEFED5EA}" srcOrd="0" destOrd="0" presId="urn:microsoft.com/office/officeart/2005/8/layout/list1"/>
    <dgm:cxn modelId="{B7D6B548-F189-4550-BE33-7F4A51A23A9A}" type="presOf" srcId="{C6163C00-B140-4C8B-B6F6-BF18C7731BAE}" destId="{D50C461E-B717-4ABA-9EA8-2A4728B832AC}" srcOrd="0" destOrd="0" presId="urn:microsoft.com/office/officeart/2005/8/layout/list1"/>
    <dgm:cxn modelId="{18CA97AD-A1DA-449F-A456-283F4FAC20C2}" srcId="{656C9DC9-74B9-403F-B2A9-74E8CB6FFF5C}" destId="{36831820-DE0C-4A2F-9538-D75CDD071360}" srcOrd="2" destOrd="0" parTransId="{E50B8AA0-92CA-4628-B79E-691A39FF42DD}" sibTransId="{FD6E9DDE-505A-4D7B-B7D3-A39CF7388A59}"/>
    <dgm:cxn modelId="{853A1878-4B46-4B69-BEE1-604831E82E6F}" srcId="{656C9DC9-74B9-403F-B2A9-74E8CB6FFF5C}" destId="{DBF7A1E9-F1B9-4F83-8E47-BEC48EB8A78F}" srcOrd="1" destOrd="0" parTransId="{44C1C485-E13C-4BB6-8408-088A7F5D0D19}" sibTransId="{A29A5F60-C3C7-44B2-A524-B898F43BA04E}"/>
    <dgm:cxn modelId="{EFC51B7B-FEB5-41E4-9650-3B820ECDCA19}" srcId="{656C9DC9-74B9-403F-B2A9-74E8CB6FFF5C}" destId="{C6163C00-B140-4C8B-B6F6-BF18C7731BAE}" srcOrd="3" destOrd="0" parTransId="{7D620885-D012-4EA1-A48C-586D61578F2B}" sibTransId="{AA8FFE05-E2CB-41CA-BA4D-2C071955DC83}"/>
    <dgm:cxn modelId="{8DBA186D-EC0F-4E74-A6F2-DD8E07E24B30}" type="presOf" srcId="{DBF7A1E9-F1B9-4F83-8E47-BEC48EB8A78F}" destId="{5458AEFE-E434-4CA8-B959-4FD5EBE1B3A7}" srcOrd="1" destOrd="0" presId="urn:microsoft.com/office/officeart/2005/8/layout/list1"/>
    <dgm:cxn modelId="{70F18E16-E4FC-4709-807A-25B1A30C15B9}" type="presOf" srcId="{656C9DC9-74B9-403F-B2A9-74E8CB6FFF5C}" destId="{87C9583D-275D-468F-AEA8-A15C4E8C2F1F}" srcOrd="0" destOrd="0" presId="urn:microsoft.com/office/officeart/2005/8/layout/list1"/>
    <dgm:cxn modelId="{2FBA06E5-69F9-4776-A517-34CEC5CD9BC2}" type="presOf" srcId="{C6163C00-B140-4C8B-B6F6-BF18C7731BAE}" destId="{174AD1F4-4A81-437F-8F9E-13402728ABCB}" srcOrd="1" destOrd="0" presId="urn:microsoft.com/office/officeart/2005/8/layout/list1"/>
    <dgm:cxn modelId="{1D9B8577-72AB-415C-B292-1B30CE5F4727}" type="presOf" srcId="{36831820-DE0C-4A2F-9538-D75CDD071360}" destId="{B066648B-C8DB-435B-A7D3-B577C3D7C845}" srcOrd="0" destOrd="0" presId="urn:microsoft.com/office/officeart/2005/8/layout/list1"/>
    <dgm:cxn modelId="{C9E8BB08-1774-43B5-B905-52E96B31340B}" type="presOf" srcId="{A8323894-4151-4498-8D18-4F358823C0C2}" destId="{7437CBC7-E4C4-495B-BCB6-D4E90A3A568D}" srcOrd="1" destOrd="0" presId="urn:microsoft.com/office/officeart/2005/8/layout/list1"/>
    <dgm:cxn modelId="{93E940BD-BB1C-43C7-B139-E2026BECF632}" srcId="{656C9DC9-74B9-403F-B2A9-74E8CB6FFF5C}" destId="{A8323894-4151-4498-8D18-4F358823C0C2}" srcOrd="0" destOrd="0" parTransId="{0425F62D-1CEB-44CE-B00E-56B0B2DCD927}" sibTransId="{7348AF69-C244-4B2B-841B-F4B3D7682812}"/>
    <dgm:cxn modelId="{C559DD40-20B4-4D0E-9DFE-FBB225EF37A1}" type="presOf" srcId="{DBF7A1E9-F1B9-4F83-8E47-BEC48EB8A78F}" destId="{C22FC2AE-0D7F-432B-BE65-D7EC2FB94E37}" srcOrd="0" destOrd="0" presId="urn:microsoft.com/office/officeart/2005/8/layout/list1"/>
    <dgm:cxn modelId="{97906791-5F32-4427-B600-D56E3C0DC342}" type="presOf" srcId="{36831820-DE0C-4A2F-9538-D75CDD071360}" destId="{B50C99E2-EC41-4C0F-A6E0-D9DAF216C093}" srcOrd="1" destOrd="0" presId="urn:microsoft.com/office/officeart/2005/8/layout/list1"/>
    <dgm:cxn modelId="{BBAB3142-048A-4873-8DB1-6098C23D2C24}" type="presParOf" srcId="{87C9583D-275D-468F-AEA8-A15C4E8C2F1F}" destId="{53EF85AA-7DF0-4165-B2C8-C5014D78BC0F}" srcOrd="0" destOrd="0" presId="urn:microsoft.com/office/officeart/2005/8/layout/list1"/>
    <dgm:cxn modelId="{89DB7B82-EC82-434A-B219-E78678618953}" type="presParOf" srcId="{53EF85AA-7DF0-4165-B2C8-C5014D78BC0F}" destId="{BF4007EB-3FE5-4279-A80F-1DA5BEFED5EA}" srcOrd="0" destOrd="0" presId="urn:microsoft.com/office/officeart/2005/8/layout/list1"/>
    <dgm:cxn modelId="{9B23C611-DC3F-4813-ACC6-588EF0C57A0F}" type="presParOf" srcId="{53EF85AA-7DF0-4165-B2C8-C5014D78BC0F}" destId="{7437CBC7-E4C4-495B-BCB6-D4E90A3A568D}" srcOrd="1" destOrd="0" presId="urn:microsoft.com/office/officeart/2005/8/layout/list1"/>
    <dgm:cxn modelId="{204FC49E-4F77-45F0-9BAD-7BB7B4C70930}" type="presParOf" srcId="{87C9583D-275D-468F-AEA8-A15C4E8C2F1F}" destId="{63303D32-5F9E-49B7-8E7F-AE68E6A42129}" srcOrd="1" destOrd="0" presId="urn:microsoft.com/office/officeart/2005/8/layout/list1"/>
    <dgm:cxn modelId="{834F7964-66AD-48BD-8B3E-4FC6094ECF43}" type="presParOf" srcId="{87C9583D-275D-468F-AEA8-A15C4E8C2F1F}" destId="{E93073B0-72C5-4C4C-9E44-137CA0FEBBE5}" srcOrd="2" destOrd="0" presId="urn:microsoft.com/office/officeart/2005/8/layout/list1"/>
    <dgm:cxn modelId="{99E515A0-0D5C-4054-902D-B8B26CDDBEE3}" type="presParOf" srcId="{87C9583D-275D-468F-AEA8-A15C4E8C2F1F}" destId="{2539256B-FE38-4166-8DD9-1A2803073375}" srcOrd="3" destOrd="0" presId="urn:microsoft.com/office/officeart/2005/8/layout/list1"/>
    <dgm:cxn modelId="{3992237F-CD77-40C8-A988-18DB771DAE56}" type="presParOf" srcId="{87C9583D-275D-468F-AEA8-A15C4E8C2F1F}" destId="{C33C5E2C-7BF1-4F5D-B980-F0B805C52A69}" srcOrd="4" destOrd="0" presId="urn:microsoft.com/office/officeart/2005/8/layout/list1"/>
    <dgm:cxn modelId="{1477D09B-9029-470A-836F-AC3E1B8B5154}" type="presParOf" srcId="{C33C5E2C-7BF1-4F5D-B980-F0B805C52A69}" destId="{C22FC2AE-0D7F-432B-BE65-D7EC2FB94E37}" srcOrd="0" destOrd="0" presId="urn:microsoft.com/office/officeart/2005/8/layout/list1"/>
    <dgm:cxn modelId="{42E2A0C2-24EA-427B-BB14-24CC3546CAD3}" type="presParOf" srcId="{C33C5E2C-7BF1-4F5D-B980-F0B805C52A69}" destId="{5458AEFE-E434-4CA8-B959-4FD5EBE1B3A7}" srcOrd="1" destOrd="0" presId="urn:microsoft.com/office/officeart/2005/8/layout/list1"/>
    <dgm:cxn modelId="{2797CB55-6041-4043-BCF9-262087E1877F}" type="presParOf" srcId="{87C9583D-275D-468F-AEA8-A15C4E8C2F1F}" destId="{0FE2AB7A-53A6-4D12-B0B9-E7BC3C3D8CFF}" srcOrd="5" destOrd="0" presId="urn:microsoft.com/office/officeart/2005/8/layout/list1"/>
    <dgm:cxn modelId="{03AB5BDD-140F-4661-87D5-8E45C65FF271}" type="presParOf" srcId="{87C9583D-275D-468F-AEA8-A15C4E8C2F1F}" destId="{526C4B50-4B30-4F66-8682-B5D84BEF9FB6}" srcOrd="6" destOrd="0" presId="urn:microsoft.com/office/officeart/2005/8/layout/list1"/>
    <dgm:cxn modelId="{9EC60ABA-072E-4511-A902-C783B3EDBDC9}" type="presParOf" srcId="{87C9583D-275D-468F-AEA8-A15C4E8C2F1F}" destId="{F40FF183-595D-4578-8595-FE59B0834C65}" srcOrd="7" destOrd="0" presId="urn:microsoft.com/office/officeart/2005/8/layout/list1"/>
    <dgm:cxn modelId="{1441DAA9-1C27-49F4-B4B1-B84DF13561C2}" type="presParOf" srcId="{87C9583D-275D-468F-AEA8-A15C4E8C2F1F}" destId="{AAEE9341-45A4-4E71-936B-C09054815793}" srcOrd="8" destOrd="0" presId="urn:microsoft.com/office/officeart/2005/8/layout/list1"/>
    <dgm:cxn modelId="{1A89644F-9CBB-411C-929B-E8B5F5F72EED}" type="presParOf" srcId="{AAEE9341-45A4-4E71-936B-C09054815793}" destId="{B066648B-C8DB-435B-A7D3-B577C3D7C845}" srcOrd="0" destOrd="0" presId="urn:microsoft.com/office/officeart/2005/8/layout/list1"/>
    <dgm:cxn modelId="{7984E956-8D53-4EFB-A3D6-6849F83C458D}" type="presParOf" srcId="{AAEE9341-45A4-4E71-936B-C09054815793}" destId="{B50C99E2-EC41-4C0F-A6E0-D9DAF216C093}" srcOrd="1" destOrd="0" presId="urn:microsoft.com/office/officeart/2005/8/layout/list1"/>
    <dgm:cxn modelId="{F738BCD4-7395-4518-B2F9-C8BC7A089BA7}" type="presParOf" srcId="{87C9583D-275D-468F-AEA8-A15C4E8C2F1F}" destId="{6B762B33-EC9F-4D05-8E32-7678DB7105A7}" srcOrd="9" destOrd="0" presId="urn:microsoft.com/office/officeart/2005/8/layout/list1"/>
    <dgm:cxn modelId="{C9C488F1-0072-47E1-9BFB-2E8829953936}" type="presParOf" srcId="{87C9583D-275D-468F-AEA8-A15C4E8C2F1F}" destId="{23241A92-B168-4992-B6D8-E794E2D18A53}" srcOrd="10" destOrd="0" presId="urn:microsoft.com/office/officeart/2005/8/layout/list1"/>
    <dgm:cxn modelId="{577D09E7-B974-42CA-9187-1A5D7FBFF179}" type="presParOf" srcId="{87C9583D-275D-468F-AEA8-A15C4E8C2F1F}" destId="{FDF3E814-4654-4FEA-9969-E87712E534A8}" srcOrd="11" destOrd="0" presId="urn:microsoft.com/office/officeart/2005/8/layout/list1"/>
    <dgm:cxn modelId="{6B36DB2A-9C76-4E60-9FCD-43C977B97392}" type="presParOf" srcId="{87C9583D-275D-468F-AEA8-A15C4E8C2F1F}" destId="{79D3E404-76EC-4CC2-AF77-531AB386C060}" srcOrd="12" destOrd="0" presId="urn:microsoft.com/office/officeart/2005/8/layout/list1"/>
    <dgm:cxn modelId="{980D6625-F668-4648-926D-647840EE9835}" type="presParOf" srcId="{79D3E404-76EC-4CC2-AF77-531AB386C060}" destId="{D50C461E-B717-4ABA-9EA8-2A4728B832AC}" srcOrd="0" destOrd="0" presId="urn:microsoft.com/office/officeart/2005/8/layout/list1"/>
    <dgm:cxn modelId="{22A21B3F-5AE0-44F7-BFEF-184B0C86F8F9}" type="presParOf" srcId="{79D3E404-76EC-4CC2-AF77-531AB386C060}" destId="{174AD1F4-4A81-437F-8F9E-13402728ABCB}" srcOrd="1" destOrd="0" presId="urn:microsoft.com/office/officeart/2005/8/layout/list1"/>
    <dgm:cxn modelId="{23BE457A-C62D-4B7F-B049-961AE298168C}" type="presParOf" srcId="{87C9583D-275D-468F-AEA8-A15C4E8C2F1F}" destId="{B0C2EEFB-6C1D-4907-88A2-F1D619C6295B}" srcOrd="13" destOrd="0" presId="urn:microsoft.com/office/officeart/2005/8/layout/list1"/>
    <dgm:cxn modelId="{5B918470-9FCD-4870-B800-1043FD8115C5}" type="presParOf" srcId="{87C9583D-275D-468F-AEA8-A15C4E8C2F1F}" destId="{4560009F-73FC-475F-BAE0-E47D10FF028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University employees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Council may support salary</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Family Nutrition Education Program</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4-H Youth Development Program</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62039AC8-6F30-44FA-AF10-6459EE5004E6}">
      <dgm:prSet phldrT="[Text]"/>
      <dgm:spPr/>
      <dgm:t>
        <a:bodyPr/>
        <a:lstStyle/>
        <a:p>
          <a:r>
            <a:rPr lang="en-US" dirty="0" smtClean="0"/>
            <a:t>Support:</a:t>
          </a:r>
          <a:endParaRPr lang="en-US" dirty="0"/>
        </a:p>
      </dgm:t>
    </dgm:pt>
    <dgm:pt modelId="{F637238B-E024-4560-AC05-660501A698A9}" type="parTrans" cxnId="{F1335378-2AB7-47F0-A76F-C15D53E2E60B}">
      <dgm:prSet/>
      <dgm:spPr/>
      <dgm:t>
        <a:bodyPr/>
        <a:lstStyle/>
        <a:p>
          <a:endParaRPr lang="en-US"/>
        </a:p>
      </dgm:t>
    </dgm:pt>
    <dgm:pt modelId="{27BF6E0C-3718-47CF-9D7F-32A361A8D6A4}" type="sibTrans" cxnId="{F1335378-2AB7-47F0-A76F-C15D53E2E60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3">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3">
        <dgm:presLayoutVars>
          <dgm:chMax val="0"/>
          <dgm:bulletEnabled val="1"/>
        </dgm:presLayoutVars>
      </dgm:prSet>
      <dgm:spPr/>
      <dgm:t>
        <a:bodyPr/>
        <a:lstStyle/>
        <a:p>
          <a:endParaRPr lang="en-US"/>
        </a:p>
      </dgm:t>
    </dgm:pt>
    <dgm:pt modelId="{267211F7-D1B8-4797-89E2-ED26ECED850F}" type="pres">
      <dgm:prSet presAssocID="{62A7B3A8-9F27-4043-B4CB-36548D0ADDC4}" presName="spacer" presStyleCnt="0"/>
      <dgm:spPr/>
    </dgm:pt>
    <dgm:pt modelId="{A4AF01BF-7A7B-47CA-90D7-E916EF6EF3AE}" type="pres">
      <dgm:prSet presAssocID="{62039AC8-6F30-44FA-AF10-6459EE5004E6}" presName="parentText" presStyleLbl="node1" presStyleIdx="2" presStyleCnt="3">
        <dgm:presLayoutVars>
          <dgm:chMax val="0"/>
          <dgm:bulletEnabled val="1"/>
        </dgm:presLayoutVars>
      </dgm:prSet>
      <dgm:spPr/>
      <dgm:t>
        <a:bodyPr/>
        <a:lstStyle/>
        <a:p>
          <a:endParaRPr lang="en-US"/>
        </a:p>
      </dgm:t>
    </dgm:pt>
    <dgm:pt modelId="{95457F25-0CA4-4903-A2A9-6E9532679A04}" type="pres">
      <dgm:prSet presAssocID="{62039AC8-6F30-44FA-AF10-6459EE5004E6}" presName="childText" presStyleLbl="revTx" presStyleIdx="0" presStyleCnt="1">
        <dgm:presLayoutVars>
          <dgm:bulletEnabled val="1"/>
        </dgm:presLayoutVars>
      </dgm:prSet>
      <dgm:spPr/>
      <dgm:t>
        <a:bodyPr/>
        <a:lstStyle/>
        <a:p>
          <a:endParaRPr lang="en-US"/>
        </a:p>
      </dgm:t>
    </dgm:pt>
  </dgm:ptLst>
  <dgm:cxnLst>
    <dgm:cxn modelId="{F1335378-2AB7-47F0-A76F-C15D53E2E60B}" srcId="{BD2A3278-8E25-451A-87D1-F4357C5ED1A6}" destId="{62039AC8-6F30-44FA-AF10-6459EE5004E6}" srcOrd="2" destOrd="0" parTransId="{F637238B-E024-4560-AC05-660501A698A9}" sibTransId="{27BF6E0C-3718-47CF-9D7F-32A361A8D6A4}"/>
    <dgm:cxn modelId="{BFA19110-0735-4DF7-83DA-65376F22B6D9}" type="presOf" srcId="{62039AC8-6F30-44FA-AF10-6459EE5004E6}" destId="{A4AF01BF-7A7B-47CA-90D7-E916EF6EF3AE}" srcOrd="0" destOrd="0" presId="urn:microsoft.com/office/officeart/2005/8/layout/vList2"/>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F12E9151-07CA-430F-B661-4FB9CE3B6585}" type="presOf" srcId="{ECC3C889-EEA4-4DFD-9AB6-D40E5A659032}" destId="{95457F25-0CA4-4903-A2A9-6E9532679A04}"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2DA505BB-1DCF-4A2A-B51D-C87970BAE4B7}" srcId="{62039AC8-6F30-44FA-AF10-6459EE5004E6}" destId="{ECC3C889-EEA4-4DFD-9AB6-D40E5A659032}" srcOrd="0" destOrd="0" parTransId="{BE3B25DE-8E92-469F-BB4B-165231E12A61}" sibTransId="{3CCA6E9B-B837-432E-A78E-998A6E7E69EC}"/>
    <dgm:cxn modelId="{E346B579-5C09-441E-9C5B-CFBC1577304B}" srcId="{62039AC8-6F30-44FA-AF10-6459EE5004E6}" destId="{634F5349-06B4-41EE-AC47-8C65364F7B21}" srcOrd="1" destOrd="0" parTransId="{8F91FF22-9721-438B-BDC4-B7ED72E5862F}" sibTransId="{0F6D8DCC-9E5B-4E1A-B1CC-A81E7A41BB23}"/>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57A44C4D-17A5-4C7A-8279-C25CD7591F95}" type="presOf" srcId="{634F5349-06B4-41EE-AC47-8C65364F7B21}" destId="{95457F25-0CA4-4903-A2A9-6E9532679A04}"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DC89BA9-070D-43CC-B21D-4033D61F285C}" type="presParOf" srcId="{1AD93B05-2993-45A1-A823-14963BFCD9CF}" destId="{267211F7-D1B8-4797-89E2-ED26ECED850F}" srcOrd="3" destOrd="0" presId="urn:microsoft.com/office/officeart/2005/8/layout/vList2"/>
    <dgm:cxn modelId="{8E563161-5113-4518-84D5-B957E5FC9661}" type="presParOf" srcId="{1AD93B05-2993-45A1-A823-14963BFCD9CF}" destId="{A4AF01BF-7A7B-47CA-90D7-E916EF6EF3AE}" srcOrd="4" destOrd="0" presId="urn:microsoft.com/office/officeart/2005/8/layout/vList2"/>
    <dgm:cxn modelId="{23F814E6-1A74-42C8-A636-C48879A3E553}" type="presParOf" srcId="{1AD93B05-2993-45A1-A823-14963BFCD9CF}" destId="{95457F25-0CA4-4903-A2A9-6E9532679A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B6732-7D61-4963-A43A-E5B4E3691581}" type="doc">
      <dgm:prSet loTypeId="urn:microsoft.com/office/officeart/2005/8/layout/radial4" loCatId="relationship" qsTypeId="urn:microsoft.com/office/officeart/2005/8/quickstyle/simple1" qsCatId="simple" csTypeId="urn:microsoft.com/office/officeart/2005/8/colors/accent4_1" csCatId="accent4" phldr="1"/>
      <dgm:spPr/>
      <dgm:t>
        <a:bodyPr/>
        <a:lstStyle/>
        <a:p>
          <a:endParaRPr lang="en-US"/>
        </a:p>
      </dgm:t>
    </dgm:pt>
    <dgm:pt modelId="{9B64C036-BC07-4116-8C51-8C386A564E36}">
      <dgm:prSet phldrT="[Text]"/>
      <dgm:spPr/>
      <dgm:t>
        <a:bodyPr/>
        <a:lstStyle/>
        <a:p>
          <a:r>
            <a:rPr lang="en-US" dirty="0" smtClean="0"/>
            <a:t>Extension Mission</a:t>
          </a:r>
          <a:endParaRPr lang="en-US" dirty="0"/>
        </a:p>
      </dgm:t>
    </dgm:pt>
    <dgm:pt modelId="{9DA7E800-9CFC-450A-AF5A-FFC59293AB99}" type="parTrans" cxnId="{508D1BCF-8DEB-4177-8F75-4A9FC6C118DD}">
      <dgm:prSet/>
      <dgm:spPr/>
      <dgm:t>
        <a:bodyPr/>
        <a:lstStyle/>
        <a:p>
          <a:endParaRPr lang="en-US"/>
        </a:p>
      </dgm:t>
    </dgm:pt>
    <dgm:pt modelId="{08E15722-6576-417E-A398-EA374913AD96}" type="sibTrans" cxnId="{508D1BCF-8DEB-4177-8F75-4A9FC6C118DD}">
      <dgm:prSet/>
      <dgm:spPr/>
      <dgm:t>
        <a:bodyPr/>
        <a:lstStyle/>
        <a:p>
          <a:endParaRPr lang="en-US"/>
        </a:p>
      </dgm:t>
    </dgm:pt>
    <dgm:pt modelId="{435021B7-649B-486A-87E3-9AF43D27E412}">
      <dgm:prSet phldrT="[Text]"/>
      <dgm:spPr/>
      <dgm:t>
        <a:bodyPr/>
        <a:lstStyle/>
        <a:p>
          <a:r>
            <a:rPr lang="en-US" altLang="en-US" dirty="0" smtClean="0"/>
            <a:t>County Extension councils</a:t>
          </a:r>
          <a:endParaRPr lang="en-US" dirty="0"/>
        </a:p>
      </dgm:t>
    </dgm:pt>
    <dgm:pt modelId="{0CAADC63-FC05-435B-AA7B-A89BC443C5B3}" type="parTrans" cxnId="{277F83F0-0415-42B2-A5E4-1EE1A982559D}">
      <dgm:prSet/>
      <dgm:spPr/>
      <dgm:t>
        <a:bodyPr/>
        <a:lstStyle/>
        <a:p>
          <a:endParaRPr lang="en-US"/>
        </a:p>
      </dgm:t>
    </dgm:pt>
    <dgm:pt modelId="{F69F9861-E220-4C42-9FE8-C0EB24B02D5D}" type="sibTrans" cxnId="{277F83F0-0415-42B2-A5E4-1EE1A982559D}">
      <dgm:prSet/>
      <dgm:spPr/>
      <dgm:t>
        <a:bodyPr/>
        <a:lstStyle/>
        <a:p>
          <a:endParaRPr lang="en-US"/>
        </a:p>
      </dgm:t>
    </dgm:pt>
    <dgm:pt modelId="{574E73E7-0280-4CB5-9B49-C8465603B958}">
      <dgm:prSet phldrT="[Text]"/>
      <dgm:spPr/>
      <dgm:t>
        <a:bodyPr/>
        <a:lstStyle/>
        <a:p>
          <a:r>
            <a:rPr lang="en-US" altLang="en-US" dirty="0" smtClean="0"/>
            <a:t>University of Missouri</a:t>
          </a:r>
          <a:endParaRPr lang="en-US" dirty="0"/>
        </a:p>
      </dgm:t>
    </dgm:pt>
    <dgm:pt modelId="{3FDF52CC-508B-4379-AEB8-6E54B7F89DC7}" type="parTrans" cxnId="{B6A209A6-A10A-405E-AB8E-EE65265EF76A}">
      <dgm:prSet/>
      <dgm:spPr/>
      <dgm:t>
        <a:bodyPr/>
        <a:lstStyle/>
        <a:p>
          <a:endParaRPr lang="en-US"/>
        </a:p>
      </dgm:t>
    </dgm:pt>
    <dgm:pt modelId="{C154FFC9-D780-4F9C-B139-40DA13D53D06}" type="sibTrans" cxnId="{B6A209A6-A10A-405E-AB8E-EE65265EF76A}">
      <dgm:prSet/>
      <dgm:spPr/>
      <dgm:t>
        <a:bodyPr/>
        <a:lstStyle/>
        <a:p>
          <a:endParaRPr lang="en-US"/>
        </a:p>
      </dgm:t>
    </dgm:pt>
    <dgm:pt modelId="{B3EFF70B-87B8-4BF6-A841-BB2C0A606445}">
      <dgm:prSet phldrT="[Text]"/>
      <dgm:spPr/>
      <dgm:t>
        <a:bodyPr/>
        <a:lstStyle/>
        <a:p>
          <a:r>
            <a:rPr lang="en-US" altLang="en-US" dirty="0" smtClean="0"/>
            <a:t>Lincoln University</a:t>
          </a:r>
          <a:endParaRPr lang="en-US" dirty="0"/>
        </a:p>
      </dgm:t>
    </dgm:pt>
    <dgm:pt modelId="{1E00C002-58D9-4CB1-807C-2C8F6E582654}" type="parTrans" cxnId="{0FA08CBE-985F-4593-820E-F4A67A841D87}">
      <dgm:prSet/>
      <dgm:spPr/>
      <dgm:t>
        <a:bodyPr/>
        <a:lstStyle/>
        <a:p>
          <a:endParaRPr lang="en-US"/>
        </a:p>
      </dgm:t>
    </dgm:pt>
    <dgm:pt modelId="{D509E6AC-A458-4BD3-8E6D-DBA540689803}" type="sibTrans" cxnId="{0FA08CBE-985F-4593-820E-F4A67A841D87}">
      <dgm:prSet/>
      <dgm:spPr/>
      <dgm:t>
        <a:bodyPr/>
        <a:lstStyle/>
        <a:p>
          <a:endParaRPr lang="en-US"/>
        </a:p>
      </dgm:t>
    </dgm:pt>
    <dgm:pt modelId="{DBD4A3A4-F3FE-4626-A4F3-FEC8049D3749}">
      <dgm:prSet/>
      <dgm:spPr/>
      <dgm:t>
        <a:bodyPr/>
        <a:lstStyle/>
        <a:p>
          <a:r>
            <a:rPr lang="en-US" dirty="0" smtClean="0"/>
            <a:t>US Dept. of Agriculture</a:t>
          </a:r>
          <a:endParaRPr lang="en-US" dirty="0"/>
        </a:p>
      </dgm:t>
    </dgm:pt>
    <dgm:pt modelId="{16EA3FCD-43E8-4E25-AA99-36ECD264198F}" type="parTrans" cxnId="{D03F6C2F-9A2E-4D4C-8FE7-68C040188F74}">
      <dgm:prSet/>
      <dgm:spPr/>
      <dgm:t>
        <a:bodyPr/>
        <a:lstStyle/>
        <a:p>
          <a:endParaRPr lang="en-US"/>
        </a:p>
      </dgm:t>
    </dgm:pt>
    <dgm:pt modelId="{6A141052-9666-45CA-AAC5-D68DFBF69E8B}" type="sibTrans" cxnId="{D03F6C2F-9A2E-4D4C-8FE7-68C040188F74}">
      <dgm:prSet/>
      <dgm:spPr/>
      <dgm:t>
        <a:bodyPr/>
        <a:lstStyle/>
        <a:p>
          <a:endParaRPr lang="en-US"/>
        </a:p>
      </dgm:t>
    </dgm:pt>
    <dgm:pt modelId="{9ECE62E8-1584-428F-8A67-A78891565762}">
      <dgm:prSet/>
      <dgm:spPr/>
      <dgm:t>
        <a:bodyPr/>
        <a:lstStyle/>
        <a:p>
          <a:r>
            <a:rPr lang="en-US" dirty="0" smtClean="0"/>
            <a:t>Other stakeholders and partners</a:t>
          </a:r>
          <a:endParaRPr lang="en-US" dirty="0"/>
        </a:p>
      </dgm:t>
    </dgm:pt>
    <dgm:pt modelId="{574F6305-0224-4271-87A0-353EF99BCFCE}" type="parTrans" cxnId="{9474A660-16DC-4DD9-AC9B-A194A4B12082}">
      <dgm:prSet/>
      <dgm:spPr/>
      <dgm:t>
        <a:bodyPr/>
        <a:lstStyle/>
        <a:p>
          <a:endParaRPr lang="en-US"/>
        </a:p>
      </dgm:t>
    </dgm:pt>
    <dgm:pt modelId="{A16B00E6-A9AA-4252-B2D5-A505FB6D72CF}" type="sibTrans" cxnId="{9474A660-16DC-4DD9-AC9B-A194A4B12082}">
      <dgm:prSet/>
      <dgm:spPr/>
      <dgm:t>
        <a:bodyPr/>
        <a:lstStyle/>
        <a:p>
          <a:endParaRPr lang="en-US"/>
        </a:p>
      </dgm:t>
    </dgm:pt>
    <dgm:pt modelId="{E2381A6B-FFF0-4EDB-9023-CE4DAED0DE33}" type="pres">
      <dgm:prSet presAssocID="{F64B6732-7D61-4963-A43A-E5B4E3691581}" presName="cycle" presStyleCnt="0">
        <dgm:presLayoutVars>
          <dgm:chMax val="1"/>
          <dgm:dir/>
          <dgm:animLvl val="ctr"/>
          <dgm:resizeHandles val="exact"/>
        </dgm:presLayoutVars>
      </dgm:prSet>
      <dgm:spPr/>
      <dgm:t>
        <a:bodyPr/>
        <a:lstStyle/>
        <a:p>
          <a:endParaRPr lang="en-US"/>
        </a:p>
      </dgm:t>
    </dgm:pt>
    <dgm:pt modelId="{DF0BFFF7-ED56-44BA-A026-CA1A2474AD57}" type="pres">
      <dgm:prSet presAssocID="{9B64C036-BC07-4116-8C51-8C386A564E36}" presName="centerShape" presStyleLbl="node0" presStyleIdx="0" presStyleCnt="1" custScaleX="135530" custScaleY="136441"/>
      <dgm:spPr/>
      <dgm:t>
        <a:bodyPr/>
        <a:lstStyle/>
        <a:p>
          <a:endParaRPr lang="en-US"/>
        </a:p>
      </dgm:t>
    </dgm:pt>
    <dgm:pt modelId="{4FCC1CC0-D706-4CDC-98A6-6EB51F6B370F}" type="pres">
      <dgm:prSet presAssocID="{0CAADC63-FC05-435B-AA7B-A89BC443C5B3}" presName="parTrans" presStyleLbl="bgSibTrans2D1" presStyleIdx="0" presStyleCnt="5"/>
      <dgm:spPr/>
      <dgm:t>
        <a:bodyPr/>
        <a:lstStyle/>
        <a:p>
          <a:endParaRPr lang="en-US"/>
        </a:p>
      </dgm:t>
    </dgm:pt>
    <dgm:pt modelId="{156D3E34-7615-49A2-8EF1-17EA057A1DE2}" type="pres">
      <dgm:prSet presAssocID="{435021B7-649B-486A-87E3-9AF43D27E412}" presName="node" presStyleLbl="node1" presStyleIdx="0" presStyleCnt="5">
        <dgm:presLayoutVars>
          <dgm:bulletEnabled val="1"/>
        </dgm:presLayoutVars>
      </dgm:prSet>
      <dgm:spPr/>
      <dgm:t>
        <a:bodyPr/>
        <a:lstStyle/>
        <a:p>
          <a:endParaRPr lang="en-US"/>
        </a:p>
      </dgm:t>
    </dgm:pt>
    <dgm:pt modelId="{3767596B-D5A5-4A01-B563-3257DC218956}" type="pres">
      <dgm:prSet presAssocID="{3FDF52CC-508B-4379-AEB8-6E54B7F89DC7}" presName="parTrans" presStyleLbl="bgSibTrans2D1" presStyleIdx="1" presStyleCnt="5"/>
      <dgm:spPr/>
      <dgm:t>
        <a:bodyPr/>
        <a:lstStyle/>
        <a:p>
          <a:endParaRPr lang="en-US"/>
        </a:p>
      </dgm:t>
    </dgm:pt>
    <dgm:pt modelId="{06110ABF-7FC7-4124-AC92-15A00F84F06B}" type="pres">
      <dgm:prSet presAssocID="{574E73E7-0280-4CB5-9B49-C8465603B958}" presName="node" presStyleLbl="node1" presStyleIdx="1" presStyleCnt="5">
        <dgm:presLayoutVars>
          <dgm:bulletEnabled val="1"/>
        </dgm:presLayoutVars>
      </dgm:prSet>
      <dgm:spPr/>
      <dgm:t>
        <a:bodyPr/>
        <a:lstStyle/>
        <a:p>
          <a:endParaRPr lang="en-US"/>
        </a:p>
      </dgm:t>
    </dgm:pt>
    <dgm:pt modelId="{71B8A2DE-ABD0-440F-8377-FC32852C556A}" type="pres">
      <dgm:prSet presAssocID="{1E00C002-58D9-4CB1-807C-2C8F6E582654}" presName="parTrans" presStyleLbl="bgSibTrans2D1" presStyleIdx="2" presStyleCnt="5"/>
      <dgm:spPr/>
      <dgm:t>
        <a:bodyPr/>
        <a:lstStyle/>
        <a:p>
          <a:endParaRPr lang="en-US"/>
        </a:p>
      </dgm:t>
    </dgm:pt>
    <dgm:pt modelId="{ECF00529-5D26-496E-80F2-264CC6E129EF}" type="pres">
      <dgm:prSet presAssocID="{B3EFF70B-87B8-4BF6-A841-BB2C0A606445}" presName="node" presStyleLbl="node1" presStyleIdx="2" presStyleCnt="5">
        <dgm:presLayoutVars>
          <dgm:bulletEnabled val="1"/>
        </dgm:presLayoutVars>
      </dgm:prSet>
      <dgm:spPr/>
      <dgm:t>
        <a:bodyPr/>
        <a:lstStyle/>
        <a:p>
          <a:endParaRPr lang="en-US"/>
        </a:p>
      </dgm:t>
    </dgm:pt>
    <dgm:pt modelId="{673BA439-0A74-43F6-9E78-750F5FA5002C}" type="pres">
      <dgm:prSet presAssocID="{16EA3FCD-43E8-4E25-AA99-36ECD264198F}" presName="parTrans" presStyleLbl="bgSibTrans2D1" presStyleIdx="3" presStyleCnt="5"/>
      <dgm:spPr/>
      <dgm:t>
        <a:bodyPr/>
        <a:lstStyle/>
        <a:p>
          <a:endParaRPr lang="en-US"/>
        </a:p>
      </dgm:t>
    </dgm:pt>
    <dgm:pt modelId="{BC5BD6E6-A4D9-456D-9084-42D8B887841F}" type="pres">
      <dgm:prSet presAssocID="{DBD4A3A4-F3FE-4626-A4F3-FEC8049D3749}" presName="node" presStyleLbl="node1" presStyleIdx="3" presStyleCnt="5">
        <dgm:presLayoutVars>
          <dgm:bulletEnabled val="1"/>
        </dgm:presLayoutVars>
      </dgm:prSet>
      <dgm:spPr/>
      <dgm:t>
        <a:bodyPr/>
        <a:lstStyle/>
        <a:p>
          <a:endParaRPr lang="en-US"/>
        </a:p>
      </dgm:t>
    </dgm:pt>
    <dgm:pt modelId="{5D799E0D-7D88-4800-96E6-2FEEF9C3BD60}" type="pres">
      <dgm:prSet presAssocID="{574F6305-0224-4271-87A0-353EF99BCFCE}" presName="parTrans" presStyleLbl="bgSibTrans2D1" presStyleIdx="4" presStyleCnt="5"/>
      <dgm:spPr/>
      <dgm:t>
        <a:bodyPr/>
        <a:lstStyle/>
        <a:p>
          <a:endParaRPr lang="en-US"/>
        </a:p>
      </dgm:t>
    </dgm:pt>
    <dgm:pt modelId="{6321F495-815B-4964-9256-21000AF0DCC8}" type="pres">
      <dgm:prSet presAssocID="{9ECE62E8-1584-428F-8A67-A78891565762}" presName="node" presStyleLbl="node1" presStyleIdx="4" presStyleCnt="5">
        <dgm:presLayoutVars>
          <dgm:bulletEnabled val="1"/>
        </dgm:presLayoutVars>
      </dgm:prSet>
      <dgm:spPr/>
      <dgm:t>
        <a:bodyPr/>
        <a:lstStyle/>
        <a:p>
          <a:endParaRPr lang="en-US"/>
        </a:p>
      </dgm:t>
    </dgm:pt>
  </dgm:ptLst>
  <dgm:cxnLst>
    <dgm:cxn modelId="{0FA08CBE-985F-4593-820E-F4A67A841D87}" srcId="{9B64C036-BC07-4116-8C51-8C386A564E36}" destId="{B3EFF70B-87B8-4BF6-A841-BB2C0A606445}" srcOrd="2" destOrd="0" parTransId="{1E00C002-58D9-4CB1-807C-2C8F6E582654}" sibTransId="{D509E6AC-A458-4BD3-8E6D-DBA540689803}"/>
    <dgm:cxn modelId="{277F83F0-0415-42B2-A5E4-1EE1A982559D}" srcId="{9B64C036-BC07-4116-8C51-8C386A564E36}" destId="{435021B7-649B-486A-87E3-9AF43D27E412}" srcOrd="0" destOrd="0" parTransId="{0CAADC63-FC05-435B-AA7B-A89BC443C5B3}" sibTransId="{F69F9861-E220-4C42-9FE8-C0EB24B02D5D}"/>
    <dgm:cxn modelId="{05F97209-C38B-4A55-B50C-693E1A84DEAD}" type="presOf" srcId="{1E00C002-58D9-4CB1-807C-2C8F6E582654}" destId="{71B8A2DE-ABD0-440F-8377-FC32852C556A}" srcOrd="0" destOrd="0" presId="urn:microsoft.com/office/officeart/2005/8/layout/radial4"/>
    <dgm:cxn modelId="{D03F6C2F-9A2E-4D4C-8FE7-68C040188F74}" srcId="{9B64C036-BC07-4116-8C51-8C386A564E36}" destId="{DBD4A3A4-F3FE-4626-A4F3-FEC8049D3749}" srcOrd="3" destOrd="0" parTransId="{16EA3FCD-43E8-4E25-AA99-36ECD264198F}" sibTransId="{6A141052-9666-45CA-AAC5-D68DFBF69E8B}"/>
    <dgm:cxn modelId="{9FC669C1-AB05-4A77-98FA-9486218F2A39}" type="presOf" srcId="{F64B6732-7D61-4963-A43A-E5B4E3691581}" destId="{E2381A6B-FFF0-4EDB-9023-CE4DAED0DE33}" srcOrd="0" destOrd="0" presId="urn:microsoft.com/office/officeart/2005/8/layout/radial4"/>
    <dgm:cxn modelId="{645811F6-E268-4917-ACA9-BBABE145FE88}" type="presOf" srcId="{DBD4A3A4-F3FE-4626-A4F3-FEC8049D3749}" destId="{BC5BD6E6-A4D9-456D-9084-42D8B887841F}" srcOrd="0" destOrd="0" presId="urn:microsoft.com/office/officeart/2005/8/layout/radial4"/>
    <dgm:cxn modelId="{98BA8DDB-A6F5-4565-91AC-F65F28713CCD}" type="presOf" srcId="{B3EFF70B-87B8-4BF6-A841-BB2C0A606445}" destId="{ECF00529-5D26-496E-80F2-264CC6E129EF}" srcOrd="0" destOrd="0" presId="urn:microsoft.com/office/officeart/2005/8/layout/radial4"/>
    <dgm:cxn modelId="{DD248E54-AFC4-4662-87AD-AE111CC2921F}" type="presOf" srcId="{435021B7-649B-486A-87E3-9AF43D27E412}" destId="{156D3E34-7615-49A2-8EF1-17EA057A1DE2}" srcOrd="0" destOrd="0" presId="urn:microsoft.com/office/officeart/2005/8/layout/radial4"/>
    <dgm:cxn modelId="{BBFB723A-BABC-4A98-AC8D-166F00ED193D}" type="presOf" srcId="{9B64C036-BC07-4116-8C51-8C386A564E36}" destId="{DF0BFFF7-ED56-44BA-A026-CA1A2474AD57}" srcOrd="0" destOrd="0" presId="urn:microsoft.com/office/officeart/2005/8/layout/radial4"/>
    <dgm:cxn modelId="{B6A209A6-A10A-405E-AB8E-EE65265EF76A}" srcId="{9B64C036-BC07-4116-8C51-8C386A564E36}" destId="{574E73E7-0280-4CB5-9B49-C8465603B958}" srcOrd="1" destOrd="0" parTransId="{3FDF52CC-508B-4379-AEB8-6E54B7F89DC7}" sibTransId="{C154FFC9-D780-4F9C-B139-40DA13D53D06}"/>
    <dgm:cxn modelId="{D150ABAF-2DCD-427F-A4B5-A0F48EDF25BF}" type="presOf" srcId="{0CAADC63-FC05-435B-AA7B-A89BC443C5B3}" destId="{4FCC1CC0-D706-4CDC-98A6-6EB51F6B370F}" srcOrd="0" destOrd="0" presId="urn:microsoft.com/office/officeart/2005/8/layout/radial4"/>
    <dgm:cxn modelId="{8F6E3F81-D29D-4756-93F4-5233C93DD134}" type="presOf" srcId="{574E73E7-0280-4CB5-9B49-C8465603B958}" destId="{06110ABF-7FC7-4124-AC92-15A00F84F06B}" srcOrd="0" destOrd="0" presId="urn:microsoft.com/office/officeart/2005/8/layout/radial4"/>
    <dgm:cxn modelId="{833B579C-0B44-4432-89EB-A35AB36C4CCB}" type="presOf" srcId="{3FDF52CC-508B-4379-AEB8-6E54B7F89DC7}" destId="{3767596B-D5A5-4A01-B563-3257DC218956}" srcOrd="0" destOrd="0" presId="urn:microsoft.com/office/officeart/2005/8/layout/radial4"/>
    <dgm:cxn modelId="{121ADA7A-8284-446F-AF23-38BA39251C95}" type="presOf" srcId="{9ECE62E8-1584-428F-8A67-A78891565762}" destId="{6321F495-815B-4964-9256-21000AF0DCC8}" srcOrd="0" destOrd="0" presId="urn:microsoft.com/office/officeart/2005/8/layout/radial4"/>
    <dgm:cxn modelId="{9474A660-16DC-4DD9-AC9B-A194A4B12082}" srcId="{9B64C036-BC07-4116-8C51-8C386A564E36}" destId="{9ECE62E8-1584-428F-8A67-A78891565762}" srcOrd="4" destOrd="0" parTransId="{574F6305-0224-4271-87A0-353EF99BCFCE}" sibTransId="{A16B00E6-A9AA-4252-B2D5-A505FB6D72CF}"/>
    <dgm:cxn modelId="{508D1BCF-8DEB-4177-8F75-4A9FC6C118DD}" srcId="{F64B6732-7D61-4963-A43A-E5B4E3691581}" destId="{9B64C036-BC07-4116-8C51-8C386A564E36}" srcOrd="0" destOrd="0" parTransId="{9DA7E800-9CFC-450A-AF5A-FFC59293AB99}" sibTransId="{08E15722-6576-417E-A398-EA374913AD96}"/>
    <dgm:cxn modelId="{174DD0C7-3F4A-40A9-A421-2919FA089BE8}" type="presOf" srcId="{574F6305-0224-4271-87A0-353EF99BCFCE}" destId="{5D799E0D-7D88-4800-96E6-2FEEF9C3BD60}" srcOrd="0" destOrd="0" presId="urn:microsoft.com/office/officeart/2005/8/layout/radial4"/>
    <dgm:cxn modelId="{2168548B-6814-41F5-8B9F-E709726EF6AC}" type="presOf" srcId="{16EA3FCD-43E8-4E25-AA99-36ECD264198F}" destId="{673BA439-0A74-43F6-9E78-750F5FA5002C}" srcOrd="0" destOrd="0" presId="urn:microsoft.com/office/officeart/2005/8/layout/radial4"/>
    <dgm:cxn modelId="{7FBFCC45-4D5D-4034-903D-5B9C1B00B39F}" type="presParOf" srcId="{E2381A6B-FFF0-4EDB-9023-CE4DAED0DE33}" destId="{DF0BFFF7-ED56-44BA-A026-CA1A2474AD57}" srcOrd="0" destOrd="0" presId="urn:microsoft.com/office/officeart/2005/8/layout/radial4"/>
    <dgm:cxn modelId="{7224B4A3-119D-41ED-A3F1-1BA88FD1D377}" type="presParOf" srcId="{E2381A6B-FFF0-4EDB-9023-CE4DAED0DE33}" destId="{4FCC1CC0-D706-4CDC-98A6-6EB51F6B370F}" srcOrd="1" destOrd="0" presId="urn:microsoft.com/office/officeart/2005/8/layout/radial4"/>
    <dgm:cxn modelId="{47BFC100-3ED2-4759-8CEA-D488EC49ECBB}" type="presParOf" srcId="{E2381A6B-FFF0-4EDB-9023-CE4DAED0DE33}" destId="{156D3E34-7615-49A2-8EF1-17EA057A1DE2}" srcOrd="2" destOrd="0" presId="urn:microsoft.com/office/officeart/2005/8/layout/radial4"/>
    <dgm:cxn modelId="{99E2AC8C-AF19-4A41-B19F-B973DE944F6D}" type="presParOf" srcId="{E2381A6B-FFF0-4EDB-9023-CE4DAED0DE33}" destId="{3767596B-D5A5-4A01-B563-3257DC218956}" srcOrd="3" destOrd="0" presId="urn:microsoft.com/office/officeart/2005/8/layout/radial4"/>
    <dgm:cxn modelId="{5C2913EF-0B65-4A54-8AF0-3883CE212598}" type="presParOf" srcId="{E2381A6B-FFF0-4EDB-9023-CE4DAED0DE33}" destId="{06110ABF-7FC7-4124-AC92-15A00F84F06B}" srcOrd="4" destOrd="0" presId="urn:microsoft.com/office/officeart/2005/8/layout/radial4"/>
    <dgm:cxn modelId="{A729A0D3-C6A5-4691-8A13-C3FA2AC1FACF}" type="presParOf" srcId="{E2381A6B-FFF0-4EDB-9023-CE4DAED0DE33}" destId="{71B8A2DE-ABD0-440F-8377-FC32852C556A}" srcOrd="5" destOrd="0" presId="urn:microsoft.com/office/officeart/2005/8/layout/radial4"/>
    <dgm:cxn modelId="{7710FA6C-B5C2-4FA2-998B-8680D292A832}" type="presParOf" srcId="{E2381A6B-FFF0-4EDB-9023-CE4DAED0DE33}" destId="{ECF00529-5D26-496E-80F2-264CC6E129EF}" srcOrd="6" destOrd="0" presId="urn:microsoft.com/office/officeart/2005/8/layout/radial4"/>
    <dgm:cxn modelId="{1462922E-8582-49CD-B363-111858A5F2CB}" type="presParOf" srcId="{E2381A6B-FFF0-4EDB-9023-CE4DAED0DE33}" destId="{673BA439-0A74-43F6-9E78-750F5FA5002C}" srcOrd="7" destOrd="0" presId="urn:microsoft.com/office/officeart/2005/8/layout/radial4"/>
    <dgm:cxn modelId="{53852366-DFFA-4438-822D-4BEEABE5C09F}" type="presParOf" srcId="{E2381A6B-FFF0-4EDB-9023-CE4DAED0DE33}" destId="{BC5BD6E6-A4D9-456D-9084-42D8B887841F}" srcOrd="8" destOrd="0" presId="urn:microsoft.com/office/officeart/2005/8/layout/radial4"/>
    <dgm:cxn modelId="{E140FBFD-46F5-4EA0-BBA2-B3F118E8D4F2}" type="presParOf" srcId="{E2381A6B-FFF0-4EDB-9023-CE4DAED0DE33}" destId="{5D799E0D-7D88-4800-96E6-2FEEF9C3BD60}" srcOrd="9" destOrd="0" presId="urn:microsoft.com/office/officeart/2005/8/layout/radial4"/>
    <dgm:cxn modelId="{DC863563-5AE5-45C8-AC48-A6535217E6BB}" type="presParOf" srcId="{E2381A6B-FFF0-4EDB-9023-CE4DAED0DE33}" destId="{6321F495-815B-4964-9256-21000AF0DCC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8E9F16-9E8A-43A4-9629-8CF5F49CC9D5}"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en-US"/>
        </a:p>
      </dgm:t>
    </dgm:pt>
    <dgm:pt modelId="{B38AE7D2-DAEF-4945-9B86-128E5E24D9EE}">
      <dgm:prSet phldrT="[Text]"/>
      <dgm:spPr/>
      <dgm:t>
        <a:bodyPr/>
        <a:lstStyle/>
        <a:p>
          <a:r>
            <a:rPr lang="en-US" dirty="0" smtClean="0"/>
            <a:t>Engagement</a:t>
          </a:r>
          <a:endParaRPr lang="en-US" dirty="0"/>
        </a:p>
      </dgm:t>
    </dgm:pt>
    <dgm:pt modelId="{D88BCCD4-B250-4815-95A2-648E048DD40A}" type="parTrans" cxnId="{9CF6ED40-3464-4D6C-9FCE-E07DD8E3C192}">
      <dgm:prSet/>
      <dgm:spPr/>
      <dgm:t>
        <a:bodyPr/>
        <a:lstStyle/>
        <a:p>
          <a:endParaRPr lang="en-US"/>
        </a:p>
      </dgm:t>
    </dgm:pt>
    <dgm:pt modelId="{36C93B7B-7176-4460-B493-ED35686757D6}" type="sibTrans" cxnId="{9CF6ED40-3464-4D6C-9FCE-E07DD8E3C192}">
      <dgm:prSet/>
      <dgm:spPr/>
      <dgm:t>
        <a:bodyPr/>
        <a:lstStyle/>
        <a:p>
          <a:endParaRPr lang="en-US"/>
        </a:p>
      </dgm:t>
    </dgm:pt>
    <dgm:pt modelId="{FAC10296-9A04-45B3-8943-DEFB19A3C55D}">
      <dgm:prSet phldrT="[Text]"/>
      <dgm:spPr/>
      <dgm:t>
        <a:bodyPr/>
        <a:lstStyle/>
        <a:p>
          <a:pPr algn="l"/>
          <a:r>
            <a:rPr lang="en-US" dirty="0" smtClean="0"/>
            <a:t>Added in 2016</a:t>
          </a:r>
          <a:endParaRPr lang="en-US" dirty="0"/>
        </a:p>
      </dgm:t>
    </dgm:pt>
    <dgm:pt modelId="{D0B585FA-0A9E-4049-A3D6-5B0BB74F0A88}" type="parTrans" cxnId="{4320926D-3E48-4E31-9D27-90C58F5A0257}">
      <dgm:prSet/>
      <dgm:spPr/>
      <dgm:t>
        <a:bodyPr/>
        <a:lstStyle/>
        <a:p>
          <a:endParaRPr lang="en-US"/>
        </a:p>
      </dgm:t>
    </dgm:pt>
    <dgm:pt modelId="{EE99A874-3F36-4480-B595-EDFD38A0E572}" type="sibTrans" cxnId="{4320926D-3E48-4E31-9D27-90C58F5A0257}">
      <dgm:prSet/>
      <dgm:spPr/>
      <dgm:t>
        <a:bodyPr/>
        <a:lstStyle/>
        <a:p>
          <a:endParaRPr lang="en-US"/>
        </a:p>
      </dgm:t>
    </dgm:pt>
    <dgm:pt modelId="{769BC189-D511-47F4-9D01-E5787C921D71}">
      <dgm:prSet phldrT="[Text]"/>
      <dgm:spPr/>
      <dgm:t>
        <a:bodyPr/>
        <a:lstStyle/>
        <a:p>
          <a:pPr algn="l"/>
          <a:r>
            <a:rPr lang="en-US" dirty="0" smtClean="0"/>
            <a:t>Goal – engage entire MU system with communities across the state </a:t>
          </a:r>
          <a:endParaRPr lang="en-US" dirty="0"/>
        </a:p>
      </dgm:t>
    </dgm:pt>
    <dgm:pt modelId="{C0F44D60-14C6-4C44-81EA-7DD6ECC660F5}" type="parTrans" cxnId="{5458A889-3880-4677-8591-576E69540255}">
      <dgm:prSet/>
      <dgm:spPr/>
      <dgm:t>
        <a:bodyPr/>
        <a:lstStyle/>
        <a:p>
          <a:endParaRPr lang="en-US"/>
        </a:p>
      </dgm:t>
    </dgm:pt>
    <dgm:pt modelId="{9E8B15B8-F7BD-4343-9C00-67E25E61EB3D}" type="sibTrans" cxnId="{5458A889-3880-4677-8591-576E69540255}">
      <dgm:prSet/>
      <dgm:spPr/>
      <dgm:t>
        <a:bodyPr/>
        <a:lstStyle/>
        <a:p>
          <a:endParaRPr lang="en-US"/>
        </a:p>
      </dgm:t>
    </dgm:pt>
    <dgm:pt modelId="{0EE2244D-AD8F-4830-8C58-BC48DD21CEBC}">
      <dgm:prSet/>
      <dgm:spPr/>
      <dgm:t>
        <a:bodyPr/>
        <a:lstStyle/>
        <a:p>
          <a:pPr algn="l"/>
          <a:r>
            <a:rPr lang="en-US" dirty="0" smtClean="0"/>
            <a:t>Engagement Council created to provide focus</a:t>
          </a:r>
          <a:endParaRPr lang="en-US" dirty="0"/>
        </a:p>
      </dgm:t>
    </dgm:pt>
    <dgm:pt modelId="{CCB50446-C7C7-4801-A735-C4CD897B5452}" type="parTrans" cxnId="{53450B91-B548-4B64-8533-828A9DBC8E60}">
      <dgm:prSet/>
      <dgm:spPr/>
      <dgm:t>
        <a:bodyPr/>
        <a:lstStyle/>
        <a:p>
          <a:endParaRPr lang="en-US"/>
        </a:p>
      </dgm:t>
    </dgm:pt>
    <dgm:pt modelId="{44697A09-12AC-4CAB-A3D1-7C86AE302307}" type="sibTrans" cxnId="{53450B91-B548-4B64-8533-828A9DBC8E60}">
      <dgm:prSet/>
      <dgm:spPr/>
      <dgm:t>
        <a:bodyPr/>
        <a:lstStyle/>
        <a:p>
          <a:endParaRPr lang="en-US"/>
        </a:p>
      </dgm:t>
    </dgm:pt>
    <dgm:pt modelId="{59E97571-C4FB-4860-8D28-C2603E5E6EF9}" type="pres">
      <dgm:prSet presAssocID="{DD8E9F16-9E8A-43A4-9629-8CF5F49CC9D5}" presName="layout" presStyleCnt="0">
        <dgm:presLayoutVars>
          <dgm:chMax/>
          <dgm:chPref/>
          <dgm:dir/>
          <dgm:animOne val="branch"/>
          <dgm:animLvl val="lvl"/>
          <dgm:resizeHandles/>
        </dgm:presLayoutVars>
      </dgm:prSet>
      <dgm:spPr/>
      <dgm:t>
        <a:bodyPr/>
        <a:lstStyle/>
        <a:p>
          <a:endParaRPr lang="en-US"/>
        </a:p>
      </dgm:t>
    </dgm:pt>
    <dgm:pt modelId="{72F9ECC0-EB78-426A-9789-58E5F7E24EC4}" type="pres">
      <dgm:prSet presAssocID="{B38AE7D2-DAEF-4945-9B86-128E5E24D9EE}" presName="root" presStyleCnt="0">
        <dgm:presLayoutVars>
          <dgm:chMax/>
          <dgm:chPref val="4"/>
        </dgm:presLayoutVars>
      </dgm:prSet>
      <dgm:spPr/>
    </dgm:pt>
    <dgm:pt modelId="{6158BB1A-B13E-4072-BA58-6A5445F810C4}" type="pres">
      <dgm:prSet presAssocID="{B38AE7D2-DAEF-4945-9B86-128E5E24D9EE}" presName="rootComposite" presStyleCnt="0">
        <dgm:presLayoutVars/>
      </dgm:prSet>
      <dgm:spPr/>
    </dgm:pt>
    <dgm:pt modelId="{D4451438-078D-4863-ADA3-07D26C92951D}" type="pres">
      <dgm:prSet presAssocID="{B38AE7D2-DAEF-4945-9B86-128E5E24D9EE}" presName="rootText" presStyleLbl="node0" presStyleIdx="0" presStyleCnt="1">
        <dgm:presLayoutVars>
          <dgm:chMax/>
          <dgm:chPref val="4"/>
        </dgm:presLayoutVars>
      </dgm:prSet>
      <dgm:spPr/>
      <dgm:t>
        <a:bodyPr/>
        <a:lstStyle/>
        <a:p>
          <a:endParaRPr lang="en-US"/>
        </a:p>
      </dgm:t>
    </dgm:pt>
    <dgm:pt modelId="{D00E8694-FAD8-4F3B-9A5B-C44A3890AF62}" type="pres">
      <dgm:prSet presAssocID="{B38AE7D2-DAEF-4945-9B86-128E5E24D9EE}" presName="childShape" presStyleCnt="0">
        <dgm:presLayoutVars>
          <dgm:chMax val="0"/>
          <dgm:chPref val="0"/>
        </dgm:presLayoutVars>
      </dgm:prSet>
      <dgm:spPr/>
    </dgm:pt>
    <dgm:pt modelId="{46E5792E-016D-41B0-BD4D-F97961844A31}" type="pres">
      <dgm:prSet presAssocID="{FAC10296-9A04-45B3-8943-DEFB19A3C55D}" presName="childComposite" presStyleCnt="0">
        <dgm:presLayoutVars>
          <dgm:chMax val="0"/>
          <dgm:chPref val="0"/>
        </dgm:presLayoutVars>
      </dgm:prSet>
      <dgm:spPr/>
    </dgm:pt>
    <dgm:pt modelId="{C30F0646-D14A-4A68-8320-5C7B5EDB4F33}" type="pres">
      <dgm:prSet presAssocID="{FAC10296-9A04-45B3-8943-DEFB19A3C55D}" presName="Image" presStyleLbl="node1" presStyleIdx="0"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71578DE-35E9-4D37-BA1D-38358FCAB523}" type="pres">
      <dgm:prSet presAssocID="{FAC10296-9A04-45B3-8943-DEFB19A3C55D}" presName="childText" presStyleLbl="lnNode1" presStyleIdx="0" presStyleCnt="3">
        <dgm:presLayoutVars>
          <dgm:chMax val="0"/>
          <dgm:chPref val="0"/>
          <dgm:bulletEnabled val="1"/>
        </dgm:presLayoutVars>
      </dgm:prSet>
      <dgm:spPr/>
      <dgm:t>
        <a:bodyPr/>
        <a:lstStyle/>
        <a:p>
          <a:endParaRPr lang="en-US"/>
        </a:p>
      </dgm:t>
    </dgm:pt>
    <dgm:pt modelId="{55F42A88-C6C9-478D-92F6-3061BB0345E7}" type="pres">
      <dgm:prSet presAssocID="{769BC189-D511-47F4-9D01-E5787C921D71}" presName="childComposite" presStyleCnt="0">
        <dgm:presLayoutVars>
          <dgm:chMax val="0"/>
          <dgm:chPref val="0"/>
        </dgm:presLayoutVars>
      </dgm:prSet>
      <dgm:spPr/>
    </dgm:pt>
    <dgm:pt modelId="{63132732-9A9D-469A-8799-FC9B5FE9493A}" type="pres">
      <dgm:prSet presAssocID="{769BC189-D511-47F4-9D01-E5787C921D71}" presName="Image" presStyleLbl="node1" presStyleIdx="1"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C418B85-9BA6-41EF-AF09-2B5184574172}" type="pres">
      <dgm:prSet presAssocID="{769BC189-D511-47F4-9D01-E5787C921D71}" presName="childText" presStyleLbl="lnNode1" presStyleIdx="1" presStyleCnt="3">
        <dgm:presLayoutVars>
          <dgm:chMax val="0"/>
          <dgm:chPref val="0"/>
          <dgm:bulletEnabled val="1"/>
        </dgm:presLayoutVars>
      </dgm:prSet>
      <dgm:spPr/>
      <dgm:t>
        <a:bodyPr/>
        <a:lstStyle/>
        <a:p>
          <a:endParaRPr lang="en-US"/>
        </a:p>
      </dgm:t>
    </dgm:pt>
    <dgm:pt modelId="{45ECF439-AA56-432C-ACB0-8018749E3432}" type="pres">
      <dgm:prSet presAssocID="{0EE2244D-AD8F-4830-8C58-BC48DD21CEBC}" presName="childComposite" presStyleCnt="0">
        <dgm:presLayoutVars>
          <dgm:chMax val="0"/>
          <dgm:chPref val="0"/>
        </dgm:presLayoutVars>
      </dgm:prSet>
      <dgm:spPr/>
    </dgm:pt>
    <dgm:pt modelId="{D815DE11-0F9A-4A61-97E3-4351C822B4D9}" type="pres">
      <dgm:prSet presAssocID="{0EE2244D-AD8F-4830-8C58-BC48DD21CEBC}" presName="Image" presStyleLbl="node1" presStyleIdx="2"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37DAB3C5-2D5A-4A3C-B360-DE1CFB69EEFB}" type="pres">
      <dgm:prSet presAssocID="{0EE2244D-AD8F-4830-8C58-BC48DD21CEBC}" presName="childText" presStyleLbl="lnNode1" presStyleIdx="2" presStyleCnt="3">
        <dgm:presLayoutVars>
          <dgm:chMax val="0"/>
          <dgm:chPref val="0"/>
          <dgm:bulletEnabled val="1"/>
        </dgm:presLayoutVars>
      </dgm:prSet>
      <dgm:spPr/>
      <dgm:t>
        <a:bodyPr/>
        <a:lstStyle/>
        <a:p>
          <a:endParaRPr lang="en-US"/>
        </a:p>
      </dgm:t>
    </dgm:pt>
  </dgm:ptLst>
  <dgm:cxnLst>
    <dgm:cxn modelId="{4320926D-3E48-4E31-9D27-90C58F5A0257}" srcId="{B38AE7D2-DAEF-4945-9B86-128E5E24D9EE}" destId="{FAC10296-9A04-45B3-8943-DEFB19A3C55D}" srcOrd="0" destOrd="0" parTransId="{D0B585FA-0A9E-4049-A3D6-5B0BB74F0A88}" sibTransId="{EE99A874-3F36-4480-B595-EDFD38A0E572}"/>
    <dgm:cxn modelId="{8BC170E9-405E-4694-A9E9-234DA6954D1D}" type="presOf" srcId="{B38AE7D2-DAEF-4945-9B86-128E5E24D9EE}" destId="{D4451438-078D-4863-ADA3-07D26C92951D}" srcOrd="0" destOrd="0" presId="urn:microsoft.com/office/officeart/2008/layout/PictureAccentList"/>
    <dgm:cxn modelId="{9CF6ED40-3464-4D6C-9FCE-E07DD8E3C192}" srcId="{DD8E9F16-9E8A-43A4-9629-8CF5F49CC9D5}" destId="{B38AE7D2-DAEF-4945-9B86-128E5E24D9EE}" srcOrd="0" destOrd="0" parTransId="{D88BCCD4-B250-4815-95A2-648E048DD40A}" sibTransId="{36C93B7B-7176-4460-B493-ED35686757D6}"/>
    <dgm:cxn modelId="{32B953EF-F3F7-4F7B-AA9B-45DB2905441C}" type="presOf" srcId="{FAC10296-9A04-45B3-8943-DEFB19A3C55D}" destId="{471578DE-35E9-4D37-BA1D-38358FCAB523}" srcOrd="0" destOrd="0" presId="urn:microsoft.com/office/officeart/2008/layout/PictureAccentList"/>
    <dgm:cxn modelId="{71D46B28-AB10-4CAD-BD3D-8B36FA9DDAC0}" type="presOf" srcId="{769BC189-D511-47F4-9D01-E5787C921D71}" destId="{4C418B85-9BA6-41EF-AF09-2B5184574172}" srcOrd="0" destOrd="0" presId="urn:microsoft.com/office/officeart/2008/layout/PictureAccentList"/>
    <dgm:cxn modelId="{CAB57700-FF68-4CB5-9D0A-E9F0BC21307F}" type="presOf" srcId="{0EE2244D-AD8F-4830-8C58-BC48DD21CEBC}" destId="{37DAB3C5-2D5A-4A3C-B360-DE1CFB69EEFB}" srcOrd="0" destOrd="0" presId="urn:microsoft.com/office/officeart/2008/layout/PictureAccentList"/>
    <dgm:cxn modelId="{53450B91-B548-4B64-8533-828A9DBC8E60}" srcId="{B38AE7D2-DAEF-4945-9B86-128E5E24D9EE}" destId="{0EE2244D-AD8F-4830-8C58-BC48DD21CEBC}" srcOrd="2" destOrd="0" parTransId="{CCB50446-C7C7-4801-A735-C4CD897B5452}" sibTransId="{44697A09-12AC-4CAB-A3D1-7C86AE302307}"/>
    <dgm:cxn modelId="{27537A04-51F7-4BA6-B250-71B655DFC1F9}" type="presOf" srcId="{DD8E9F16-9E8A-43A4-9629-8CF5F49CC9D5}" destId="{59E97571-C4FB-4860-8D28-C2603E5E6EF9}" srcOrd="0" destOrd="0" presId="urn:microsoft.com/office/officeart/2008/layout/PictureAccentList"/>
    <dgm:cxn modelId="{5458A889-3880-4677-8591-576E69540255}" srcId="{B38AE7D2-DAEF-4945-9B86-128E5E24D9EE}" destId="{769BC189-D511-47F4-9D01-E5787C921D71}" srcOrd="1" destOrd="0" parTransId="{C0F44D60-14C6-4C44-81EA-7DD6ECC660F5}" sibTransId="{9E8B15B8-F7BD-4343-9C00-67E25E61EB3D}"/>
    <dgm:cxn modelId="{119B852F-1C60-4028-BF1F-447530E6BEB8}" type="presParOf" srcId="{59E97571-C4FB-4860-8D28-C2603E5E6EF9}" destId="{72F9ECC0-EB78-426A-9789-58E5F7E24EC4}" srcOrd="0" destOrd="0" presId="urn:microsoft.com/office/officeart/2008/layout/PictureAccentList"/>
    <dgm:cxn modelId="{A334EA43-BB8F-4BF6-904C-C4EA6733545D}" type="presParOf" srcId="{72F9ECC0-EB78-426A-9789-58E5F7E24EC4}" destId="{6158BB1A-B13E-4072-BA58-6A5445F810C4}" srcOrd="0" destOrd="0" presId="urn:microsoft.com/office/officeart/2008/layout/PictureAccentList"/>
    <dgm:cxn modelId="{440F76AD-0E5F-49AE-AEB7-F5F83741BFED}" type="presParOf" srcId="{6158BB1A-B13E-4072-BA58-6A5445F810C4}" destId="{D4451438-078D-4863-ADA3-07D26C92951D}" srcOrd="0" destOrd="0" presId="urn:microsoft.com/office/officeart/2008/layout/PictureAccentList"/>
    <dgm:cxn modelId="{490D3EB3-FABE-4D61-A576-54C5EA390297}" type="presParOf" srcId="{72F9ECC0-EB78-426A-9789-58E5F7E24EC4}" destId="{D00E8694-FAD8-4F3B-9A5B-C44A3890AF62}" srcOrd="1" destOrd="0" presId="urn:microsoft.com/office/officeart/2008/layout/PictureAccentList"/>
    <dgm:cxn modelId="{74117BB9-5541-47B7-889D-54FA4BC5098D}" type="presParOf" srcId="{D00E8694-FAD8-4F3B-9A5B-C44A3890AF62}" destId="{46E5792E-016D-41B0-BD4D-F97961844A31}" srcOrd="0" destOrd="0" presId="urn:microsoft.com/office/officeart/2008/layout/PictureAccentList"/>
    <dgm:cxn modelId="{5F4A666E-1635-4E85-BA92-7E062339C723}" type="presParOf" srcId="{46E5792E-016D-41B0-BD4D-F97961844A31}" destId="{C30F0646-D14A-4A68-8320-5C7B5EDB4F33}" srcOrd="0" destOrd="0" presId="urn:microsoft.com/office/officeart/2008/layout/PictureAccentList"/>
    <dgm:cxn modelId="{43E1C66C-7F74-47C1-B571-FC71D52E6169}" type="presParOf" srcId="{46E5792E-016D-41B0-BD4D-F97961844A31}" destId="{471578DE-35E9-4D37-BA1D-38358FCAB523}" srcOrd="1" destOrd="0" presId="urn:microsoft.com/office/officeart/2008/layout/PictureAccentList"/>
    <dgm:cxn modelId="{5C558C96-78A2-4D0C-ADA3-0683D8EDBDF7}" type="presParOf" srcId="{D00E8694-FAD8-4F3B-9A5B-C44A3890AF62}" destId="{55F42A88-C6C9-478D-92F6-3061BB0345E7}" srcOrd="1" destOrd="0" presId="urn:microsoft.com/office/officeart/2008/layout/PictureAccentList"/>
    <dgm:cxn modelId="{300DD0AA-A978-4AE3-AFAB-93FE7C6E64E6}" type="presParOf" srcId="{55F42A88-C6C9-478D-92F6-3061BB0345E7}" destId="{63132732-9A9D-469A-8799-FC9B5FE9493A}" srcOrd="0" destOrd="0" presId="urn:microsoft.com/office/officeart/2008/layout/PictureAccentList"/>
    <dgm:cxn modelId="{E8CF3BAD-5127-4105-8BE8-DE03480680B7}" type="presParOf" srcId="{55F42A88-C6C9-478D-92F6-3061BB0345E7}" destId="{4C418B85-9BA6-41EF-AF09-2B5184574172}" srcOrd="1" destOrd="0" presId="urn:microsoft.com/office/officeart/2008/layout/PictureAccentList"/>
    <dgm:cxn modelId="{1230F366-C227-4801-B4B2-04194846ADC3}" type="presParOf" srcId="{D00E8694-FAD8-4F3B-9A5B-C44A3890AF62}" destId="{45ECF439-AA56-432C-ACB0-8018749E3432}" srcOrd="2" destOrd="0" presId="urn:microsoft.com/office/officeart/2008/layout/PictureAccentList"/>
    <dgm:cxn modelId="{7E053155-6C67-4CA1-B1B5-CE849DBE13C4}" type="presParOf" srcId="{45ECF439-AA56-432C-ACB0-8018749E3432}" destId="{D815DE11-0F9A-4A61-97E3-4351C822B4D9}" srcOrd="0" destOrd="0" presId="urn:microsoft.com/office/officeart/2008/layout/PictureAccentList"/>
    <dgm:cxn modelId="{74674BBF-7F28-4888-B05D-F4A59CE0B10D}" type="presParOf" srcId="{45ECF439-AA56-432C-ACB0-8018749E3432}" destId="{37DAB3C5-2D5A-4A3C-B360-DE1CFB69EEF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494417-5DE4-4E7D-A22F-C079BE70D579}"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n-US"/>
        </a:p>
      </dgm:t>
    </dgm:pt>
    <dgm:pt modelId="{BBDF1F09-0168-4BF0-9E49-F9BA68618A28}">
      <dgm:prSet phldrT="[Text]"/>
      <dgm:spPr/>
      <dgm:t>
        <a:bodyPr/>
        <a:lstStyle/>
        <a:p>
          <a:r>
            <a:rPr lang="en-US" dirty="0" smtClean="0"/>
            <a:t>Responsibilities</a:t>
          </a:r>
          <a:endParaRPr lang="en-US" dirty="0"/>
        </a:p>
      </dgm:t>
    </dgm:pt>
    <dgm:pt modelId="{151967FA-56C9-4790-8ED6-CCAE08F1DDF2}" type="parTrans" cxnId="{F225CD6B-9249-4126-BC6E-3BEF61BD8248}">
      <dgm:prSet/>
      <dgm:spPr/>
      <dgm:t>
        <a:bodyPr/>
        <a:lstStyle/>
        <a:p>
          <a:endParaRPr lang="en-US"/>
        </a:p>
      </dgm:t>
    </dgm:pt>
    <dgm:pt modelId="{77B147AB-5783-4B76-932A-9664E81DF040}" type="sibTrans" cxnId="{F225CD6B-9249-4126-BC6E-3BEF61BD8248}">
      <dgm:prSet/>
      <dgm:spPr/>
      <dgm:t>
        <a:bodyPr/>
        <a:lstStyle/>
        <a:p>
          <a:endParaRPr lang="en-US"/>
        </a:p>
      </dgm:t>
    </dgm:pt>
    <dgm:pt modelId="{63D51D45-5B19-4658-BEFC-83596A86AA60}">
      <dgm:prSet phldrT="[Text]"/>
      <dgm:spPr/>
      <dgm:t>
        <a:bodyPr/>
        <a:lstStyle/>
        <a:p>
          <a:r>
            <a:rPr lang="en-US" dirty="0" smtClean="0"/>
            <a:t>Programs</a:t>
          </a:r>
          <a:endParaRPr lang="en-US" dirty="0"/>
        </a:p>
      </dgm:t>
    </dgm:pt>
    <dgm:pt modelId="{E8B275E7-D208-46CD-ACD4-9E5A5C0F92CD}" type="parTrans" cxnId="{00B7CCB8-14B0-4160-A526-5C4B6AA32726}">
      <dgm:prSet/>
      <dgm:spPr/>
      <dgm:t>
        <a:bodyPr/>
        <a:lstStyle/>
        <a:p>
          <a:endParaRPr lang="en-US"/>
        </a:p>
      </dgm:t>
    </dgm:pt>
    <dgm:pt modelId="{A502FC11-4153-4683-B364-A17EF514E79A}" type="sibTrans" cxnId="{00B7CCB8-14B0-4160-A526-5C4B6AA32726}">
      <dgm:prSet/>
      <dgm:spPr/>
      <dgm:t>
        <a:bodyPr/>
        <a:lstStyle/>
        <a:p>
          <a:endParaRPr lang="en-US"/>
        </a:p>
      </dgm:t>
    </dgm:pt>
    <dgm:pt modelId="{DA9E33A7-357F-4A6D-9D98-526612787773}">
      <dgm:prSet phldrT="[Text]"/>
      <dgm:spPr/>
      <dgm:t>
        <a:bodyPr/>
        <a:lstStyle/>
        <a:p>
          <a:r>
            <a:rPr lang="en-US" dirty="0" smtClean="0"/>
            <a:t>Governance</a:t>
          </a:r>
          <a:endParaRPr lang="en-US" dirty="0"/>
        </a:p>
      </dgm:t>
    </dgm:pt>
    <dgm:pt modelId="{36C1E65E-8ADF-4762-8335-62E3F6DB030E}" type="parTrans" cxnId="{63B51DD6-06E0-474C-8179-59EB9BA70BED}">
      <dgm:prSet/>
      <dgm:spPr/>
      <dgm:t>
        <a:bodyPr/>
        <a:lstStyle/>
        <a:p>
          <a:endParaRPr lang="en-US"/>
        </a:p>
      </dgm:t>
    </dgm:pt>
    <dgm:pt modelId="{6ACDB447-FC30-46CF-86FA-7D0CCFB93DE0}" type="sibTrans" cxnId="{63B51DD6-06E0-474C-8179-59EB9BA70BED}">
      <dgm:prSet/>
      <dgm:spPr/>
      <dgm:t>
        <a:bodyPr/>
        <a:lstStyle/>
        <a:p>
          <a:endParaRPr lang="en-US"/>
        </a:p>
      </dgm:t>
    </dgm:pt>
    <dgm:pt modelId="{D054FAAB-0D94-4646-BE95-C159249905FE}">
      <dgm:prSet/>
      <dgm:spPr/>
      <dgm:t>
        <a:bodyPr/>
        <a:lstStyle/>
        <a:p>
          <a:r>
            <a:rPr lang="en-US" dirty="0" smtClean="0"/>
            <a:t>Membership</a:t>
          </a:r>
          <a:endParaRPr lang="en-US" dirty="0"/>
        </a:p>
      </dgm:t>
    </dgm:pt>
    <dgm:pt modelId="{C132C462-AE01-48E9-A505-B9560E726AEC}" type="parTrans" cxnId="{C06700D9-3379-4D43-962C-004846D66989}">
      <dgm:prSet/>
      <dgm:spPr/>
      <dgm:t>
        <a:bodyPr/>
        <a:lstStyle/>
        <a:p>
          <a:endParaRPr lang="en-US"/>
        </a:p>
      </dgm:t>
    </dgm:pt>
    <dgm:pt modelId="{9FD73EBD-CF6D-4034-8019-71C2E8520D49}" type="sibTrans" cxnId="{C06700D9-3379-4D43-962C-004846D66989}">
      <dgm:prSet/>
      <dgm:spPr/>
      <dgm:t>
        <a:bodyPr/>
        <a:lstStyle/>
        <a:p>
          <a:endParaRPr lang="en-US"/>
        </a:p>
      </dgm:t>
    </dgm:pt>
    <dgm:pt modelId="{2A05093B-9419-4F42-9C68-C3A5DA28161D}" type="pres">
      <dgm:prSet presAssocID="{E0494417-5DE4-4E7D-A22F-C079BE70D579}" presName="diagram" presStyleCnt="0">
        <dgm:presLayoutVars>
          <dgm:chPref val="1"/>
          <dgm:dir/>
          <dgm:animOne val="branch"/>
          <dgm:animLvl val="lvl"/>
          <dgm:resizeHandles val="exact"/>
        </dgm:presLayoutVars>
      </dgm:prSet>
      <dgm:spPr/>
      <dgm:t>
        <a:bodyPr/>
        <a:lstStyle/>
        <a:p>
          <a:endParaRPr lang="en-US"/>
        </a:p>
      </dgm:t>
    </dgm:pt>
    <dgm:pt modelId="{EA18816E-6A82-429D-B44F-9A23CAABB5B9}" type="pres">
      <dgm:prSet presAssocID="{BBDF1F09-0168-4BF0-9E49-F9BA68618A28}" presName="root1" presStyleCnt="0"/>
      <dgm:spPr/>
    </dgm:pt>
    <dgm:pt modelId="{FA651775-73C5-4F42-A0B7-28AE17D4AD84}" type="pres">
      <dgm:prSet presAssocID="{BBDF1F09-0168-4BF0-9E49-F9BA68618A28}" presName="LevelOneTextNode" presStyleLbl="node0" presStyleIdx="0" presStyleCnt="1" custScaleX="116914" custScaleY="129060">
        <dgm:presLayoutVars>
          <dgm:chPref val="3"/>
        </dgm:presLayoutVars>
      </dgm:prSet>
      <dgm:spPr/>
      <dgm:t>
        <a:bodyPr/>
        <a:lstStyle/>
        <a:p>
          <a:endParaRPr lang="en-US"/>
        </a:p>
      </dgm:t>
    </dgm:pt>
    <dgm:pt modelId="{3EABFE6E-A735-487B-AA1F-59846F50CA67}" type="pres">
      <dgm:prSet presAssocID="{BBDF1F09-0168-4BF0-9E49-F9BA68618A28}" presName="level2hierChild" presStyleCnt="0"/>
      <dgm:spPr/>
    </dgm:pt>
    <dgm:pt modelId="{603738D1-D715-41D2-9763-8835669817F8}" type="pres">
      <dgm:prSet presAssocID="{E8B275E7-D208-46CD-ACD4-9E5A5C0F92CD}" presName="conn2-1" presStyleLbl="parChTrans1D2" presStyleIdx="0" presStyleCnt="3"/>
      <dgm:spPr/>
      <dgm:t>
        <a:bodyPr/>
        <a:lstStyle/>
        <a:p>
          <a:endParaRPr lang="en-US"/>
        </a:p>
      </dgm:t>
    </dgm:pt>
    <dgm:pt modelId="{7E4F2646-75FE-423A-8E59-26697889B137}" type="pres">
      <dgm:prSet presAssocID="{E8B275E7-D208-46CD-ACD4-9E5A5C0F92CD}" presName="connTx" presStyleLbl="parChTrans1D2" presStyleIdx="0" presStyleCnt="3"/>
      <dgm:spPr/>
      <dgm:t>
        <a:bodyPr/>
        <a:lstStyle/>
        <a:p>
          <a:endParaRPr lang="en-US"/>
        </a:p>
      </dgm:t>
    </dgm:pt>
    <dgm:pt modelId="{9877C8A2-9ACE-4713-9CC0-031901900ED7}" type="pres">
      <dgm:prSet presAssocID="{63D51D45-5B19-4658-BEFC-83596A86AA60}" presName="root2" presStyleCnt="0"/>
      <dgm:spPr/>
    </dgm:pt>
    <dgm:pt modelId="{9C9B1FC8-5534-4511-9DB6-C52CB1A523AC}" type="pres">
      <dgm:prSet presAssocID="{63D51D45-5B19-4658-BEFC-83596A86AA60}" presName="LevelTwoTextNode" presStyleLbl="node2" presStyleIdx="0" presStyleCnt="3">
        <dgm:presLayoutVars>
          <dgm:chPref val="3"/>
        </dgm:presLayoutVars>
      </dgm:prSet>
      <dgm:spPr/>
      <dgm:t>
        <a:bodyPr/>
        <a:lstStyle/>
        <a:p>
          <a:endParaRPr lang="en-US"/>
        </a:p>
      </dgm:t>
    </dgm:pt>
    <dgm:pt modelId="{28CBA21E-2C22-4064-A346-9BA1B983E578}" type="pres">
      <dgm:prSet presAssocID="{63D51D45-5B19-4658-BEFC-83596A86AA60}" presName="level3hierChild" presStyleCnt="0"/>
      <dgm:spPr/>
    </dgm:pt>
    <dgm:pt modelId="{59782C33-1158-45A9-A07E-02E986A0D0E7}" type="pres">
      <dgm:prSet presAssocID="{36C1E65E-8ADF-4762-8335-62E3F6DB030E}" presName="conn2-1" presStyleLbl="parChTrans1D2" presStyleIdx="1" presStyleCnt="3"/>
      <dgm:spPr/>
      <dgm:t>
        <a:bodyPr/>
        <a:lstStyle/>
        <a:p>
          <a:endParaRPr lang="en-US"/>
        </a:p>
      </dgm:t>
    </dgm:pt>
    <dgm:pt modelId="{89EEDCAD-5D75-4E9D-BACC-EBDEED33861E}" type="pres">
      <dgm:prSet presAssocID="{36C1E65E-8ADF-4762-8335-62E3F6DB030E}" presName="connTx" presStyleLbl="parChTrans1D2" presStyleIdx="1" presStyleCnt="3"/>
      <dgm:spPr/>
      <dgm:t>
        <a:bodyPr/>
        <a:lstStyle/>
        <a:p>
          <a:endParaRPr lang="en-US"/>
        </a:p>
      </dgm:t>
    </dgm:pt>
    <dgm:pt modelId="{724410F0-C6FF-467A-9089-A7223258F84E}" type="pres">
      <dgm:prSet presAssocID="{DA9E33A7-357F-4A6D-9D98-526612787773}" presName="root2" presStyleCnt="0"/>
      <dgm:spPr/>
    </dgm:pt>
    <dgm:pt modelId="{6F2B3B23-3D02-4C13-ABCE-08317645F723}" type="pres">
      <dgm:prSet presAssocID="{DA9E33A7-357F-4A6D-9D98-526612787773}" presName="LevelTwoTextNode" presStyleLbl="node2" presStyleIdx="1" presStyleCnt="3">
        <dgm:presLayoutVars>
          <dgm:chPref val="3"/>
        </dgm:presLayoutVars>
      </dgm:prSet>
      <dgm:spPr/>
      <dgm:t>
        <a:bodyPr/>
        <a:lstStyle/>
        <a:p>
          <a:endParaRPr lang="en-US"/>
        </a:p>
      </dgm:t>
    </dgm:pt>
    <dgm:pt modelId="{B4D063E3-37BA-4327-9431-7A811C396B8C}" type="pres">
      <dgm:prSet presAssocID="{DA9E33A7-357F-4A6D-9D98-526612787773}" presName="level3hierChild" presStyleCnt="0"/>
      <dgm:spPr/>
    </dgm:pt>
    <dgm:pt modelId="{90B0A250-FED4-46C4-9EDD-1552F0963B52}" type="pres">
      <dgm:prSet presAssocID="{C132C462-AE01-48E9-A505-B9560E726AEC}" presName="conn2-1" presStyleLbl="parChTrans1D2" presStyleIdx="2" presStyleCnt="3"/>
      <dgm:spPr/>
      <dgm:t>
        <a:bodyPr/>
        <a:lstStyle/>
        <a:p>
          <a:endParaRPr lang="en-US"/>
        </a:p>
      </dgm:t>
    </dgm:pt>
    <dgm:pt modelId="{8FB9533A-98F8-45A8-AA2B-57AA367B096C}" type="pres">
      <dgm:prSet presAssocID="{C132C462-AE01-48E9-A505-B9560E726AEC}" presName="connTx" presStyleLbl="parChTrans1D2" presStyleIdx="2" presStyleCnt="3"/>
      <dgm:spPr/>
      <dgm:t>
        <a:bodyPr/>
        <a:lstStyle/>
        <a:p>
          <a:endParaRPr lang="en-US"/>
        </a:p>
      </dgm:t>
    </dgm:pt>
    <dgm:pt modelId="{5C046FDC-4D16-431A-9EED-BC939FAACFB7}" type="pres">
      <dgm:prSet presAssocID="{D054FAAB-0D94-4646-BE95-C159249905FE}" presName="root2" presStyleCnt="0"/>
      <dgm:spPr/>
    </dgm:pt>
    <dgm:pt modelId="{FA155C9D-2AFB-452C-8D33-5840758B8D6B}" type="pres">
      <dgm:prSet presAssocID="{D054FAAB-0D94-4646-BE95-C159249905FE}" presName="LevelTwoTextNode" presStyleLbl="node2" presStyleIdx="2" presStyleCnt="3">
        <dgm:presLayoutVars>
          <dgm:chPref val="3"/>
        </dgm:presLayoutVars>
      </dgm:prSet>
      <dgm:spPr/>
      <dgm:t>
        <a:bodyPr/>
        <a:lstStyle/>
        <a:p>
          <a:endParaRPr lang="en-US"/>
        </a:p>
      </dgm:t>
    </dgm:pt>
    <dgm:pt modelId="{5F4A018C-009B-4728-9EA7-F6254F8BFFD2}" type="pres">
      <dgm:prSet presAssocID="{D054FAAB-0D94-4646-BE95-C159249905FE}" presName="level3hierChild" presStyleCnt="0"/>
      <dgm:spPr/>
    </dgm:pt>
  </dgm:ptLst>
  <dgm:cxnLst>
    <dgm:cxn modelId="{63B51DD6-06E0-474C-8179-59EB9BA70BED}" srcId="{BBDF1F09-0168-4BF0-9E49-F9BA68618A28}" destId="{DA9E33A7-357F-4A6D-9D98-526612787773}" srcOrd="1" destOrd="0" parTransId="{36C1E65E-8ADF-4762-8335-62E3F6DB030E}" sibTransId="{6ACDB447-FC30-46CF-86FA-7D0CCFB93DE0}"/>
    <dgm:cxn modelId="{2B47CA7B-B539-4998-A871-7FAB82A87E2C}" type="presOf" srcId="{E0494417-5DE4-4E7D-A22F-C079BE70D579}" destId="{2A05093B-9419-4F42-9C68-C3A5DA28161D}" srcOrd="0" destOrd="0" presId="urn:microsoft.com/office/officeart/2005/8/layout/hierarchy2"/>
    <dgm:cxn modelId="{ACE8E68F-4BBE-435B-8091-1AB451D3E473}" type="presOf" srcId="{36C1E65E-8ADF-4762-8335-62E3F6DB030E}" destId="{59782C33-1158-45A9-A07E-02E986A0D0E7}" srcOrd="0" destOrd="0" presId="urn:microsoft.com/office/officeart/2005/8/layout/hierarchy2"/>
    <dgm:cxn modelId="{339A864A-F924-4FA8-A715-664A8371A663}" type="presOf" srcId="{36C1E65E-8ADF-4762-8335-62E3F6DB030E}" destId="{89EEDCAD-5D75-4E9D-BACC-EBDEED33861E}" srcOrd="1" destOrd="0" presId="urn:microsoft.com/office/officeart/2005/8/layout/hierarchy2"/>
    <dgm:cxn modelId="{F225CD6B-9249-4126-BC6E-3BEF61BD8248}" srcId="{E0494417-5DE4-4E7D-A22F-C079BE70D579}" destId="{BBDF1F09-0168-4BF0-9E49-F9BA68618A28}" srcOrd="0" destOrd="0" parTransId="{151967FA-56C9-4790-8ED6-CCAE08F1DDF2}" sibTransId="{77B147AB-5783-4B76-932A-9664E81DF040}"/>
    <dgm:cxn modelId="{915559C5-05FD-4390-94F8-034CD826C0FF}" type="presOf" srcId="{C132C462-AE01-48E9-A505-B9560E726AEC}" destId="{8FB9533A-98F8-45A8-AA2B-57AA367B096C}" srcOrd="1" destOrd="0" presId="urn:microsoft.com/office/officeart/2005/8/layout/hierarchy2"/>
    <dgm:cxn modelId="{24B0F90D-35B8-445E-A5D2-E412C2332376}" type="presOf" srcId="{BBDF1F09-0168-4BF0-9E49-F9BA68618A28}" destId="{FA651775-73C5-4F42-A0B7-28AE17D4AD84}" srcOrd="0" destOrd="0" presId="urn:microsoft.com/office/officeart/2005/8/layout/hierarchy2"/>
    <dgm:cxn modelId="{B5DB1A54-F07B-4AF1-AD1D-7E70F41BE823}" type="presOf" srcId="{D054FAAB-0D94-4646-BE95-C159249905FE}" destId="{FA155C9D-2AFB-452C-8D33-5840758B8D6B}" srcOrd="0" destOrd="0" presId="urn:microsoft.com/office/officeart/2005/8/layout/hierarchy2"/>
    <dgm:cxn modelId="{81CEC543-B242-4670-B9B2-0D8477903F0A}" type="presOf" srcId="{DA9E33A7-357F-4A6D-9D98-526612787773}" destId="{6F2B3B23-3D02-4C13-ABCE-08317645F723}" srcOrd="0" destOrd="0" presId="urn:microsoft.com/office/officeart/2005/8/layout/hierarchy2"/>
    <dgm:cxn modelId="{84C7E974-B4BA-4C23-B492-5205529D457A}" type="presOf" srcId="{E8B275E7-D208-46CD-ACD4-9E5A5C0F92CD}" destId="{603738D1-D715-41D2-9763-8835669817F8}" srcOrd="0" destOrd="0" presId="urn:microsoft.com/office/officeart/2005/8/layout/hierarchy2"/>
    <dgm:cxn modelId="{00B7CCB8-14B0-4160-A526-5C4B6AA32726}" srcId="{BBDF1F09-0168-4BF0-9E49-F9BA68618A28}" destId="{63D51D45-5B19-4658-BEFC-83596A86AA60}" srcOrd="0" destOrd="0" parTransId="{E8B275E7-D208-46CD-ACD4-9E5A5C0F92CD}" sibTransId="{A502FC11-4153-4683-B364-A17EF514E79A}"/>
    <dgm:cxn modelId="{AD2111CE-F192-4CA9-B924-9A73218870D2}" type="presOf" srcId="{C132C462-AE01-48E9-A505-B9560E726AEC}" destId="{90B0A250-FED4-46C4-9EDD-1552F0963B52}" srcOrd="0" destOrd="0" presId="urn:microsoft.com/office/officeart/2005/8/layout/hierarchy2"/>
    <dgm:cxn modelId="{C06700D9-3379-4D43-962C-004846D66989}" srcId="{BBDF1F09-0168-4BF0-9E49-F9BA68618A28}" destId="{D054FAAB-0D94-4646-BE95-C159249905FE}" srcOrd="2" destOrd="0" parTransId="{C132C462-AE01-48E9-A505-B9560E726AEC}" sibTransId="{9FD73EBD-CF6D-4034-8019-71C2E8520D49}"/>
    <dgm:cxn modelId="{9975C97B-ABB8-4712-8B5B-8A078C43C3B2}" type="presOf" srcId="{63D51D45-5B19-4658-BEFC-83596A86AA60}" destId="{9C9B1FC8-5534-4511-9DB6-C52CB1A523AC}" srcOrd="0" destOrd="0" presId="urn:microsoft.com/office/officeart/2005/8/layout/hierarchy2"/>
    <dgm:cxn modelId="{D59E9C87-782C-4D50-BDD5-8A21168F6372}" type="presOf" srcId="{E8B275E7-D208-46CD-ACD4-9E5A5C0F92CD}" destId="{7E4F2646-75FE-423A-8E59-26697889B137}" srcOrd="1" destOrd="0" presId="urn:microsoft.com/office/officeart/2005/8/layout/hierarchy2"/>
    <dgm:cxn modelId="{B4D1B446-292D-4282-B15A-4D26D9C5DA64}" type="presParOf" srcId="{2A05093B-9419-4F42-9C68-C3A5DA28161D}" destId="{EA18816E-6A82-429D-B44F-9A23CAABB5B9}" srcOrd="0" destOrd="0" presId="urn:microsoft.com/office/officeart/2005/8/layout/hierarchy2"/>
    <dgm:cxn modelId="{06BE769B-23C6-40AD-99E8-B6B4839C1F2A}" type="presParOf" srcId="{EA18816E-6A82-429D-B44F-9A23CAABB5B9}" destId="{FA651775-73C5-4F42-A0B7-28AE17D4AD84}" srcOrd="0" destOrd="0" presId="urn:microsoft.com/office/officeart/2005/8/layout/hierarchy2"/>
    <dgm:cxn modelId="{66574B06-5C5B-4135-B9AD-A997D996D0A2}" type="presParOf" srcId="{EA18816E-6A82-429D-B44F-9A23CAABB5B9}" destId="{3EABFE6E-A735-487B-AA1F-59846F50CA67}" srcOrd="1" destOrd="0" presId="urn:microsoft.com/office/officeart/2005/8/layout/hierarchy2"/>
    <dgm:cxn modelId="{70F19F3C-51F6-4169-9446-9C61B3F6449F}" type="presParOf" srcId="{3EABFE6E-A735-487B-AA1F-59846F50CA67}" destId="{603738D1-D715-41D2-9763-8835669817F8}" srcOrd="0" destOrd="0" presId="urn:microsoft.com/office/officeart/2005/8/layout/hierarchy2"/>
    <dgm:cxn modelId="{BCC9D59B-39C1-4446-85AE-04ECE449FE4B}" type="presParOf" srcId="{603738D1-D715-41D2-9763-8835669817F8}" destId="{7E4F2646-75FE-423A-8E59-26697889B137}" srcOrd="0" destOrd="0" presId="urn:microsoft.com/office/officeart/2005/8/layout/hierarchy2"/>
    <dgm:cxn modelId="{CC6AA5E2-836F-4267-A2FE-1BA90EB0354A}" type="presParOf" srcId="{3EABFE6E-A735-487B-AA1F-59846F50CA67}" destId="{9877C8A2-9ACE-4713-9CC0-031901900ED7}" srcOrd="1" destOrd="0" presId="urn:microsoft.com/office/officeart/2005/8/layout/hierarchy2"/>
    <dgm:cxn modelId="{B53D3703-C13D-42FE-98F5-90B73DE1DF71}" type="presParOf" srcId="{9877C8A2-9ACE-4713-9CC0-031901900ED7}" destId="{9C9B1FC8-5534-4511-9DB6-C52CB1A523AC}" srcOrd="0" destOrd="0" presId="urn:microsoft.com/office/officeart/2005/8/layout/hierarchy2"/>
    <dgm:cxn modelId="{B8178871-70F6-4160-B603-2718340A8471}" type="presParOf" srcId="{9877C8A2-9ACE-4713-9CC0-031901900ED7}" destId="{28CBA21E-2C22-4064-A346-9BA1B983E578}" srcOrd="1" destOrd="0" presId="urn:microsoft.com/office/officeart/2005/8/layout/hierarchy2"/>
    <dgm:cxn modelId="{374C69E5-C5C8-4619-BC4B-35FDC6132467}" type="presParOf" srcId="{3EABFE6E-A735-487B-AA1F-59846F50CA67}" destId="{59782C33-1158-45A9-A07E-02E986A0D0E7}" srcOrd="2" destOrd="0" presId="urn:microsoft.com/office/officeart/2005/8/layout/hierarchy2"/>
    <dgm:cxn modelId="{B85540F6-D52F-40DB-B5D5-6FF25DE10297}" type="presParOf" srcId="{59782C33-1158-45A9-A07E-02E986A0D0E7}" destId="{89EEDCAD-5D75-4E9D-BACC-EBDEED33861E}" srcOrd="0" destOrd="0" presId="urn:microsoft.com/office/officeart/2005/8/layout/hierarchy2"/>
    <dgm:cxn modelId="{5387DE82-A666-4772-82DD-0AEC62E87641}" type="presParOf" srcId="{3EABFE6E-A735-487B-AA1F-59846F50CA67}" destId="{724410F0-C6FF-467A-9089-A7223258F84E}" srcOrd="3" destOrd="0" presId="urn:microsoft.com/office/officeart/2005/8/layout/hierarchy2"/>
    <dgm:cxn modelId="{3C1A24EB-24E9-4F61-AD60-402E68B8B6C5}" type="presParOf" srcId="{724410F0-C6FF-467A-9089-A7223258F84E}" destId="{6F2B3B23-3D02-4C13-ABCE-08317645F723}" srcOrd="0" destOrd="0" presId="urn:microsoft.com/office/officeart/2005/8/layout/hierarchy2"/>
    <dgm:cxn modelId="{5321D7DA-A7C0-494A-B1CA-FCE83E2B325C}" type="presParOf" srcId="{724410F0-C6FF-467A-9089-A7223258F84E}" destId="{B4D063E3-37BA-4327-9431-7A811C396B8C}" srcOrd="1" destOrd="0" presId="urn:microsoft.com/office/officeart/2005/8/layout/hierarchy2"/>
    <dgm:cxn modelId="{CDB06363-2FA5-4492-954E-C1415532F720}" type="presParOf" srcId="{3EABFE6E-A735-487B-AA1F-59846F50CA67}" destId="{90B0A250-FED4-46C4-9EDD-1552F0963B52}" srcOrd="4" destOrd="0" presId="urn:microsoft.com/office/officeart/2005/8/layout/hierarchy2"/>
    <dgm:cxn modelId="{6F6BB087-0D4D-4F1C-8E7F-7656EB4A955A}" type="presParOf" srcId="{90B0A250-FED4-46C4-9EDD-1552F0963B52}" destId="{8FB9533A-98F8-45A8-AA2B-57AA367B096C}" srcOrd="0" destOrd="0" presId="urn:microsoft.com/office/officeart/2005/8/layout/hierarchy2"/>
    <dgm:cxn modelId="{7C1253A9-6EBC-4243-9296-850877517491}" type="presParOf" srcId="{3EABFE6E-A735-487B-AA1F-59846F50CA67}" destId="{5C046FDC-4D16-431A-9EED-BC939FAACFB7}" srcOrd="5" destOrd="0" presId="urn:microsoft.com/office/officeart/2005/8/layout/hierarchy2"/>
    <dgm:cxn modelId="{84E584AA-1411-4856-8276-21660FBFFE48}" type="presParOf" srcId="{5C046FDC-4D16-431A-9EED-BC939FAACFB7}" destId="{FA155C9D-2AFB-452C-8D33-5840758B8D6B}" srcOrd="0" destOrd="0" presId="urn:microsoft.com/office/officeart/2005/8/layout/hierarchy2"/>
    <dgm:cxn modelId="{70CB760B-1AE1-4F89-9BA9-098CC8BBC339}" type="presParOf" srcId="{5C046FDC-4D16-431A-9EED-BC939FAACFB7}" destId="{5F4A018C-009B-4728-9EA7-F6254F8BFFD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Educational Programs</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Identify concerns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Make recommendations</a:t>
          </a:r>
          <a:endParaRPr lang="en-US" dirty="0"/>
        </a:p>
      </dgm:t>
    </dgm:pt>
    <dgm:pt modelId="{DA7E316F-04F4-45D2-9308-3A762B6114E8}" type="parTrans" cxnId="{8B6A2849-CA4B-43B0-B060-AE877AB1D0BD}">
      <dgm:prSet/>
      <dgm:spPr/>
      <dgm:t>
        <a:bodyPr/>
        <a:lstStyle/>
        <a:p>
          <a:endParaRPr lang="en-US"/>
        </a:p>
      </dgm:t>
    </dgm:pt>
    <dgm:pt modelId="{133D9993-6761-4529-B4EF-36EA63101685}" type="sibTrans" cxnId="{8B6A2849-CA4B-43B0-B060-AE877AB1D0BD}">
      <dgm:prSet/>
      <dgm:spPr/>
      <dgm:t>
        <a:bodyPr/>
        <a:lstStyle/>
        <a:p>
          <a:endParaRPr lang="en-US"/>
        </a:p>
      </dgm:t>
    </dgm:pt>
    <dgm:pt modelId="{73DAB7F0-F9AF-4BBD-9AA9-C56164FC8828}">
      <dgm:prSet/>
      <dgm:spPr/>
      <dgm:t>
        <a:bodyPr/>
        <a:lstStyle/>
        <a:p>
          <a:pPr algn="l"/>
          <a:r>
            <a:rPr lang="en-US" dirty="0" smtClean="0"/>
            <a:t>Work with regional faculty</a:t>
          </a:r>
          <a:endParaRPr lang="en-US" dirty="0"/>
        </a:p>
      </dgm:t>
    </dgm:pt>
    <dgm:pt modelId="{41F5BF35-248A-453B-B129-E87871CBDA6B}" type="parTrans" cxnId="{46C8FF53-333E-434C-A285-B02EB2A616DB}">
      <dgm:prSet/>
      <dgm:spPr/>
      <dgm:t>
        <a:bodyPr/>
        <a:lstStyle/>
        <a:p>
          <a:endParaRPr lang="en-US"/>
        </a:p>
      </dgm:t>
    </dgm:pt>
    <dgm:pt modelId="{FED855DE-FF46-4BDC-9D1A-DF478C824DAF}" type="sibTrans" cxnId="{46C8FF53-333E-434C-A285-B02EB2A616DB}">
      <dgm:prSet/>
      <dgm:spPr/>
      <dgm:t>
        <a:bodyPr/>
        <a:lstStyle/>
        <a:p>
          <a:endParaRPr lang="en-US"/>
        </a:p>
      </dgm:t>
    </dgm:pt>
    <dgm:pt modelId="{6EE5BD5C-545E-4BE1-80EC-C2791CE3E493}">
      <dgm:prSet/>
      <dgm:spPr/>
      <dgm:t>
        <a:bodyPr/>
        <a:lstStyle/>
        <a:p>
          <a:pPr algn="l"/>
          <a:r>
            <a:rPr lang="en-US" dirty="0" smtClean="0"/>
            <a:t>Ensure access</a:t>
          </a:r>
          <a:endParaRPr lang="en-US" dirty="0"/>
        </a:p>
      </dgm:t>
    </dgm:pt>
    <dgm:pt modelId="{255E8DDF-4F12-489C-92D2-9C5478FD2414}" type="parTrans" cxnId="{D1CA1E9F-7B5F-48E6-B129-7BF0AD5B78BD}">
      <dgm:prSet/>
      <dgm:spPr/>
      <dgm:t>
        <a:bodyPr/>
        <a:lstStyle/>
        <a:p>
          <a:endParaRPr lang="en-US"/>
        </a:p>
      </dgm:t>
    </dgm:pt>
    <dgm:pt modelId="{5FD3A2A7-4893-474D-944C-D0EE00B85AD2}" type="sibTrans" cxnId="{D1CA1E9F-7B5F-48E6-B129-7BF0AD5B78BD}">
      <dgm:prSet/>
      <dgm:spPr/>
      <dgm:t>
        <a:bodyPr/>
        <a:lstStyle/>
        <a:p>
          <a:endParaRPr lang="en-US"/>
        </a:p>
      </dgm:t>
    </dgm:pt>
    <dgm:pt modelId="{FED2607E-C21D-4534-A81A-8082C7618306}">
      <dgm:prSet/>
      <dgm:spPr/>
      <dgm:t>
        <a:bodyPr/>
        <a:lstStyle/>
        <a:p>
          <a:pPr algn="l"/>
          <a:r>
            <a:rPr lang="en-US" dirty="0" smtClean="0"/>
            <a:t>Secure local funding to support programs</a:t>
          </a:r>
          <a:endParaRPr lang="en-US" dirty="0"/>
        </a:p>
      </dgm:t>
    </dgm:pt>
    <dgm:pt modelId="{EA93A2CA-6E2D-4559-842E-08C5A86AEA96}" type="parTrans" cxnId="{7E7E3605-7206-4AC0-B508-990EA3CD7BFF}">
      <dgm:prSet/>
      <dgm:spPr/>
      <dgm:t>
        <a:bodyPr/>
        <a:lstStyle/>
        <a:p>
          <a:endParaRPr lang="en-US"/>
        </a:p>
      </dgm:t>
    </dgm:pt>
    <dgm:pt modelId="{79609204-49A0-4B22-A95C-421C42180DAF}" type="sibTrans" cxnId="{7E7E3605-7206-4AC0-B508-990EA3CD7BFF}">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5"/>
      <dgm:spPr/>
      <dgm:t>
        <a:bodyPr/>
        <a:lstStyle/>
        <a:p>
          <a:endParaRPr lang="en-US"/>
        </a:p>
      </dgm:t>
    </dgm:pt>
    <dgm:pt modelId="{65CBB18A-9851-44B1-B169-818356F72182}" type="pres">
      <dgm:prSet presAssocID="{B7E17078-2093-4B40-9FB7-2FDEAA7C6239}" presName="childText" presStyleLbl="bgAcc1" presStyleIdx="0" presStyleCnt="5" custScaleX="43759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5"/>
      <dgm:spPr/>
      <dgm:t>
        <a:bodyPr/>
        <a:lstStyle/>
        <a:p>
          <a:endParaRPr lang="en-US"/>
        </a:p>
      </dgm:t>
    </dgm:pt>
    <dgm:pt modelId="{40AA5672-7CBA-41E6-96F6-849A50D530C6}" type="pres">
      <dgm:prSet presAssocID="{D7773387-8962-4E96-A466-D2A4493DB8C4}" presName="childText" presStyleLbl="bgAcc1" presStyleIdx="1" presStyleCnt="5" custScaleX="429324">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5"/>
      <dgm:spPr/>
      <dgm:t>
        <a:bodyPr/>
        <a:lstStyle/>
        <a:p>
          <a:endParaRPr lang="en-US"/>
        </a:p>
      </dgm:t>
    </dgm:pt>
    <dgm:pt modelId="{649A71A2-044E-4D46-8CF7-E63A8B5E4FEC}" type="pres">
      <dgm:prSet presAssocID="{73DAB7F0-F9AF-4BBD-9AA9-C56164FC8828}" presName="childText" presStyleLbl="bgAcc1" presStyleIdx="2" presStyleCnt="5" custScaleX="432082">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5"/>
      <dgm:spPr/>
      <dgm:t>
        <a:bodyPr/>
        <a:lstStyle/>
        <a:p>
          <a:endParaRPr lang="en-US"/>
        </a:p>
      </dgm:t>
    </dgm:pt>
    <dgm:pt modelId="{A35F9F1F-3733-4361-925C-C633274938A4}" type="pres">
      <dgm:prSet presAssocID="{6EE5BD5C-545E-4BE1-80EC-C2791CE3E493}" presName="childText" presStyleLbl="bgAcc1" presStyleIdx="3" presStyleCnt="5" custScaleX="432082">
        <dgm:presLayoutVars>
          <dgm:bulletEnabled val="1"/>
        </dgm:presLayoutVars>
      </dgm:prSet>
      <dgm:spPr/>
      <dgm:t>
        <a:bodyPr/>
        <a:lstStyle/>
        <a:p>
          <a:endParaRPr lang="en-US"/>
        </a:p>
      </dgm:t>
    </dgm:pt>
    <dgm:pt modelId="{2189FE54-1704-4173-B598-EB1255716E24}" type="pres">
      <dgm:prSet presAssocID="{EA93A2CA-6E2D-4559-842E-08C5A86AEA96}" presName="Name13" presStyleLbl="parChTrans1D2" presStyleIdx="4" presStyleCnt="5"/>
      <dgm:spPr/>
      <dgm:t>
        <a:bodyPr/>
        <a:lstStyle/>
        <a:p>
          <a:endParaRPr lang="en-US"/>
        </a:p>
      </dgm:t>
    </dgm:pt>
    <dgm:pt modelId="{613E68C6-071A-4F80-95B5-D302D53B1DEC}" type="pres">
      <dgm:prSet presAssocID="{FED2607E-C21D-4534-A81A-8082C7618306}" presName="childText" presStyleLbl="bgAcc1" presStyleIdx="4" presStyleCnt="5" custScaleX="431847">
        <dgm:presLayoutVars>
          <dgm:bulletEnabled val="1"/>
        </dgm:presLayoutVars>
      </dgm:prSet>
      <dgm:spPr/>
      <dgm:t>
        <a:bodyPr/>
        <a:lstStyle/>
        <a:p>
          <a:endParaRPr lang="en-US"/>
        </a:p>
      </dgm:t>
    </dgm:pt>
  </dgm:ptLst>
  <dgm:cxnLst>
    <dgm:cxn modelId="{7B3B28EE-BAE0-4C92-8C48-4070A2411ACD}" type="presOf" srcId="{EA93A2CA-6E2D-4559-842E-08C5A86AEA96}" destId="{2189FE54-1704-4173-B598-EB1255716E24}"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46C8FF53-333E-434C-A285-B02EB2A616DB}" srcId="{3DA697E5-7F9C-4D98-AEA4-E4F8EC32B2B2}" destId="{73DAB7F0-F9AF-4BBD-9AA9-C56164FC8828}" srcOrd="2" destOrd="0" parTransId="{41F5BF35-248A-453B-B129-E87871CBDA6B}" sibTransId="{FED855DE-FF46-4BDC-9D1A-DF478C824DAF}"/>
    <dgm:cxn modelId="{39C469EA-E760-4369-9086-5EF9A012DFCD}" srcId="{3DA697E5-7F9C-4D98-AEA4-E4F8EC32B2B2}" destId="{B7E17078-2093-4B40-9FB7-2FDEAA7C6239}" srcOrd="0" destOrd="0" parTransId="{3BD72127-3645-4417-A654-5EE6A9D80AC8}" sibTransId="{FBD7FBC1-5F49-4DC3-A634-523E9F725A6B}"/>
    <dgm:cxn modelId="{D79829AA-631B-460C-B50D-33EDC2B7B154}" type="presOf" srcId="{6EE5BD5C-545E-4BE1-80EC-C2791CE3E493}" destId="{A35F9F1F-3733-4361-925C-C633274938A4}"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7E7E3605-7206-4AC0-B508-990EA3CD7BFF}" srcId="{3DA697E5-7F9C-4D98-AEA4-E4F8EC32B2B2}" destId="{FED2607E-C21D-4534-A81A-8082C7618306}" srcOrd="4" destOrd="0" parTransId="{EA93A2CA-6E2D-4559-842E-08C5A86AEA96}" sibTransId="{79609204-49A0-4B22-A95C-421C42180DAF}"/>
    <dgm:cxn modelId="{682FA74D-7F7F-4C3B-B657-6BC3FE9FC5EC}" srcId="{F640BE6D-DB28-4D19-B1E5-70DAB960CAE9}" destId="{3DA697E5-7F9C-4D98-AEA4-E4F8EC32B2B2}" srcOrd="0" destOrd="0" parTransId="{C616CF22-5B31-462D-A01B-AA35D8AF35C4}" sibTransId="{4A4C931F-B529-46BE-B757-955DD8E8D988}"/>
    <dgm:cxn modelId="{602D91C6-2D6A-4F1C-AA5A-992908240700}" type="presOf" srcId="{73DAB7F0-F9AF-4BBD-9AA9-C56164FC8828}" destId="{649A71A2-044E-4D46-8CF7-E63A8B5E4FEC}"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6E3F103B-44BD-403E-8157-84A43B4AF574}" type="presOf" srcId="{DA7E316F-04F4-45D2-9308-3A762B6114E8}" destId="{02CD695E-DA93-41FA-A84D-0EDF0374935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15AABEA4-A2D0-42F9-BEBD-439A016BCC42}" type="presOf" srcId="{FED2607E-C21D-4534-A81A-8082C7618306}" destId="{613E68C6-071A-4F80-95B5-D302D53B1DEC}" srcOrd="0" destOrd="0" presId="urn:microsoft.com/office/officeart/2005/8/layout/hierarchy3"/>
    <dgm:cxn modelId="{FE01D010-F442-4BE4-8A18-D17D1BE6C0C9}" type="presOf" srcId="{255E8DDF-4F12-489C-92D2-9C5478FD2414}" destId="{C15E24E7-110E-48A8-8D56-0692CE7C53B3}"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 modelId="{11387BB3-721D-475A-A275-C62076AE62FC}" type="presParOf" srcId="{D2D3EE5E-2320-43DB-A938-9518DFBEB30F}" destId="{2189FE54-1704-4173-B598-EB1255716E24}" srcOrd="8" destOrd="0" presId="urn:microsoft.com/office/officeart/2005/8/layout/hierarchy3"/>
    <dgm:cxn modelId="{6049E5CC-8441-492B-A03F-4C226AC2C715}" type="presParOf" srcId="{D2D3EE5E-2320-43DB-A938-9518DFBEB30F}" destId="{613E68C6-071A-4F80-95B5-D302D53B1DE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Governance</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Administer local budget, operations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Manage county-paid personnel</a:t>
          </a:r>
          <a:endParaRPr lang="en-US" dirty="0"/>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dirty="0" smtClean="0"/>
            <a:t>Office operations</a:t>
          </a:r>
          <a:endParaRPr lang="en-US" dirty="0"/>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dirty="0" smtClean="0"/>
            <a:t>Annual elections</a:t>
          </a:r>
          <a:endParaRPr lang="en-US" dirty="0"/>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FED2607E-C21D-4534-A81A-8082C7618306}">
      <dgm:prSet/>
      <dgm:spPr/>
      <dgm:t>
        <a:bodyPr/>
        <a:lstStyle/>
        <a:p>
          <a:pPr algn="l"/>
          <a:r>
            <a:rPr lang="en-US" dirty="0" smtClean="0"/>
            <a:t>Marketing</a:t>
          </a:r>
          <a:endParaRPr lang="en-US" dirty="0"/>
        </a:p>
      </dgm:t>
    </dgm:pt>
    <dgm:pt modelId="{79609204-49A0-4B22-A95C-421C42180DAF}" type="sibTrans" cxnId="{7E7E3605-7206-4AC0-B508-990EA3CD7BFF}">
      <dgm:prSet/>
      <dgm:spPr/>
      <dgm:t>
        <a:bodyPr/>
        <a:lstStyle/>
        <a:p>
          <a:endParaRPr lang="en-US"/>
        </a:p>
      </dgm:t>
    </dgm:pt>
    <dgm:pt modelId="{EA93A2CA-6E2D-4559-842E-08C5A86AEA96}" type="parTrans" cxnId="{7E7E3605-7206-4AC0-B508-990EA3CD7BFF}">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5"/>
      <dgm:spPr/>
      <dgm:t>
        <a:bodyPr/>
        <a:lstStyle/>
        <a:p>
          <a:endParaRPr lang="en-US"/>
        </a:p>
      </dgm:t>
    </dgm:pt>
    <dgm:pt modelId="{65CBB18A-9851-44B1-B169-818356F72182}" type="pres">
      <dgm:prSet presAssocID="{B7E17078-2093-4B40-9FB7-2FDEAA7C6239}" presName="childText" presStyleLbl="bgAcc1" presStyleIdx="0" presStyleCnt="5" custScaleX="43759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5"/>
      <dgm:spPr/>
      <dgm:t>
        <a:bodyPr/>
        <a:lstStyle/>
        <a:p>
          <a:endParaRPr lang="en-US"/>
        </a:p>
      </dgm:t>
    </dgm:pt>
    <dgm:pt modelId="{40AA5672-7CBA-41E6-96F6-849A50D530C6}" type="pres">
      <dgm:prSet presAssocID="{D7773387-8962-4E96-A466-D2A4493DB8C4}" presName="childText" presStyleLbl="bgAcc1" presStyleIdx="1" presStyleCnt="5" custScaleX="429324">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5"/>
      <dgm:spPr/>
      <dgm:t>
        <a:bodyPr/>
        <a:lstStyle/>
        <a:p>
          <a:endParaRPr lang="en-US"/>
        </a:p>
      </dgm:t>
    </dgm:pt>
    <dgm:pt modelId="{649A71A2-044E-4D46-8CF7-E63A8B5E4FEC}" type="pres">
      <dgm:prSet presAssocID="{73DAB7F0-F9AF-4BBD-9AA9-C56164FC8828}" presName="childText" presStyleLbl="bgAcc1" presStyleIdx="2" presStyleCnt="5" custScaleX="432082">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5"/>
      <dgm:spPr/>
      <dgm:t>
        <a:bodyPr/>
        <a:lstStyle/>
        <a:p>
          <a:endParaRPr lang="en-US"/>
        </a:p>
      </dgm:t>
    </dgm:pt>
    <dgm:pt modelId="{A35F9F1F-3733-4361-925C-C633274938A4}" type="pres">
      <dgm:prSet presAssocID="{6EE5BD5C-545E-4BE1-80EC-C2791CE3E493}" presName="childText" presStyleLbl="bgAcc1" presStyleIdx="3" presStyleCnt="5" custScaleX="432082">
        <dgm:presLayoutVars>
          <dgm:bulletEnabled val="1"/>
        </dgm:presLayoutVars>
      </dgm:prSet>
      <dgm:spPr/>
      <dgm:t>
        <a:bodyPr/>
        <a:lstStyle/>
        <a:p>
          <a:endParaRPr lang="en-US"/>
        </a:p>
      </dgm:t>
    </dgm:pt>
    <dgm:pt modelId="{2189FE54-1704-4173-B598-EB1255716E24}" type="pres">
      <dgm:prSet presAssocID="{EA93A2CA-6E2D-4559-842E-08C5A86AEA96}" presName="Name13" presStyleLbl="parChTrans1D2" presStyleIdx="4" presStyleCnt="5"/>
      <dgm:spPr/>
      <dgm:t>
        <a:bodyPr/>
        <a:lstStyle/>
        <a:p>
          <a:endParaRPr lang="en-US"/>
        </a:p>
      </dgm:t>
    </dgm:pt>
    <dgm:pt modelId="{613E68C6-071A-4F80-95B5-D302D53B1DEC}" type="pres">
      <dgm:prSet presAssocID="{FED2607E-C21D-4534-A81A-8082C7618306}" presName="childText" presStyleLbl="bgAcc1" presStyleIdx="4" presStyleCnt="5" custScaleX="431847">
        <dgm:presLayoutVars>
          <dgm:bulletEnabled val="1"/>
        </dgm:presLayoutVars>
      </dgm:prSet>
      <dgm:spPr/>
      <dgm:t>
        <a:bodyPr/>
        <a:lstStyle/>
        <a:p>
          <a:endParaRPr lang="en-US"/>
        </a:p>
      </dgm:t>
    </dgm:pt>
  </dgm:ptLst>
  <dgm:cxnLst>
    <dgm:cxn modelId="{7E7E3605-7206-4AC0-B508-990EA3CD7BFF}" srcId="{3DA697E5-7F9C-4D98-AEA4-E4F8EC32B2B2}" destId="{FED2607E-C21D-4534-A81A-8082C7618306}" srcOrd="4" destOrd="0" parTransId="{EA93A2CA-6E2D-4559-842E-08C5A86AEA96}" sibTransId="{79609204-49A0-4B22-A95C-421C42180DAF}"/>
    <dgm:cxn modelId="{6E3F103B-44BD-403E-8157-84A43B4AF574}" type="presOf" srcId="{DA7E316F-04F4-45D2-9308-3A762B6114E8}" destId="{02CD695E-DA93-41FA-A84D-0EDF03749358}"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682FA74D-7F7F-4C3B-B657-6BC3FE9FC5EC}" srcId="{F640BE6D-DB28-4D19-B1E5-70DAB960CAE9}" destId="{3DA697E5-7F9C-4D98-AEA4-E4F8EC32B2B2}" srcOrd="0" destOrd="0" parTransId="{C616CF22-5B31-462D-A01B-AA35D8AF35C4}" sibTransId="{4A4C931F-B529-46BE-B757-955DD8E8D988}"/>
    <dgm:cxn modelId="{46C8FF53-333E-434C-A285-B02EB2A616DB}" srcId="{3DA697E5-7F9C-4D98-AEA4-E4F8EC32B2B2}" destId="{73DAB7F0-F9AF-4BBD-9AA9-C56164FC8828}" srcOrd="2" destOrd="0" parTransId="{41F5BF35-248A-453B-B129-E87871CBDA6B}" sibTransId="{FED855DE-FF46-4BDC-9D1A-DF478C824DAF}"/>
    <dgm:cxn modelId="{D79829AA-631B-460C-B50D-33EDC2B7B154}" type="presOf" srcId="{6EE5BD5C-545E-4BE1-80EC-C2791CE3E493}" destId="{A35F9F1F-3733-4361-925C-C633274938A4}"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7B3B28EE-BAE0-4C92-8C48-4070A2411ACD}" type="presOf" srcId="{EA93A2CA-6E2D-4559-842E-08C5A86AEA96}" destId="{2189FE54-1704-4173-B598-EB1255716E24}"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15AABEA4-A2D0-42F9-BEBD-439A016BCC42}" type="presOf" srcId="{FED2607E-C21D-4534-A81A-8082C7618306}" destId="{613E68C6-071A-4F80-95B5-D302D53B1DEC}" srcOrd="0" destOrd="0" presId="urn:microsoft.com/office/officeart/2005/8/layout/hierarchy3"/>
    <dgm:cxn modelId="{39C469EA-E760-4369-9086-5EF9A012DFCD}" srcId="{3DA697E5-7F9C-4D98-AEA4-E4F8EC32B2B2}" destId="{B7E17078-2093-4B40-9FB7-2FDEAA7C6239}" srcOrd="0" destOrd="0" parTransId="{3BD72127-3645-4417-A654-5EE6A9D80AC8}" sibTransId="{FBD7FBC1-5F49-4DC3-A634-523E9F725A6B}"/>
    <dgm:cxn modelId="{FE01D010-F442-4BE4-8A18-D17D1BE6C0C9}" type="presOf" srcId="{255E8DDF-4F12-489C-92D2-9C5478FD2414}" destId="{C15E24E7-110E-48A8-8D56-0692CE7C53B3}"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602D91C6-2D6A-4F1C-AA5A-992908240700}" type="presOf" srcId="{73DAB7F0-F9AF-4BBD-9AA9-C56164FC8828}" destId="{649A71A2-044E-4D46-8CF7-E63A8B5E4FEC}"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 modelId="{11387BB3-721D-475A-A275-C62076AE62FC}" type="presParOf" srcId="{D2D3EE5E-2320-43DB-A938-9518DFBEB30F}" destId="{2189FE54-1704-4173-B598-EB1255716E24}" srcOrd="8" destOrd="0" presId="urn:microsoft.com/office/officeart/2005/8/layout/hierarchy3"/>
    <dgm:cxn modelId="{6049E5CC-8441-492B-A03F-4C226AC2C715}" type="presParOf" srcId="{D2D3EE5E-2320-43DB-A938-9518DFBEB30F}" destId="{613E68C6-071A-4F80-95B5-D302D53B1DE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Membership</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Recruit candidates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Ensure diverse voices, representing all citizens</a:t>
          </a:r>
          <a:endParaRPr lang="en-US" dirty="0"/>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dirty="0" smtClean="0"/>
            <a:t>Orient new members</a:t>
          </a:r>
          <a:endParaRPr lang="en-US" dirty="0"/>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dirty="0" smtClean="0"/>
            <a:t>Provide ongoing member training</a:t>
          </a:r>
          <a:endParaRPr lang="en-US" dirty="0"/>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4"/>
      <dgm:spPr/>
      <dgm:t>
        <a:bodyPr/>
        <a:lstStyle/>
        <a:p>
          <a:endParaRPr lang="en-US"/>
        </a:p>
      </dgm:t>
    </dgm:pt>
    <dgm:pt modelId="{65CBB18A-9851-44B1-B169-818356F72182}" type="pres">
      <dgm:prSet presAssocID="{B7E17078-2093-4B40-9FB7-2FDEAA7C6239}" presName="childText" presStyleLbl="bgAcc1" presStyleIdx="0" presStyleCnt="4" custScaleX="54202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4"/>
      <dgm:spPr/>
      <dgm:t>
        <a:bodyPr/>
        <a:lstStyle/>
        <a:p>
          <a:endParaRPr lang="en-US"/>
        </a:p>
      </dgm:t>
    </dgm:pt>
    <dgm:pt modelId="{40AA5672-7CBA-41E6-96F6-849A50D530C6}" type="pres">
      <dgm:prSet presAssocID="{D7773387-8962-4E96-A466-D2A4493DB8C4}" presName="childText" presStyleLbl="bgAcc1" presStyleIdx="1" presStyleCnt="4" custScaleX="542029">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4"/>
      <dgm:spPr/>
      <dgm:t>
        <a:bodyPr/>
        <a:lstStyle/>
        <a:p>
          <a:endParaRPr lang="en-US"/>
        </a:p>
      </dgm:t>
    </dgm:pt>
    <dgm:pt modelId="{649A71A2-044E-4D46-8CF7-E63A8B5E4FEC}" type="pres">
      <dgm:prSet presAssocID="{73DAB7F0-F9AF-4BBD-9AA9-C56164FC8828}" presName="childText" presStyleLbl="bgAcc1" presStyleIdx="2" presStyleCnt="4" custScaleX="542029">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4"/>
      <dgm:spPr/>
      <dgm:t>
        <a:bodyPr/>
        <a:lstStyle/>
        <a:p>
          <a:endParaRPr lang="en-US"/>
        </a:p>
      </dgm:t>
    </dgm:pt>
    <dgm:pt modelId="{A35F9F1F-3733-4361-925C-C633274938A4}" type="pres">
      <dgm:prSet presAssocID="{6EE5BD5C-545E-4BE1-80EC-C2791CE3E493}" presName="childText" presStyleLbl="bgAcc1" presStyleIdx="3" presStyleCnt="4" custScaleX="542029">
        <dgm:presLayoutVars>
          <dgm:bulletEnabled val="1"/>
        </dgm:presLayoutVars>
      </dgm:prSet>
      <dgm:spPr/>
      <dgm:t>
        <a:bodyPr/>
        <a:lstStyle/>
        <a:p>
          <a:endParaRPr lang="en-US"/>
        </a:p>
      </dgm:t>
    </dgm:pt>
  </dgm:ptLst>
  <dgm:cxnLst>
    <dgm:cxn modelId="{1BE957D9-9FAB-4964-8A71-0340B4B8A0B4}" type="presOf" srcId="{3DA697E5-7F9C-4D98-AEA4-E4F8EC32B2B2}" destId="{C8B1546B-5634-4E44-8B85-BE022E0ACE4C}"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46C8FF53-333E-434C-A285-B02EB2A616DB}" srcId="{3DA697E5-7F9C-4D98-AEA4-E4F8EC32B2B2}" destId="{73DAB7F0-F9AF-4BBD-9AA9-C56164FC8828}" srcOrd="2" destOrd="0" parTransId="{41F5BF35-248A-453B-B129-E87871CBDA6B}" sibTransId="{FED855DE-FF46-4BDC-9D1A-DF478C824DAF}"/>
    <dgm:cxn modelId="{39C469EA-E760-4369-9086-5EF9A012DFCD}" srcId="{3DA697E5-7F9C-4D98-AEA4-E4F8EC32B2B2}" destId="{B7E17078-2093-4B40-9FB7-2FDEAA7C6239}" srcOrd="0" destOrd="0" parTransId="{3BD72127-3645-4417-A654-5EE6A9D80AC8}" sibTransId="{FBD7FBC1-5F49-4DC3-A634-523E9F725A6B}"/>
    <dgm:cxn modelId="{D79829AA-631B-460C-B50D-33EDC2B7B154}" type="presOf" srcId="{6EE5BD5C-545E-4BE1-80EC-C2791CE3E493}" destId="{A35F9F1F-3733-4361-925C-C633274938A4}"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682FA74D-7F7F-4C3B-B657-6BC3FE9FC5EC}" srcId="{F640BE6D-DB28-4D19-B1E5-70DAB960CAE9}" destId="{3DA697E5-7F9C-4D98-AEA4-E4F8EC32B2B2}" srcOrd="0" destOrd="0" parTransId="{C616CF22-5B31-462D-A01B-AA35D8AF35C4}" sibTransId="{4A4C931F-B529-46BE-B757-955DD8E8D988}"/>
    <dgm:cxn modelId="{602D91C6-2D6A-4F1C-AA5A-992908240700}" type="presOf" srcId="{73DAB7F0-F9AF-4BBD-9AA9-C56164FC8828}" destId="{649A71A2-044E-4D46-8CF7-E63A8B5E4FEC}"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6E3F103B-44BD-403E-8157-84A43B4AF574}" type="presOf" srcId="{DA7E316F-04F4-45D2-9308-3A762B6114E8}" destId="{02CD695E-DA93-41FA-A84D-0EDF0374935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FE01D010-F442-4BE4-8A18-D17D1BE6C0C9}" type="presOf" srcId="{255E8DDF-4F12-489C-92D2-9C5478FD2414}" destId="{C15E24E7-110E-48A8-8D56-0692CE7C53B3}"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Council funded employees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Support</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Office operations</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Programming</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2">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2">
        <dgm:presLayoutVars>
          <dgm:chMax val="0"/>
          <dgm:bulletEnabled val="1"/>
        </dgm:presLayoutVars>
      </dgm:prSet>
      <dgm:spPr/>
      <dgm:t>
        <a:bodyPr/>
        <a:lstStyle/>
        <a:p>
          <a:endParaRPr lang="en-US"/>
        </a:p>
      </dgm:t>
    </dgm:pt>
    <dgm:pt modelId="{778DA6E4-9DE8-42B5-AF53-5B39F4F630ED}" type="pres">
      <dgm:prSet presAssocID="{329A613D-5F41-4593-88EC-22EE703AEB99}" presName="childText" presStyleLbl="revTx" presStyleIdx="0" presStyleCnt="1">
        <dgm:presLayoutVars>
          <dgm:bulletEnabled val="1"/>
        </dgm:presLayoutVars>
      </dgm:prSet>
      <dgm:spPr/>
      <dgm:t>
        <a:bodyPr/>
        <a:lstStyle/>
        <a:p>
          <a:endParaRPr lang="en-US"/>
        </a:p>
      </dgm:t>
    </dgm:pt>
  </dgm:ptLst>
  <dgm:cxnLst>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BDB83AFC-E3C9-40FA-98AB-E24AA8806CD9}" type="presOf" srcId="{634F5349-06B4-41EE-AC47-8C65364F7B21}" destId="{778DA6E4-9DE8-42B5-AF53-5B39F4F630ED}" srcOrd="0" destOrd="1" presId="urn:microsoft.com/office/officeart/2005/8/layout/vList2"/>
    <dgm:cxn modelId="{8039B2CC-2A12-49CF-8A88-757F9CED4B9A}" type="presOf" srcId="{ECC3C889-EEA4-4DFD-9AB6-D40E5A659032}" destId="{778DA6E4-9DE8-42B5-AF53-5B39F4F630ED}"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E346B579-5C09-441E-9C5B-CFBC1577304B}" srcId="{329A613D-5F41-4593-88EC-22EE703AEB99}" destId="{634F5349-06B4-41EE-AC47-8C65364F7B21}" srcOrd="1" destOrd="0" parTransId="{8F91FF22-9721-438B-BDC4-B7ED72E5862F}" sibTransId="{0F6D8DCC-9E5B-4E1A-B1CC-A81E7A41BB23}"/>
    <dgm:cxn modelId="{2DA505BB-1DCF-4A2A-B51D-C87970BAE4B7}" srcId="{329A613D-5F41-4593-88EC-22EE703AEB99}" destId="{ECC3C889-EEA4-4DFD-9AB6-D40E5A659032}" srcOrd="0" destOrd="0" parTransId="{BE3B25DE-8E92-469F-BB4B-165231E12A61}" sibTransId="{3CCA6E9B-B837-432E-A78E-998A6E7E69EC}"/>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30892EF-3CD2-4B16-AFC0-E840279B4B9C}" type="presParOf" srcId="{1AD93B05-2993-45A1-A823-14963BFCD9CF}" destId="{778DA6E4-9DE8-42B5-AF53-5B39F4F630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University employees with faculty appointments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Usually Multi-county assignments</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Hiring</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Annual performance appraisal</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62039AC8-6F30-44FA-AF10-6459EE5004E6}">
      <dgm:prSet phldrT="[Text]"/>
      <dgm:spPr/>
      <dgm:t>
        <a:bodyPr/>
        <a:lstStyle/>
        <a:p>
          <a:r>
            <a:rPr lang="en-US" dirty="0" smtClean="0"/>
            <a:t>Council participates in:</a:t>
          </a:r>
          <a:endParaRPr lang="en-US" dirty="0"/>
        </a:p>
      </dgm:t>
    </dgm:pt>
    <dgm:pt modelId="{F637238B-E024-4560-AC05-660501A698A9}" type="parTrans" cxnId="{F1335378-2AB7-47F0-A76F-C15D53E2E60B}">
      <dgm:prSet/>
      <dgm:spPr/>
      <dgm:t>
        <a:bodyPr/>
        <a:lstStyle/>
        <a:p>
          <a:endParaRPr lang="en-US"/>
        </a:p>
      </dgm:t>
    </dgm:pt>
    <dgm:pt modelId="{27BF6E0C-3718-47CF-9D7F-32A361A8D6A4}" type="sibTrans" cxnId="{F1335378-2AB7-47F0-A76F-C15D53E2E60B}">
      <dgm:prSet/>
      <dgm:spPr/>
      <dgm:t>
        <a:bodyPr/>
        <a:lstStyle/>
        <a:p>
          <a:endParaRPr lang="en-US"/>
        </a:p>
      </dgm:t>
    </dgm:pt>
    <dgm:pt modelId="{6EA72168-A709-4CB7-975E-37174634D811}">
      <dgm:prSet phldrT="[Text]"/>
      <dgm:spPr/>
      <dgm:t>
        <a:bodyPr/>
        <a:lstStyle/>
        <a:p>
          <a:r>
            <a:rPr lang="en-US" dirty="0" smtClean="0"/>
            <a:t>Assignment of positions</a:t>
          </a:r>
          <a:endParaRPr lang="en-US" dirty="0"/>
        </a:p>
      </dgm:t>
    </dgm:pt>
    <dgm:pt modelId="{6346B8F4-5115-4259-8DC7-CF5102817899}" type="parTrans" cxnId="{6023EFF5-2D6D-4FF9-BC84-58C12895CF93}">
      <dgm:prSet/>
      <dgm:spPr/>
      <dgm:t>
        <a:bodyPr/>
        <a:lstStyle/>
        <a:p>
          <a:endParaRPr lang="en-US"/>
        </a:p>
      </dgm:t>
    </dgm:pt>
    <dgm:pt modelId="{802D8D50-B38E-40A1-BE68-64FEA179A202}" type="sibTrans" cxnId="{6023EFF5-2D6D-4FF9-BC84-58C12895CF93}">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3">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3">
        <dgm:presLayoutVars>
          <dgm:chMax val="0"/>
          <dgm:bulletEnabled val="1"/>
        </dgm:presLayoutVars>
      </dgm:prSet>
      <dgm:spPr/>
      <dgm:t>
        <a:bodyPr/>
        <a:lstStyle/>
        <a:p>
          <a:endParaRPr lang="en-US"/>
        </a:p>
      </dgm:t>
    </dgm:pt>
    <dgm:pt modelId="{267211F7-D1B8-4797-89E2-ED26ECED850F}" type="pres">
      <dgm:prSet presAssocID="{62A7B3A8-9F27-4043-B4CB-36548D0ADDC4}" presName="spacer" presStyleCnt="0"/>
      <dgm:spPr/>
    </dgm:pt>
    <dgm:pt modelId="{A4AF01BF-7A7B-47CA-90D7-E916EF6EF3AE}" type="pres">
      <dgm:prSet presAssocID="{62039AC8-6F30-44FA-AF10-6459EE5004E6}" presName="parentText" presStyleLbl="node1" presStyleIdx="2" presStyleCnt="3">
        <dgm:presLayoutVars>
          <dgm:chMax val="0"/>
          <dgm:bulletEnabled val="1"/>
        </dgm:presLayoutVars>
      </dgm:prSet>
      <dgm:spPr/>
      <dgm:t>
        <a:bodyPr/>
        <a:lstStyle/>
        <a:p>
          <a:endParaRPr lang="en-US"/>
        </a:p>
      </dgm:t>
    </dgm:pt>
    <dgm:pt modelId="{95457F25-0CA4-4903-A2A9-6E9532679A04}" type="pres">
      <dgm:prSet presAssocID="{62039AC8-6F30-44FA-AF10-6459EE5004E6}" presName="childText" presStyleLbl="revTx" presStyleIdx="0" presStyleCnt="1">
        <dgm:presLayoutVars>
          <dgm:bulletEnabled val="1"/>
        </dgm:presLayoutVars>
      </dgm:prSet>
      <dgm:spPr/>
      <dgm:t>
        <a:bodyPr/>
        <a:lstStyle/>
        <a:p>
          <a:endParaRPr lang="en-US"/>
        </a:p>
      </dgm:t>
    </dgm:pt>
  </dgm:ptLst>
  <dgm:cxnLst>
    <dgm:cxn modelId="{F1335378-2AB7-47F0-A76F-C15D53E2E60B}" srcId="{BD2A3278-8E25-451A-87D1-F4357C5ED1A6}" destId="{62039AC8-6F30-44FA-AF10-6459EE5004E6}" srcOrd="2" destOrd="0" parTransId="{F637238B-E024-4560-AC05-660501A698A9}" sibTransId="{27BF6E0C-3718-47CF-9D7F-32A361A8D6A4}"/>
    <dgm:cxn modelId="{BFA19110-0735-4DF7-83DA-65376F22B6D9}" type="presOf" srcId="{62039AC8-6F30-44FA-AF10-6459EE5004E6}" destId="{A4AF01BF-7A7B-47CA-90D7-E916EF6EF3AE}" srcOrd="0" destOrd="0" presId="urn:microsoft.com/office/officeart/2005/8/layout/vList2"/>
    <dgm:cxn modelId="{2B322ADC-47A0-422A-9496-4D9AC19522B9}" type="presOf" srcId="{6EA72168-A709-4CB7-975E-37174634D811}" destId="{95457F25-0CA4-4903-A2A9-6E9532679A04}" srcOrd="0" destOrd="2" presId="urn:microsoft.com/office/officeart/2005/8/layout/vList2"/>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6023EFF5-2D6D-4FF9-BC84-58C12895CF93}" srcId="{62039AC8-6F30-44FA-AF10-6459EE5004E6}" destId="{6EA72168-A709-4CB7-975E-37174634D811}" srcOrd="2" destOrd="0" parTransId="{6346B8F4-5115-4259-8DC7-CF5102817899}" sibTransId="{802D8D50-B38E-40A1-BE68-64FEA179A202}"/>
    <dgm:cxn modelId="{F12E9151-07CA-430F-B661-4FB9CE3B6585}" type="presOf" srcId="{ECC3C889-EEA4-4DFD-9AB6-D40E5A659032}" destId="{95457F25-0CA4-4903-A2A9-6E9532679A04}"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2DA505BB-1DCF-4A2A-B51D-C87970BAE4B7}" srcId="{62039AC8-6F30-44FA-AF10-6459EE5004E6}" destId="{ECC3C889-EEA4-4DFD-9AB6-D40E5A659032}" srcOrd="0" destOrd="0" parTransId="{BE3B25DE-8E92-469F-BB4B-165231E12A61}" sibTransId="{3CCA6E9B-B837-432E-A78E-998A6E7E69EC}"/>
    <dgm:cxn modelId="{E346B579-5C09-441E-9C5B-CFBC1577304B}" srcId="{62039AC8-6F30-44FA-AF10-6459EE5004E6}" destId="{634F5349-06B4-41EE-AC47-8C65364F7B21}" srcOrd="1" destOrd="0" parTransId="{8F91FF22-9721-438B-BDC4-B7ED72E5862F}" sibTransId="{0F6D8DCC-9E5B-4E1A-B1CC-A81E7A41BB23}"/>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57A44C4D-17A5-4C7A-8279-C25CD7591F95}" type="presOf" srcId="{634F5349-06B4-41EE-AC47-8C65364F7B21}" destId="{95457F25-0CA4-4903-A2A9-6E9532679A04}"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DC89BA9-070D-43CC-B21D-4033D61F285C}" type="presParOf" srcId="{1AD93B05-2993-45A1-A823-14963BFCD9CF}" destId="{267211F7-D1B8-4797-89E2-ED26ECED850F}" srcOrd="3" destOrd="0" presId="urn:microsoft.com/office/officeart/2005/8/layout/vList2"/>
    <dgm:cxn modelId="{8E563161-5113-4518-84D5-B957E5FC9661}" type="presParOf" srcId="{1AD93B05-2993-45A1-A823-14963BFCD9CF}" destId="{A4AF01BF-7A7B-47CA-90D7-E916EF6EF3AE}" srcOrd="4" destOrd="0" presId="urn:microsoft.com/office/officeart/2005/8/layout/vList2"/>
    <dgm:cxn modelId="{23F814E6-1A74-42C8-A636-C48879A3E553}" type="presParOf" srcId="{1AD93B05-2993-45A1-A823-14963BFCD9CF}" destId="{95457F25-0CA4-4903-A2A9-6E9532679A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073B0-72C5-4C4C-9E44-137CA0FEBBE5}">
      <dsp:nvSpPr>
        <dsp:cNvPr id="0" name=""/>
        <dsp:cNvSpPr/>
      </dsp:nvSpPr>
      <dsp:spPr>
        <a:xfrm>
          <a:off x="0" y="34484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7CBC7-E4C4-495B-BCB6-D4E90A3A568D}">
      <dsp:nvSpPr>
        <dsp:cNvPr id="0" name=""/>
        <dsp:cNvSpPr/>
      </dsp:nvSpPr>
      <dsp:spPr>
        <a:xfrm>
          <a:off x="259409" y="9392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MU Extension mission</a:t>
          </a:r>
          <a:endParaRPr lang="en-US" sz="1700" kern="1200" dirty="0"/>
        </a:p>
      </dsp:txBody>
      <dsp:txXfrm>
        <a:off x="283907" y="118418"/>
        <a:ext cx="3582739" cy="452844"/>
      </dsp:txXfrm>
    </dsp:sp>
    <dsp:sp modelId="{526C4B50-4B30-4F66-8682-B5D84BEF9FB6}">
      <dsp:nvSpPr>
        <dsp:cNvPr id="0" name=""/>
        <dsp:cNvSpPr/>
      </dsp:nvSpPr>
      <dsp:spPr>
        <a:xfrm>
          <a:off x="0" y="111596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58AEFE-E434-4CA8-B959-4FD5EBE1B3A7}">
      <dsp:nvSpPr>
        <dsp:cNvPr id="0" name=""/>
        <dsp:cNvSpPr/>
      </dsp:nvSpPr>
      <dsp:spPr>
        <a:xfrm>
          <a:off x="259409" y="86504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Council responsibilities</a:t>
          </a:r>
          <a:endParaRPr lang="en-US" sz="1700" kern="1200" dirty="0"/>
        </a:p>
      </dsp:txBody>
      <dsp:txXfrm>
        <a:off x="283907" y="889538"/>
        <a:ext cx="3582739" cy="452844"/>
      </dsp:txXfrm>
    </dsp:sp>
    <dsp:sp modelId="{23241A92-B168-4992-B6D8-E794E2D18A53}">
      <dsp:nvSpPr>
        <dsp:cNvPr id="0" name=""/>
        <dsp:cNvSpPr/>
      </dsp:nvSpPr>
      <dsp:spPr>
        <a:xfrm>
          <a:off x="0" y="188708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0C99E2-EC41-4C0F-A6E0-D9DAF216C093}">
      <dsp:nvSpPr>
        <dsp:cNvPr id="0" name=""/>
        <dsp:cNvSpPr/>
      </dsp:nvSpPr>
      <dsp:spPr>
        <a:xfrm>
          <a:off x="259409" y="163616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role of Council members</a:t>
          </a:r>
        </a:p>
      </dsp:txBody>
      <dsp:txXfrm>
        <a:off x="283907" y="1660658"/>
        <a:ext cx="3582739" cy="452844"/>
      </dsp:txXfrm>
    </dsp:sp>
    <dsp:sp modelId="{4560009F-73FC-475F-BAE0-E47D10FF028A}">
      <dsp:nvSpPr>
        <dsp:cNvPr id="0" name=""/>
        <dsp:cNvSpPr/>
      </dsp:nvSpPr>
      <dsp:spPr>
        <a:xfrm>
          <a:off x="0" y="2658201"/>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4AD1F4-4A81-437F-8F9E-13402728ABCB}">
      <dsp:nvSpPr>
        <dsp:cNvPr id="0" name=""/>
        <dsp:cNvSpPr/>
      </dsp:nvSpPr>
      <dsp:spPr>
        <a:xfrm>
          <a:off x="259409" y="2407281"/>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MU Extension structure</a:t>
          </a:r>
          <a:endParaRPr lang="en-US" sz="1700" kern="1200" dirty="0"/>
        </a:p>
      </dsp:txBody>
      <dsp:txXfrm>
        <a:off x="283907" y="2431779"/>
        <a:ext cx="3582739"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12795"/>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University employees</a:t>
          </a:r>
          <a:endParaRPr lang="en-US" sz="2700" kern="1200" dirty="0"/>
        </a:p>
      </dsp:txBody>
      <dsp:txXfrm>
        <a:off x="31613" y="44408"/>
        <a:ext cx="5517277" cy="584369"/>
      </dsp:txXfrm>
    </dsp:sp>
    <dsp:sp modelId="{E2A63AA8-6AE7-4814-87F4-AA7F2886CD0A}">
      <dsp:nvSpPr>
        <dsp:cNvPr id="0" name=""/>
        <dsp:cNvSpPr/>
      </dsp:nvSpPr>
      <dsp:spPr>
        <a:xfrm>
          <a:off x="0" y="738150"/>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Council may support salary</a:t>
          </a:r>
          <a:endParaRPr lang="en-US" sz="2700" kern="1200" dirty="0"/>
        </a:p>
      </dsp:txBody>
      <dsp:txXfrm>
        <a:off x="31613" y="769763"/>
        <a:ext cx="5517277" cy="584369"/>
      </dsp:txXfrm>
    </dsp:sp>
    <dsp:sp modelId="{A4AF01BF-7A7B-47CA-90D7-E916EF6EF3AE}">
      <dsp:nvSpPr>
        <dsp:cNvPr id="0" name=""/>
        <dsp:cNvSpPr/>
      </dsp:nvSpPr>
      <dsp:spPr>
        <a:xfrm>
          <a:off x="0" y="1463505"/>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Support:</a:t>
          </a:r>
          <a:endParaRPr lang="en-US" sz="2700" kern="1200" dirty="0"/>
        </a:p>
      </dsp:txBody>
      <dsp:txXfrm>
        <a:off x="31613" y="1495118"/>
        <a:ext cx="5517277" cy="584369"/>
      </dsp:txXfrm>
    </dsp:sp>
    <dsp:sp modelId="{95457F25-0CA4-4903-A2A9-6E9532679A04}">
      <dsp:nvSpPr>
        <dsp:cNvPr id="0" name=""/>
        <dsp:cNvSpPr/>
      </dsp:nvSpPr>
      <dsp:spPr>
        <a:xfrm>
          <a:off x="0" y="2111100"/>
          <a:ext cx="5580503"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smtClean="0"/>
            <a:t>Family Nutrition Education Program</a:t>
          </a:r>
          <a:endParaRPr lang="en-US" sz="2100" kern="1200" dirty="0"/>
        </a:p>
        <a:p>
          <a:pPr marL="228600" lvl="1" indent="-228600" algn="l" defTabSz="933450">
            <a:lnSpc>
              <a:spcPct val="90000"/>
            </a:lnSpc>
            <a:spcBef>
              <a:spcPct val="0"/>
            </a:spcBef>
            <a:spcAft>
              <a:spcPct val="20000"/>
            </a:spcAft>
            <a:buChar char="••"/>
          </a:pPr>
          <a:r>
            <a:rPr lang="en-US" sz="2100" kern="1200" dirty="0" smtClean="0"/>
            <a:t>4-H Youth Development Program</a:t>
          </a:r>
          <a:endParaRPr lang="en-US" sz="2100" kern="1200" dirty="0"/>
        </a:p>
      </dsp:txBody>
      <dsp:txXfrm>
        <a:off x="0" y="2111100"/>
        <a:ext cx="5580503" cy="726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BFFF7-ED56-44BA-A026-CA1A2474AD57}">
      <dsp:nvSpPr>
        <dsp:cNvPr id="0" name=""/>
        <dsp:cNvSpPr/>
      </dsp:nvSpPr>
      <dsp:spPr>
        <a:xfrm>
          <a:off x="1984924" y="1875918"/>
          <a:ext cx="2126150" cy="2140442"/>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Extension Mission</a:t>
          </a:r>
          <a:endParaRPr lang="en-US" sz="2900" kern="1200" dirty="0"/>
        </a:p>
      </dsp:txBody>
      <dsp:txXfrm>
        <a:off x="2296291" y="2189378"/>
        <a:ext cx="1503416" cy="1513522"/>
      </dsp:txXfrm>
    </dsp:sp>
    <dsp:sp modelId="{4FCC1CC0-D706-4CDC-98A6-6EB51F6B370F}">
      <dsp:nvSpPr>
        <dsp:cNvPr id="0" name=""/>
        <dsp:cNvSpPr/>
      </dsp:nvSpPr>
      <dsp:spPr>
        <a:xfrm rot="10800000">
          <a:off x="745631"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6D3E34-7615-49A2-8EF1-17EA057A1DE2}">
      <dsp:nvSpPr>
        <dsp:cNvPr id="0" name=""/>
        <dsp:cNvSpPr/>
      </dsp:nvSpPr>
      <dsp:spPr>
        <a:xfrm>
          <a:off x="466"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County Extension councils</a:t>
          </a:r>
          <a:endParaRPr lang="en-US" sz="2000" kern="1200" dirty="0"/>
        </a:p>
      </dsp:txBody>
      <dsp:txXfrm>
        <a:off x="35386" y="2384928"/>
        <a:ext cx="1420489" cy="1122423"/>
      </dsp:txXfrm>
    </dsp:sp>
    <dsp:sp modelId="{3767596B-D5A5-4A01-B563-3257DC218956}">
      <dsp:nvSpPr>
        <dsp:cNvPr id="0" name=""/>
        <dsp:cNvSpPr/>
      </dsp:nvSpPr>
      <dsp:spPr>
        <a:xfrm rot="13500000">
          <a:off x="1248963"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10ABF-7FC7-4124-AC92-15A00F84F06B}">
      <dsp:nvSpPr>
        <dsp:cNvPr id="0" name=""/>
        <dsp:cNvSpPr/>
      </dsp:nvSpPr>
      <dsp:spPr>
        <a:xfrm>
          <a:off x="674814"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University of Missouri</a:t>
          </a:r>
          <a:endParaRPr lang="en-US" sz="2000" kern="1200" dirty="0"/>
        </a:p>
      </dsp:txBody>
      <dsp:txXfrm>
        <a:off x="709734" y="756907"/>
        <a:ext cx="1420489" cy="1122423"/>
      </dsp:txXfrm>
    </dsp:sp>
    <dsp:sp modelId="{71B8A2DE-ABD0-440F-8377-FC32852C556A}">
      <dsp:nvSpPr>
        <dsp:cNvPr id="0" name=""/>
        <dsp:cNvSpPr/>
      </dsp:nvSpPr>
      <dsp:spPr>
        <a:xfrm rot="16200000">
          <a:off x="2465810" y="1002411"/>
          <a:ext cx="1164379"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F00529-5D26-496E-80F2-264CC6E129EF}">
      <dsp:nvSpPr>
        <dsp:cNvPr id="0" name=""/>
        <dsp:cNvSpPr/>
      </dsp:nvSpPr>
      <dsp:spPr>
        <a:xfrm>
          <a:off x="2302835" y="47639"/>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Lincoln University</a:t>
          </a:r>
          <a:endParaRPr lang="en-US" sz="2000" kern="1200" dirty="0"/>
        </a:p>
      </dsp:txBody>
      <dsp:txXfrm>
        <a:off x="2337755" y="82559"/>
        <a:ext cx="1420489" cy="1122423"/>
      </dsp:txXfrm>
    </dsp:sp>
    <dsp:sp modelId="{673BA439-0A74-43F6-9E78-750F5FA5002C}">
      <dsp:nvSpPr>
        <dsp:cNvPr id="0" name=""/>
        <dsp:cNvSpPr/>
      </dsp:nvSpPr>
      <dsp:spPr>
        <a:xfrm rot="18900000">
          <a:off x="3679264"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5BD6E6-A4D9-456D-9084-42D8B887841F}">
      <dsp:nvSpPr>
        <dsp:cNvPr id="0" name=""/>
        <dsp:cNvSpPr/>
      </dsp:nvSpPr>
      <dsp:spPr>
        <a:xfrm>
          <a:off x="3930855"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US Dept. of Agriculture</a:t>
          </a:r>
          <a:endParaRPr lang="en-US" sz="2000" kern="1200" dirty="0"/>
        </a:p>
      </dsp:txBody>
      <dsp:txXfrm>
        <a:off x="3965775" y="756907"/>
        <a:ext cx="1420489" cy="1122423"/>
      </dsp:txXfrm>
    </dsp:sp>
    <dsp:sp modelId="{5D799E0D-7D88-4800-96E6-2FEEF9C3BD60}">
      <dsp:nvSpPr>
        <dsp:cNvPr id="0" name=""/>
        <dsp:cNvSpPr/>
      </dsp:nvSpPr>
      <dsp:spPr>
        <a:xfrm>
          <a:off x="4179236"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21F495-815B-4964-9256-21000AF0DCC8}">
      <dsp:nvSpPr>
        <dsp:cNvPr id="0" name=""/>
        <dsp:cNvSpPr/>
      </dsp:nvSpPr>
      <dsp:spPr>
        <a:xfrm>
          <a:off x="4605204"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Other stakeholders and partners</a:t>
          </a:r>
          <a:endParaRPr lang="en-US" sz="2000" kern="1200" dirty="0"/>
        </a:p>
      </dsp:txBody>
      <dsp:txXfrm>
        <a:off x="4640124" y="2384928"/>
        <a:ext cx="1420489" cy="1122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438-078D-4863-ADA3-07D26C92951D}">
      <dsp:nvSpPr>
        <dsp:cNvPr id="0" name=""/>
        <dsp:cNvSpPr/>
      </dsp:nvSpPr>
      <dsp:spPr>
        <a:xfrm>
          <a:off x="376023" y="1299"/>
          <a:ext cx="7106077" cy="78148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pPr>
          <a:r>
            <a:rPr lang="en-US" sz="4400" kern="1200" dirty="0" smtClean="0"/>
            <a:t>Engagement</a:t>
          </a:r>
          <a:endParaRPr lang="en-US" sz="4400" kern="1200" dirty="0"/>
        </a:p>
      </dsp:txBody>
      <dsp:txXfrm>
        <a:off x="398912" y="24188"/>
        <a:ext cx="7060299" cy="735703"/>
      </dsp:txXfrm>
    </dsp:sp>
    <dsp:sp modelId="{C30F0646-D14A-4A68-8320-5C7B5EDB4F33}">
      <dsp:nvSpPr>
        <dsp:cNvPr id="0" name=""/>
        <dsp:cNvSpPr/>
      </dsp:nvSpPr>
      <dsp:spPr>
        <a:xfrm>
          <a:off x="376023" y="923447"/>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71578DE-35E9-4D37-BA1D-38358FCAB523}">
      <dsp:nvSpPr>
        <dsp:cNvPr id="0" name=""/>
        <dsp:cNvSpPr/>
      </dsp:nvSpPr>
      <dsp:spPr>
        <a:xfrm>
          <a:off x="1204393" y="923447"/>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Added in 2016</a:t>
          </a:r>
          <a:endParaRPr lang="en-US" sz="1700" kern="1200" dirty="0"/>
        </a:p>
      </dsp:txBody>
      <dsp:txXfrm>
        <a:off x="1242549" y="961603"/>
        <a:ext cx="6201395" cy="705169"/>
      </dsp:txXfrm>
    </dsp:sp>
    <dsp:sp modelId="{63132732-9A9D-469A-8799-FC9B5FE9493A}">
      <dsp:nvSpPr>
        <dsp:cNvPr id="0" name=""/>
        <dsp:cNvSpPr/>
      </dsp:nvSpPr>
      <dsp:spPr>
        <a:xfrm>
          <a:off x="376023" y="1798706"/>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C418B85-9BA6-41EF-AF09-2B5184574172}">
      <dsp:nvSpPr>
        <dsp:cNvPr id="0" name=""/>
        <dsp:cNvSpPr/>
      </dsp:nvSpPr>
      <dsp:spPr>
        <a:xfrm>
          <a:off x="1204393" y="1798706"/>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Goal – engage entire MU system with communities across the state </a:t>
          </a:r>
          <a:endParaRPr lang="en-US" sz="1700" kern="1200" dirty="0"/>
        </a:p>
      </dsp:txBody>
      <dsp:txXfrm>
        <a:off x="1242549" y="1836862"/>
        <a:ext cx="6201395" cy="705169"/>
      </dsp:txXfrm>
    </dsp:sp>
    <dsp:sp modelId="{D815DE11-0F9A-4A61-97E3-4351C822B4D9}">
      <dsp:nvSpPr>
        <dsp:cNvPr id="0" name=""/>
        <dsp:cNvSpPr/>
      </dsp:nvSpPr>
      <dsp:spPr>
        <a:xfrm>
          <a:off x="376023" y="2673965"/>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37DAB3C5-2D5A-4A3C-B360-DE1CFB69EEFB}">
      <dsp:nvSpPr>
        <dsp:cNvPr id="0" name=""/>
        <dsp:cNvSpPr/>
      </dsp:nvSpPr>
      <dsp:spPr>
        <a:xfrm>
          <a:off x="1204393" y="2673965"/>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Engagement Council created to provide focus</a:t>
          </a:r>
          <a:endParaRPr lang="en-US" sz="1700" kern="1200" dirty="0"/>
        </a:p>
      </dsp:txBody>
      <dsp:txXfrm>
        <a:off x="1242549" y="2712121"/>
        <a:ext cx="6201395" cy="705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51775-73C5-4F42-A0B7-28AE17D4AD84}">
      <dsp:nvSpPr>
        <dsp:cNvPr id="0" name=""/>
        <dsp:cNvSpPr/>
      </dsp:nvSpPr>
      <dsp:spPr>
        <a:xfrm>
          <a:off x="151129" y="832679"/>
          <a:ext cx="1934824" cy="1067915"/>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Responsibilities</a:t>
          </a:r>
          <a:endParaRPr lang="en-US" sz="2200" kern="1200" dirty="0"/>
        </a:p>
      </dsp:txBody>
      <dsp:txXfrm>
        <a:off x="182407" y="863957"/>
        <a:ext cx="1872268" cy="1005359"/>
      </dsp:txXfrm>
    </dsp:sp>
    <dsp:sp modelId="{603738D1-D715-41D2-9763-8835669817F8}">
      <dsp:nvSpPr>
        <dsp:cNvPr id="0" name=""/>
        <dsp:cNvSpPr/>
      </dsp:nvSpPr>
      <dsp:spPr>
        <a:xfrm rot="18289469">
          <a:off x="1837347" y="863604"/>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87957" y="861870"/>
        <a:ext cx="57958" cy="57958"/>
      </dsp:txXfrm>
    </dsp:sp>
    <dsp:sp modelId="{9C9B1FC8-5534-4511-9DB6-C52CB1A523AC}">
      <dsp:nvSpPr>
        <dsp:cNvPr id="0" name=""/>
        <dsp:cNvSpPr/>
      </dsp:nvSpPr>
      <dsp:spPr>
        <a:xfrm>
          <a:off x="2747918" y="133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Programs</a:t>
          </a:r>
          <a:endParaRPr lang="en-US" sz="2200" kern="1200" dirty="0"/>
        </a:p>
      </dsp:txBody>
      <dsp:txXfrm>
        <a:off x="2772153" y="25569"/>
        <a:ext cx="1606442" cy="778986"/>
      </dsp:txXfrm>
    </dsp:sp>
    <dsp:sp modelId="{59782C33-1158-45A9-A07E-02E986A0D0E7}">
      <dsp:nvSpPr>
        <dsp:cNvPr id="0" name=""/>
        <dsp:cNvSpPr/>
      </dsp:nvSpPr>
      <dsp:spPr>
        <a:xfrm>
          <a:off x="2085953" y="1339391"/>
          <a:ext cx="661965" cy="54492"/>
        </a:xfrm>
        <a:custGeom>
          <a:avLst/>
          <a:gdLst/>
          <a:ahLst/>
          <a:cxnLst/>
          <a:rect l="0" t="0" r="0" b="0"/>
          <a:pathLst>
            <a:path>
              <a:moveTo>
                <a:pt x="0" y="27246"/>
              </a:moveTo>
              <a:lnTo>
                <a:pt x="661965"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0387" y="1350088"/>
        <a:ext cx="33098" cy="33098"/>
      </dsp:txXfrm>
    </dsp:sp>
    <dsp:sp modelId="{6F2B3B23-3D02-4C13-ABCE-08317645F723}">
      <dsp:nvSpPr>
        <dsp:cNvPr id="0" name=""/>
        <dsp:cNvSpPr/>
      </dsp:nvSpPr>
      <dsp:spPr>
        <a:xfrm>
          <a:off x="2747918" y="952909"/>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Governance</a:t>
          </a:r>
          <a:endParaRPr lang="en-US" sz="2200" kern="1200" dirty="0"/>
        </a:p>
      </dsp:txBody>
      <dsp:txXfrm>
        <a:off x="2772153" y="977144"/>
        <a:ext cx="1606442" cy="778986"/>
      </dsp:txXfrm>
    </dsp:sp>
    <dsp:sp modelId="{90B0A250-FED4-46C4-9EDD-1552F0963B52}">
      <dsp:nvSpPr>
        <dsp:cNvPr id="0" name=""/>
        <dsp:cNvSpPr/>
      </dsp:nvSpPr>
      <dsp:spPr>
        <a:xfrm rot="3310531">
          <a:off x="1837347" y="1815178"/>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87957" y="1813445"/>
        <a:ext cx="57958" cy="57958"/>
      </dsp:txXfrm>
    </dsp:sp>
    <dsp:sp modelId="{FA155C9D-2AFB-452C-8D33-5840758B8D6B}">
      <dsp:nvSpPr>
        <dsp:cNvPr id="0" name=""/>
        <dsp:cNvSpPr/>
      </dsp:nvSpPr>
      <dsp:spPr>
        <a:xfrm>
          <a:off x="2747918" y="190448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Membership</a:t>
          </a:r>
          <a:endParaRPr lang="en-US" sz="2200" kern="1200" dirty="0"/>
        </a:p>
      </dsp:txBody>
      <dsp:txXfrm>
        <a:off x="2772153" y="1928719"/>
        <a:ext cx="1606442" cy="778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932450" y="834"/>
          <a:ext cx="2205483" cy="4188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Educational Programs</a:t>
          </a:r>
          <a:endParaRPr lang="en-US" sz="1800" kern="1200" dirty="0"/>
        </a:p>
      </dsp:txBody>
      <dsp:txXfrm>
        <a:off x="944718" y="13102"/>
        <a:ext cx="2180947" cy="394333"/>
      </dsp:txXfrm>
    </dsp:sp>
    <dsp:sp modelId="{46F3C5EF-7F71-463B-BEC3-B8709B183EE9}">
      <dsp:nvSpPr>
        <dsp:cNvPr id="0" name=""/>
        <dsp:cNvSpPr/>
      </dsp:nvSpPr>
      <dsp:spPr>
        <a:xfrm>
          <a:off x="1152999" y="419704"/>
          <a:ext cx="220548" cy="314152"/>
        </a:xfrm>
        <a:custGeom>
          <a:avLst/>
          <a:gdLst/>
          <a:ahLst/>
          <a:cxnLst/>
          <a:rect l="0" t="0" r="0" b="0"/>
          <a:pathLst>
            <a:path>
              <a:moveTo>
                <a:pt x="0" y="0"/>
              </a:moveTo>
              <a:lnTo>
                <a:pt x="0" y="314152"/>
              </a:lnTo>
              <a:lnTo>
                <a:pt x="220548" y="31415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1373547" y="524421"/>
          <a:ext cx="2932752"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Identify concerns</a:t>
          </a:r>
          <a:endParaRPr lang="en-US" sz="1300" kern="1200" dirty="0"/>
        </a:p>
      </dsp:txBody>
      <dsp:txXfrm>
        <a:off x="1385815" y="536689"/>
        <a:ext cx="2908216" cy="394333"/>
      </dsp:txXfrm>
    </dsp:sp>
    <dsp:sp modelId="{02CD695E-DA93-41FA-A84D-0EDF03749358}">
      <dsp:nvSpPr>
        <dsp:cNvPr id="0" name=""/>
        <dsp:cNvSpPr/>
      </dsp:nvSpPr>
      <dsp:spPr>
        <a:xfrm>
          <a:off x="1152999" y="419704"/>
          <a:ext cx="220548" cy="837739"/>
        </a:xfrm>
        <a:custGeom>
          <a:avLst/>
          <a:gdLst/>
          <a:ahLst/>
          <a:cxnLst/>
          <a:rect l="0" t="0" r="0" b="0"/>
          <a:pathLst>
            <a:path>
              <a:moveTo>
                <a:pt x="0" y="0"/>
              </a:moveTo>
              <a:lnTo>
                <a:pt x="0" y="837739"/>
              </a:lnTo>
              <a:lnTo>
                <a:pt x="220548" y="83773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1373547" y="1048008"/>
          <a:ext cx="2877294"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Make recommendations</a:t>
          </a:r>
          <a:endParaRPr lang="en-US" sz="1300" kern="1200" dirty="0"/>
        </a:p>
      </dsp:txBody>
      <dsp:txXfrm>
        <a:off x="1385815" y="1060276"/>
        <a:ext cx="2852758" cy="394333"/>
      </dsp:txXfrm>
    </dsp:sp>
    <dsp:sp modelId="{DDDBDD67-E745-4F96-BB98-F145A5617968}">
      <dsp:nvSpPr>
        <dsp:cNvPr id="0" name=""/>
        <dsp:cNvSpPr/>
      </dsp:nvSpPr>
      <dsp:spPr>
        <a:xfrm>
          <a:off x="1152999" y="419704"/>
          <a:ext cx="220548" cy="1361327"/>
        </a:xfrm>
        <a:custGeom>
          <a:avLst/>
          <a:gdLst/>
          <a:ahLst/>
          <a:cxnLst/>
          <a:rect l="0" t="0" r="0" b="0"/>
          <a:pathLst>
            <a:path>
              <a:moveTo>
                <a:pt x="0" y="0"/>
              </a:moveTo>
              <a:lnTo>
                <a:pt x="0" y="1361327"/>
              </a:lnTo>
              <a:lnTo>
                <a:pt x="220548" y="136132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1373547" y="1571596"/>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Work with regional faculty</a:t>
          </a:r>
          <a:endParaRPr lang="en-US" sz="1300" kern="1200" dirty="0"/>
        </a:p>
      </dsp:txBody>
      <dsp:txXfrm>
        <a:off x="1385815" y="1583864"/>
        <a:ext cx="2871242" cy="394333"/>
      </dsp:txXfrm>
    </dsp:sp>
    <dsp:sp modelId="{C15E24E7-110E-48A8-8D56-0692CE7C53B3}">
      <dsp:nvSpPr>
        <dsp:cNvPr id="0" name=""/>
        <dsp:cNvSpPr/>
      </dsp:nvSpPr>
      <dsp:spPr>
        <a:xfrm>
          <a:off x="1152999" y="419704"/>
          <a:ext cx="220548" cy="1884914"/>
        </a:xfrm>
        <a:custGeom>
          <a:avLst/>
          <a:gdLst/>
          <a:ahLst/>
          <a:cxnLst/>
          <a:rect l="0" t="0" r="0" b="0"/>
          <a:pathLst>
            <a:path>
              <a:moveTo>
                <a:pt x="0" y="0"/>
              </a:moveTo>
              <a:lnTo>
                <a:pt x="0" y="1884914"/>
              </a:lnTo>
              <a:lnTo>
                <a:pt x="220548" y="18849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1373547" y="2095183"/>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Ensure access</a:t>
          </a:r>
          <a:endParaRPr lang="en-US" sz="1300" kern="1200" dirty="0"/>
        </a:p>
      </dsp:txBody>
      <dsp:txXfrm>
        <a:off x="1385815" y="2107451"/>
        <a:ext cx="2871242" cy="394333"/>
      </dsp:txXfrm>
    </dsp:sp>
    <dsp:sp modelId="{2189FE54-1704-4173-B598-EB1255716E24}">
      <dsp:nvSpPr>
        <dsp:cNvPr id="0" name=""/>
        <dsp:cNvSpPr/>
      </dsp:nvSpPr>
      <dsp:spPr>
        <a:xfrm>
          <a:off x="1152999" y="419704"/>
          <a:ext cx="220548" cy="2408501"/>
        </a:xfrm>
        <a:custGeom>
          <a:avLst/>
          <a:gdLst/>
          <a:ahLst/>
          <a:cxnLst/>
          <a:rect l="0" t="0" r="0" b="0"/>
          <a:pathLst>
            <a:path>
              <a:moveTo>
                <a:pt x="0" y="0"/>
              </a:moveTo>
              <a:lnTo>
                <a:pt x="0" y="2408501"/>
              </a:lnTo>
              <a:lnTo>
                <a:pt x="220548" y="2408501"/>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E68C6-071A-4F80-95B5-D302D53B1DEC}">
      <dsp:nvSpPr>
        <dsp:cNvPr id="0" name=""/>
        <dsp:cNvSpPr/>
      </dsp:nvSpPr>
      <dsp:spPr>
        <a:xfrm>
          <a:off x="1373547" y="2618770"/>
          <a:ext cx="2894203"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Secure local funding to support programs</a:t>
          </a:r>
          <a:endParaRPr lang="en-US" sz="1300" kern="1200" dirty="0"/>
        </a:p>
      </dsp:txBody>
      <dsp:txXfrm>
        <a:off x="1385815" y="2631038"/>
        <a:ext cx="2869667" cy="394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932450" y="834"/>
          <a:ext cx="2205483" cy="4188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Governance</a:t>
          </a:r>
          <a:endParaRPr lang="en-US" sz="2300" kern="1200" dirty="0"/>
        </a:p>
      </dsp:txBody>
      <dsp:txXfrm>
        <a:off x="944718" y="13102"/>
        <a:ext cx="2180947" cy="394333"/>
      </dsp:txXfrm>
    </dsp:sp>
    <dsp:sp modelId="{46F3C5EF-7F71-463B-BEC3-B8709B183EE9}">
      <dsp:nvSpPr>
        <dsp:cNvPr id="0" name=""/>
        <dsp:cNvSpPr/>
      </dsp:nvSpPr>
      <dsp:spPr>
        <a:xfrm>
          <a:off x="1152999" y="419704"/>
          <a:ext cx="220548" cy="314152"/>
        </a:xfrm>
        <a:custGeom>
          <a:avLst/>
          <a:gdLst/>
          <a:ahLst/>
          <a:cxnLst/>
          <a:rect l="0" t="0" r="0" b="0"/>
          <a:pathLst>
            <a:path>
              <a:moveTo>
                <a:pt x="0" y="0"/>
              </a:moveTo>
              <a:lnTo>
                <a:pt x="0" y="314152"/>
              </a:lnTo>
              <a:lnTo>
                <a:pt x="220548" y="31415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1373547" y="524421"/>
          <a:ext cx="2932752"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Administer local budget, operations</a:t>
          </a:r>
          <a:endParaRPr lang="en-US" sz="1500" kern="1200" dirty="0"/>
        </a:p>
      </dsp:txBody>
      <dsp:txXfrm>
        <a:off x="1385815" y="536689"/>
        <a:ext cx="2908216" cy="394333"/>
      </dsp:txXfrm>
    </dsp:sp>
    <dsp:sp modelId="{02CD695E-DA93-41FA-A84D-0EDF03749358}">
      <dsp:nvSpPr>
        <dsp:cNvPr id="0" name=""/>
        <dsp:cNvSpPr/>
      </dsp:nvSpPr>
      <dsp:spPr>
        <a:xfrm>
          <a:off x="1152999" y="419704"/>
          <a:ext cx="220548" cy="837739"/>
        </a:xfrm>
        <a:custGeom>
          <a:avLst/>
          <a:gdLst/>
          <a:ahLst/>
          <a:cxnLst/>
          <a:rect l="0" t="0" r="0" b="0"/>
          <a:pathLst>
            <a:path>
              <a:moveTo>
                <a:pt x="0" y="0"/>
              </a:moveTo>
              <a:lnTo>
                <a:pt x="0" y="837739"/>
              </a:lnTo>
              <a:lnTo>
                <a:pt x="220548" y="83773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1373547" y="1048008"/>
          <a:ext cx="2877294"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Manage county-paid personnel</a:t>
          </a:r>
          <a:endParaRPr lang="en-US" sz="1500" kern="1200" dirty="0"/>
        </a:p>
      </dsp:txBody>
      <dsp:txXfrm>
        <a:off x="1385815" y="1060276"/>
        <a:ext cx="2852758" cy="394333"/>
      </dsp:txXfrm>
    </dsp:sp>
    <dsp:sp modelId="{DDDBDD67-E745-4F96-BB98-F145A5617968}">
      <dsp:nvSpPr>
        <dsp:cNvPr id="0" name=""/>
        <dsp:cNvSpPr/>
      </dsp:nvSpPr>
      <dsp:spPr>
        <a:xfrm>
          <a:off x="1152999" y="419704"/>
          <a:ext cx="220548" cy="1361327"/>
        </a:xfrm>
        <a:custGeom>
          <a:avLst/>
          <a:gdLst/>
          <a:ahLst/>
          <a:cxnLst/>
          <a:rect l="0" t="0" r="0" b="0"/>
          <a:pathLst>
            <a:path>
              <a:moveTo>
                <a:pt x="0" y="0"/>
              </a:moveTo>
              <a:lnTo>
                <a:pt x="0" y="1361327"/>
              </a:lnTo>
              <a:lnTo>
                <a:pt x="220548" y="136132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1373547" y="1571596"/>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Office operations</a:t>
          </a:r>
          <a:endParaRPr lang="en-US" sz="1500" kern="1200" dirty="0"/>
        </a:p>
      </dsp:txBody>
      <dsp:txXfrm>
        <a:off x="1385815" y="1583864"/>
        <a:ext cx="2871242" cy="394333"/>
      </dsp:txXfrm>
    </dsp:sp>
    <dsp:sp modelId="{C15E24E7-110E-48A8-8D56-0692CE7C53B3}">
      <dsp:nvSpPr>
        <dsp:cNvPr id="0" name=""/>
        <dsp:cNvSpPr/>
      </dsp:nvSpPr>
      <dsp:spPr>
        <a:xfrm>
          <a:off x="1152999" y="419704"/>
          <a:ext cx="220548" cy="1884914"/>
        </a:xfrm>
        <a:custGeom>
          <a:avLst/>
          <a:gdLst/>
          <a:ahLst/>
          <a:cxnLst/>
          <a:rect l="0" t="0" r="0" b="0"/>
          <a:pathLst>
            <a:path>
              <a:moveTo>
                <a:pt x="0" y="0"/>
              </a:moveTo>
              <a:lnTo>
                <a:pt x="0" y="1884914"/>
              </a:lnTo>
              <a:lnTo>
                <a:pt x="220548" y="18849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1373547" y="2095183"/>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Annual elections</a:t>
          </a:r>
          <a:endParaRPr lang="en-US" sz="1500" kern="1200" dirty="0"/>
        </a:p>
      </dsp:txBody>
      <dsp:txXfrm>
        <a:off x="1385815" y="2107451"/>
        <a:ext cx="2871242" cy="394333"/>
      </dsp:txXfrm>
    </dsp:sp>
    <dsp:sp modelId="{2189FE54-1704-4173-B598-EB1255716E24}">
      <dsp:nvSpPr>
        <dsp:cNvPr id="0" name=""/>
        <dsp:cNvSpPr/>
      </dsp:nvSpPr>
      <dsp:spPr>
        <a:xfrm>
          <a:off x="1152999" y="419704"/>
          <a:ext cx="220548" cy="2408501"/>
        </a:xfrm>
        <a:custGeom>
          <a:avLst/>
          <a:gdLst/>
          <a:ahLst/>
          <a:cxnLst/>
          <a:rect l="0" t="0" r="0" b="0"/>
          <a:pathLst>
            <a:path>
              <a:moveTo>
                <a:pt x="0" y="0"/>
              </a:moveTo>
              <a:lnTo>
                <a:pt x="0" y="2408501"/>
              </a:lnTo>
              <a:lnTo>
                <a:pt x="220548" y="2408501"/>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E68C6-071A-4F80-95B5-D302D53B1DEC}">
      <dsp:nvSpPr>
        <dsp:cNvPr id="0" name=""/>
        <dsp:cNvSpPr/>
      </dsp:nvSpPr>
      <dsp:spPr>
        <a:xfrm>
          <a:off x="1373547" y="2618770"/>
          <a:ext cx="2894203"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Marketing</a:t>
          </a:r>
          <a:endParaRPr lang="en-US" sz="1500" kern="1200" dirty="0"/>
        </a:p>
      </dsp:txBody>
      <dsp:txXfrm>
        <a:off x="1385815" y="2631038"/>
        <a:ext cx="2869667" cy="394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344076" y="942"/>
          <a:ext cx="2664769" cy="5060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Membership</a:t>
          </a:r>
          <a:endParaRPr lang="en-US" sz="2800" kern="1200" dirty="0"/>
        </a:p>
      </dsp:txBody>
      <dsp:txXfrm>
        <a:off x="358899" y="15765"/>
        <a:ext cx="2635123" cy="476452"/>
      </dsp:txXfrm>
    </dsp:sp>
    <dsp:sp modelId="{46F3C5EF-7F71-463B-BEC3-B8709B183EE9}">
      <dsp:nvSpPr>
        <dsp:cNvPr id="0" name=""/>
        <dsp:cNvSpPr/>
      </dsp:nvSpPr>
      <dsp:spPr>
        <a:xfrm>
          <a:off x="610553" y="507040"/>
          <a:ext cx="266476" cy="379573"/>
        </a:xfrm>
        <a:custGeom>
          <a:avLst/>
          <a:gdLst/>
          <a:ahLst/>
          <a:cxnLst/>
          <a:rect l="0" t="0" r="0" b="0"/>
          <a:pathLst>
            <a:path>
              <a:moveTo>
                <a:pt x="0" y="0"/>
              </a:moveTo>
              <a:lnTo>
                <a:pt x="0" y="379573"/>
              </a:lnTo>
              <a:lnTo>
                <a:pt x="266476" y="37957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877030" y="633565"/>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Recruit candidates</a:t>
          </a:r>
          <a:endParaRPr lang="en-US" sz="1800" kern="1200" dirty="0"/>
        </a:p>
      </dsp:txBody>
      <dsp:txXfrm>
        <a:off x="891853" y="648388"/>
        <a:ext cx="4359473" cy="476452"/>
      </dsp:txXfrm>
    </dsp:sp>
    <dsp:sp modelId="{02CD695E-DA93-41FA-A84D-0EDF03749358}">
      <dsp:nvSpPr>
        <dsp:cNvPr id="0" name=""/>
        <dsp:cNvSpPr/>
      </dsp:nvSpPr>
      <dsp:spPr>
        <a:xfrm>
          <a:off x="610553" y="507040"/>
          <a:ext cx="266476" cy="1012196"/>
        </a:xfrm>
        <a:custGeom>
          <a:avLst/>
          <a:gdLst/>
          <a:ahLst/>
          <a:cxnLst/>
          <a:rect l="0" t="0" r="0" b="0"/>
          <a:pathLst>
            <a:path>
              <a:moveTo>
                <a:pt x="0" y="0"/>
              </a:moveTo>
              <a:lnTo>
                <a:pt x="0" y="1012196"/>
              </a:lnTo>
              <a:lnTo>
                <a:pt x="266476" y="10121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877030" y="1266188"/>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Ensure diverse voices, representing all citizens</a:t>
          </a:r>
          <a:endParaRPr lang="en-US" sz="1800" kern="1200" dirty="0"/>
        </a:p>
      </dsp:txBody>
      <dsp:txXfrm>
        <a:off x="891853" y="1281011"/>
        <a:ext cx="4359473" cy="476452"/>
      </dsp:txXfrm>
    </dsp:sp>
    <dsp:sp modelId="{DDDBDD67-E745-4F96-BB98-F145A5617968}">
      <dsp:nvSpPr>
        <dsp:cNvPr id="0" name=""/>
        <dsp:cNvSpPr/>
      </dsp:nvSpPr>
      <dsp:spPr>
        <a:xfrm>
          <a:off x="610553" y="507040"/>
          <a:ext cx="266476" cy="1644819"/>
        </a:xfrm>
        <a:custGeom>
          <a:avLst/>
          <a:gdLst/>
          <a:ahLst/>
          <a:cxnLst/>
          <a:rect l="0" t="0" r="0" b="0"/>
          <a:pathLst>
            <a:path>
              <a:moveTo>
                <a:pt x="0" y="0"/>
              </a:moveTo>
              <a:lnTo>
                <a:pt x="0" y="1644819"/>
              </a:lnTo>
              <a:lnTo>
                <a:pt x="266476" y="164481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877030" y="1898811"/>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Orient new members</a:t>
          </a:r>
          <a:endParaRPr lang="en-US" sz="1800" kern="1200" dirty="0"/>
        </a:p>
      </dsp:txBody>
      <dsp:txXfrm>
        <a:off x="891853" y="1913634"/>
        <a:ext cx="4359473" cy="476452"/>
      </dsp:txXfrm>
    </dsp:sp>
    <dsp:sp modelId="{C15E24E7-110E-48A8-8D56-0692CE7C53B3}">
      <dsp:nvSpPr>
        <dsp:cNvPr id="0" name=""/>
        <dsp:cNvSpPr/>
      </dsp:nvSpPr>
      <dsp:spPr>
        <a:xfrm>
          <a:off x="610553" y="507040"/>
          <a:ext cx="266476" cy="2277442"/>
        </a:xfrm>
        <a:custGeom>
          <a:avLst/>
          <a:gdLst/>
          <a:ahLst/>
          <a:cxnLst/>
          <a:rect l="0" t="0" r="0" b="0"/>
          <a:pathLst>
            <a:path>
              <a:moveTo>
                <a:pt x="0" y="0"/>
              </a:moveTo>
              <a:lnTo>
                <a:pt x="0" y="2277442"/>
              </a:lnTo>
              <a:lnTo>
                <a:pt x="266476" y="227744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877030" y="2531434"/>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Provide ongoing member training</a:t>
          </a:r>
          <a:endParaRPr lang="en-US" sz="1800" kern="1200" dirty="0"/>
        </a:p>
      </dsp:txBody>
      <dsp:txXfrm>
        <a:off x="891853" y="2546257"/>
        <a:ext cx="4359473" cy="476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25552"/>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Council funded employees</a:t>
          </a:r>
          <a:endParaRPr lang="en-US" sz="3600" kern="1200" dirty="0"/>
        </a:p>
      </dsp:txBody>
      <dsp:txXfrm>
        <a:off x="42151" y="67703"/>
        <a:ext cx="5496201" cy="779158"/>
      </dsp:txXfrm>
    </dsp:sp>
    <dsp:sp modelId="{E2A63AA8-6AE7-4814-87F4-AA7F2886CD0A}">
      <dsp:nvSpPr>
        <dsp:cNvPr id="0" name=""/>
        <dsp:cNvSpPr/>
      </dsp:nvSpPr>
      <dsp:spPr>
        <a:xfrm>
          <a:off x="0" y="992693"/>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Support</a:t>
          </a:r>
          <a:endParaRPr lang="en-US" sz="3600" kern="1200" dirty="0"/>
        </a:p>
      </dsp:txBody>
      <dsp:txXfrm>
        <a:off x="42151" y="1034844"/>
        <a:ext cx="5496201" cy="779158"/>
      </dsp:txXfrm>
    </dsp:sp>
    <dsp:sp modelId="{778DA6E4-9DE8-42B5-AF53-5B39F4F630ED}">
      <dsp:nvSpPr>
        <dsp:cNvPr id="0" name=""/>
        <dsp:cNvSpPr/>
      </dsp:nvSpPr>
      <dsp:spPr>
        <a:xfrm>
          <a:off x="0" y="1856153"/>
          <a:ext cx="5580503"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smtClean="0"/>
            <a:t>Office operations</a:t>
          </a:r>
          <a:endParaRPr lang="en-US" sz="2800" kern="1200" dirty="0"/>
        </a:p>
        <a:p>
          <a:pPr marL="285750" lvl="1" indent="-285750" algn="l" defTabSz="1244600">
            <a:lnSpc>
              <a:spcPct val="90000"/>
            </a:lnSpc>
            <a:spcBef>
              <a:spcPct val="0"/>
            </a:spcBef>
            <a:spcAft>
              <a:spcPct val="20000"/>
            </a:spcAft>
            <a:buChar char="••"/>
          </a:pPr>
          <a:r>
            <a:rPr lang="en-US" sz="2800" kern="1200" dirty="0" smtClean="0"/>
            <a:t>Programming</a:t>
          </a:r>
          <a:endParaRPr lang="en-US" sz="2800" kern="1200" dirty="0"/>
        </a:p>
      </dsp:txBody>
      <dsp:txXfrm>
        <a:off x="0" y="1856153"/>
        <a:ext cx="5580503" cy="9687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196260"/>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University employees with faculty appointments</a:t>
          </a:r>
          <a:endParaRPr lang="en-US" sz="2100" kern="1200" dirty="0"/>
        </a:p>
      </dsp:txBody>
      <dsp:txXfrm>
        <a:off x="24588" y="220848"/>
        <a:ext cx="5531327" cy="454509"/>
      </dsp:txXfrm>
    </dsp:sp>
    <dsp:sp modelId="{E2A63AA8-6AE7-4814-87F4-AA7F2886CD0A}">
      <dsp:nvSpPr>
        <dsp:cNvPr id="0" name=""/>
        <dsp:cNvSpPr/>
      </dsp:nvSpPr>
      <dsp:spPr>
        <a:xfrm>
          <a:off x="0" y="760425"/>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Usually Multi-county assignments</a:t>
          </a:r>
          <a:endParaRPr lang="en-US" sz="2100" kern="1200" dirty="0"/>
        </a:p>
      </dsp:txBody>
      <dsp:txXfrm>
        <a:off x="24588" y="785013"/>
        <a:ext cx="5531327" cy="454509"/>
      </dsp:txXfrm>
    </dsp:sp>
    <dsp:sp modelId="{A4AF01BF-7A7B-47CA-90D7-E916EF6EF3AE}">
      <dsp:nvSpPr>
        <dsp:cNvPr id="0" name=""/>
        <dsp:cNvSpPr/>
      </dsp:nvSpPr>
      <dsp:spPr>
        <a:xfrm>
          <a:off x="0" y="1324590"/>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Council participates in:</a:t>
          </a:r>
          <a:endParaRPr lang="en-US" sz="2100" kern="1200" dirty="0"/>
        </a:p>
      </dsp:txBody>
      <dsp:txXfrm>
        <a:off x="24588" y="1349178"/>
        <a:ext cx="5531327" cy="454509"/>
      </dsp:txXfrm>
    </dsp:sp>
    <dsp:sp modelId="{95457F25-0CA4-4903-A2A9-6E9532679A04}">
      <dsp:nvSpPr>
        <dsp:cNvPr id="0" name=""/>
        <dsp:cNvSpPr/>
      </dsp:nvSpPr>
      <dsp:spPr>
        <a:xfrm>
          <a:off x="0" y="1828275"/>
          <a:ext cx="5580503"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Hiring</a:t>
          </a:r>
          <a:endParaRPr lang="en-US" sz="1600" kern="1200" dirty="0"/>
        </a:p>
        <a:p>
          <a:pPr marL="171450" lvl="1" indent="-171450" algn="l" defTabSz="711200">
            <a:lnSpc>
              <a:spcPct val="90000"/>
            </a:lnSpc>
            <a:spcBef>
              <a:spcPct val="0"/>
            </a:spcBef>
            <a:spcAft>
              <a:spcPct val="20000"/>
            </a:spcAft>
            <a:buChar char="••"/>
          </a:pPr>
          <a:r>
            <a:rPr lang="en-US" sz="1600" kern="1200" dirty="0" smtClean="0"/>
            <a:t>Annual performance appraisal</a:t>
          </a:r>
          <a:endParaRPr lang="en-US" sz="1600" kern="1200" dirty="0"/>
        </a:p>
        <a:p>
          <a:pPr marL="171450" lvl="1" indent="-171450" algn="l" defTabSz="711200">
            <a:lnSpc>
              <a:spcPct val="90000"/>
            </a:lnSpc>
            <a:spcBef>
              <a:spcPct val="0"/>
            </a:spcBef>
            <a:spcAft>
              <a:spcPct val="20000"/>
            </a:spcAft>
            <a:buChar char="••"/>
          </a:pPr>
          <a:r>
            <a:rPr lang="en-US" sz="1600" kern="1200" dirty="0" smtClean="0"/>
            <a:t>Assignment of positions</a:t>
          </a:r>
          <a:endParaRPr lang="en-US" sz="1600" kern="1200" dirty="0"/>
        </a:p>
      </dsp:txBody>
      <dsp:txXfrm>
        <a:off x="0" y="1828275"/>
        <a:ext cx="5580503" cy="825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0DDC4-689E-4C6F-8F13-2EAD649CB445}"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E9F36-4972-446D-BC93-7ADCBB17B3A7}" type="slidenum">
              <a:rPr lang="en-US" smtClean="0"/>
              <a:t>‹#›</a:t>
            </a:fld>
            <a:endParaRPr lang="en-US"/>
          </a:p>
        </p:txBody>
      </p:sp>
    </p:spTree>
    <p:extLst>
      <p:ext uri="{BB962C8B-B14F-4D97-AF65-F5344CB8AC3E}">
        <p14:creationId xmlns:p14="http://schemas.microsoft.com/office/powerpoint/2010/main" val="20933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solidFill>
                  <a:srgbClr val="CC3300"/>
                </a:solidFill>
                <a:latin typeface="Arial" panose="020B0604020202020204" pitchFamily="34" charset="0"/>
              </a:rPr>
              <a:t>Note: The presentation contains many places where information about your county should be included. These places are noted within the speaker notes.</a:t>
            </a:r>
          </a:p>
          <a:p>
            <a:pPr eaLnBrk="1" hangingPunct="1"/>
            <a:r>
              <a:rPr lang="en-US" altLang="en-US" dirty="0" smtClean="0">
                <a:latin typeface="Arial" panose="020B0604020202020204" pitchFamily="34" charset="0"/>
              </a:rPr>
              <a:t>Welcome to the </a:t>
            </a:r>
            <a:r>
              <a:rPr lang="en-US" altLang="en-US" dirty="0" smtClean="0">
                <a:solidFill>
                  <a:srgbClr val="CC3300"/>
                </a:solidFill>
                <a:latin typeface="Arial" panose="020B0604020202020204" pitchFamily="34" charset="0"/>
              </a:rPr>
              <a:t>&lt;Name&gt;</a:t>
            </a:r>
            <a:r>
              <a:rPr lang="en-US" altLang="en-US" dirty="0" smtClean="0">
                <a:latin typeface="Arial" panose="020B0604020202020204" pitchFamily="34" charset="0"/>
              </a:rPr>
              <a:t> County Extension council. This training session is designed to give you an overview of your role as a council member and the workings of Extension.</a:t>
            </a:r>
          </a:p>
          <a:p>
            <a:pPr eaLnBrk="1" hangingPunct="1"/>
            <a:r>
              <a:rPr lang="en-US" altLang="en-US" dirty="0" smtClean="0">
                <a:latin typeface="Arial" panose="020B0604020202020204" pitchFamily="34" charset="0"/>
              </a:rPr>
              <a:t>As a county Extension council member, you play a vital role in meeting the educational needs of people in </a:t>
            </a:r>
            <a:r>
              <a:rPr lang="en-US" altLang="en-US" dirty="0" smtClean="0">
                <a:solidFill>
                  <a:srgbClr val="CC3300"/>
                </a:solidFill>
                <a:latin typeface="Arial" panose="020B0604020202020204" pitchFamily="34" charset="0"/>
              </a:rPr>
              <a:t>&lt;Name&gt;</a:t>
            </a:r>
            <a:r>
              <a:rPr lang="en-US" altLang="en-US" dirty="0" smtClean="0">
                <a:latin typeface="Arial" panose="020B0604020202020204" pitchFamily="34" charset="0"/>
              </a:rPr>
              <a:t> County.</a:t>
            </a:r>
          </a:p>
          <a:p>
            <a:pPr eaLnBrk="1" hangingPunct="1"/>
            <a:r>
              <a:rPr lang="en-US" altLang="en-US" dirty="0" smtClean="0">
                <a:latin typeface="Arial" panose="020B0604020202020204" pitchFamily="34" charset="0"/>
              </a:rPr>
              <a:t>County Extension councils were created by state statutes to work with the University of Missouri in carrying out local educational programs.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a:t>
            </a:fld>
            <a:endParaRPr lang="en-US"/>
          </a:p>
        </p:txBody>
      </p:sp>
    </p:spTree>
    <p:extLst>
      <p:ext uri="{BB962C8B-B14F-4D97-AF65-F5344CB8AC3E}">
        <p14:creationId xmlns:p14="http://schemas.microsoft.com/office/powerpoint/2010/main" val="80484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Governance includes a number of operational functions and responsibilities, such as:</a:t>
            </a:r>
          </a:p>
          <a:p>
            <a:pPr eaLnBrk="1" hangingPunct="1">
              <a:buFontTx/>
              <a:buChar char="•"/>
            </a:pPr>
            <a:r>
              <a:rPr lang="en-US" altLang="en-US" dirty="0" smtClean="0">
                <a:latin typeface="Arial" panose="020B0604020202020204" pitchFamily="34" charset="0"/>
              </a:rPr>
              <a:t>Administering the local budget and operations</a:t>
            </a:r>
          </a:p>
          <a:p>
            <a:pPr eaLnBrk="1" hangingPunct="1">
              <a:buFontTx/>
              <a:buChar char="•"/>
            </a:pPr>
            <a:r>
              <a:rPr lang="en-US" altLang="en-US" dirty="0" smtClean="0">
                <a:latin typeface="Arial" panose="020B0604020202020204" pitchFamily="34" charset="0"/>
              </a:rPr>
              <a:t>Managing county-employed personnel</a:t>
            </a:r>
          </a:p>
          <a:p>
            <a:pPr eaLnBrk="1" hangingPunct="1">
              <a:buFontTx/>
              <a:buChar char="•"/>
            </a:pPr>
            <a:r>
              <a:rPr lang="en-US" altLang="en-US" dirty="0" smtClean="0">
                <a:latin typeface="Arial" panose="020B0604020202020204" pitchFamily="34" charset="0"/>
              </a:rPr>
              <a:t>Office Operations</a:t>
            </a:r>
          </a:p>
          <a:p>
            <a:pPr eaLnBrk="1" hangingPunct="1">
              <a:buFontTx/>
              <a:buChar char="•"/>
            </a:pPr>
            <a:r>
              <a:rPr lang="en-US" altLang="en-US" dirty="0" smtClean="0">
                <a:latin typeface="Arial" panose="020B0604020202020204" pitchFamily="34" charset="0"/>
              </a:rPr>
              <a:t>Council Elections</a:t>
            </a:r>
          </a:p>
          <a:p>
            <a:pPr eaLnBrk="1" hangingPunct="1">
              <a:buFontTx/>
              <a:buChar char="•"/>
            </a:pPr>
            <a:r>
              <a:rPr lang="en-US" altLang="en-US" dirty="0" smtClean="0">
                <a:latin typeface="Arial" panose="020B0604020202020204" pitchFamily="34" charset="0"/>
              </a:rPr>
              <a:t>Council meetings</a:t>
            </a:r>
          </a:p>
          <a:p>
            <a:pPr eaLnBrk="1" hangingPunct="1">
              <a:buFontTx/>
              <a:buChar char="•"/>
            </a:pPr>
            <a:r>
              <a:rPr lang="en-US" altLang="en-US" dirty="0" smtClean="0">
                <a:latin typeface="Arial" panose="020B0604020202020204" pitchFamily="34" charset="0"/>
              </a:rPr>
              <a:t>Legal Requirements</a:t>
            </a:r>
          </a:p>
          <a:p>
            <a:pPr eaLnBrk="1" hangingPunct="1">
              <a:buFontTx/>
              <a:buChar char="•"/>
            </a:pPr>
            <a:r>
              <a:rPr lang="en-US" altLang="en-US" dirty="0" smtClean="0">
                <a:latin typeface="Arial" panose="020B0604020202020204" pitchFamily="34" charset="0"/>
              </a:rPr>
              <a:t>Regional and State Extension council relationships</a:t>
            </a:r>
          </a:p>
          <a:p>
            <a:pPr eaLnBrk="1" hangingPunct="1">
              <a:buFontTx/>
              <a:buChar char="•"/>
            </a:pPr>
            <a:r>
              <a:rPr lang="en-US" altLang="en-US" dirty="0" smtClean="0">
                <a:latin typeface="Arial" panose="020B0604020202020204" pitchFamily="34" charset="0"/>
              </a:rPr>
              <a:t>Marketing</a:t>
            </a:r>
          </a:p>
          <a:p>
            <a:pPr eaLnBrk="1" hangingPunct="1">
              <a:buFontTx/>
              <a:buChar char="•"/>
            </a:pPr>
            <a:r>
              <a:rPr lang="en-US" altLang="en-US" dirty="0" smtClean="0">
                <a:latin typeface="Arial" panose="020B0604020202020204" pitchFamily="34" charset="0"/>
              </a:rPr>
              <a:t>And decision making.</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10</a:t>
            </a:fld>
            <a:endParaRPr lang="en-US"/>
          </a:p>
        </p:txBody>
      </p:sp>
    </p:spTree>
    <p:extLst>
      <p:ext uri="{BB962C8B-B14F-4D97-AF65-F5344CB8AC3E}">
        <p14:creationId xmlns:p14="http://schemas.microsoft.com/office/powerpoint/2010/main" val="313703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mtClean="0">
                <a:latin typeface="Arial" panose="020B0604020202020204" pitchFamily="34" charset="0"/>
              </a:rPr>
              <a:t>County Extension </a:t>
            </a:r>
            <a:r>
              <a:rPr lang="en-US" altLang="en-US" dirty="0" smtClean="0">
                <a:latin typeface="Arial" panose="020B0604020202020204" pitchFamily="34" charset="0"/>
              </a:rPr>
              <a:t>councils and their operations are set forth in state statutes.  Choosing to ignore state law opens you up to liability.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Councils are required to comply with Missouri’s Sunshine Law.  Notice of meetings must be posted, and requests for records fulfilled.</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University makes recommendations to help you be aware of “best practices” but the council is free to make their own decisions – but they also are responsible for repercussions from those decisions.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All nonprofits and government agencies are required to refrain from conflict of interest.  Defined as putting personal benefit before the welfare of the organization.  If potential conflicts arise, disclose it to the group.  Remove yourself from the decision making process (discussion as well as vote.)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11</a:t>
            </a:fld>
            <a:endParaRPr lang="en-US"/>
          </a:p>
        </p:txBody>
      </p:sp>
    </p:spTree>
    <p:extLst>
      <p:ext uri="{BB962C8B-B14F-4D97-AF65-F5344CB8AC3E}">
        <p14:creationId xmlns:p14="http://schemas.microsoft.com/office/powerpoint/2010/main" val="101374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Membership on the Extension council is comprised of elected and appointed representatives.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council holds responsibility for recruiting</a:t>
            </a:r>
            <a:r>
              <a:rPr lang="en-US" altLang="en-US" baseline="0" dirty="0" smtClean="0">
                <a:latin typeface="Arial" panose="020B0604020202020204" pitchFamily="34" charset="0"/>
              </a:rPr>
              <a:t> candidates and conducting the election.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 The key to a council’s effectiveness is recruiting individuals who represent the broad educational needs and backgrounds of people who live in the county.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Membership responsibilities also include orienting new members to the council and providing ongoing training to enhance the ability of members to serve their constituents.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12</a:t>
            </a:fld>
            <a:endParaRPr lang="en-US"/>
          </a:p>
        </p:txBody>
      </p:sp>
    </p:spTree>
    <p:extLst>
      <p:ext uri="{BB962C8B-B14F-4D97-AF65-F5344CB8AC3E}">
        <p14:creationId xmlns:p14="http://schemas.microsoft.com/office/powerpoint/2010/main" val="173629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introduce you to the people who provide Extension programs to your county.</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13</a:t>
            </a:fld>
            <a:endParaRPr lang="en-US"/>
          </a:p>
        </p:txBody>
      </p:sp>
    </p:spTree>
    <p:extLst>
      <p:ext uri="{BB962C8B-B14F-4D97-AF65-F5344CB8AC3E}">
        <p14:creationId xmlns:p14="http://schemas.microsoft.com/office/powerpoint/2010/main" val="971469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 and photograph of your county’s </a:t>
            </a:r>
            <a:br>
              <a:rPr lang="en-US" altLang="en-US" b="1" dirty="0" smtClean="0">
                <a:solidFill>
                  <a:srgbClr val="CC3300"/>
                </a:solidFill>
                <a:latin typeface="Arial" panose="020B0604020202020204" pitchFamily="34" charset="0"/>
              </a:rPr>
            </a:br>
            <a:r>
              <a:rPr lang="en-US" altLang="en-US" b="1" dirty="0" smtClean="0">
                <a:solidFill>
                  <a:srgbClr val="CC3300"/>
                </a:solidFill>
                <a:latin typeface="Arial" panose="020B0604020202020204" pitchFamily="34" charset="0"/>
              </a:rPr>
              <a:t>CES.</a:t>
            </a:r>
          </a:p>
          <a:p>
            <a:pPr eaLnBrk="1" hangingPunct="1"/>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is our County Engagement</a:t>
            </a:r>
            <a:r>
              <a:rPr lang="en-US" altLang="en-US" baseline="0" dirty="0" smtClean="0">
                <a:latin typeface="Arial" panose="020B0604020202020204" pitchFamily="34" charset="0"/>
              </a:rPr>
              <a:t> Specialist</a:t>
            </a:r>
            <a:r>
              <a:rPr lang="en-US" altLang="en-US" dirty="0" smtClean="0">
                <a:latin typeface="Arial" panose="020B0604020202020204" pitchFamily="34" charset="0"/>
              </a:rPr>
              <a:t>.</a:t>
            </a:r>
          </a:p>
          <a:p>
            <a:pPr algn="ctr" eaLnBrk="1" hangingPunct="1"/>
            <a:r>
              <a:rPr lang="en-US" altLang="en-US" dirty="0" smtClean="0">
                <a:latin typeface="Arial" panose="020B0604020202020204" pitchFamily="34" charset="0"/>
              </a:rPr>
              <a:t>The County Engagement</a:t>
            </a:r>
            <a:r>
              <a:rPr lang="en-US" altLang="en-US" baseline="0" dirty="0" smtClean="0">
                <a:latin typeface="Arial" panose="020B0604020202020204" pitchFamily="34" charset="0"/>
              </a:rPr>
              <a:t> Specialist</a:t>
            </a:r>
            <a:r>
              <a:rPr lang="en-US" altLang="en-US" dirty="0" smtClean="0">
                <a:latin typeface="Arial" panose="020B0604020202020204" pitchFamily="34" charset="0"/>
              </a:rPr>
              <a:t>, often referred to as the CES, is a off-campus specialist assigned by the University to serve as a liaison among the county Extension council, and other faculty who serve our county and the University. </a:t>
            </a:r>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ensures that the educational programs in our county meet the high-priority needs of our constituents.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14</a:t>
            </a:fld>
            <a:endParaRPr lang="en-US"/>
          </a:p>
        </p:txBody>
      </p:sp>
    </p:spTree>
    <p:extLst>
      <p:ext uri="{BB962C8B-B14F-4D97-AF65-F5344CB8AC3E}">
        <p14:creationId xmlns:p14="http://schemas.microsoft.com/office/powerpoint/2010/main" val="390755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Clerical staff in the Extension center are employed by the Extension council or MU</a:t>
            </a:r>
            <a:r>
              <a:rPr lang="en-US" altLang="en-US" baseline="0" dirty="0" smtClean="0">
                <a:latin typeface="Arial" panose="020B0604020202020204" pitchFamily="34" charset="0"/>
              </a:rPr>
              <a:t> Extension through a MOU with University of Missouri</a:t>
            </a:r>
            <a:r>
              <a:rPr lang="en-US" altLang="en-US" dirty="0" smtClean="0">
                <a:latin typeface="Arial" panose="020B0604020202020204" pitchFamily="34" charset="0"/>
              </a:rPr>
              <a:t>.  Through the MOU, the council</a:t>
            </a:r>
            <a:r>
              <a:rPr lang="en-US" altLang="en-US" baseline="0" dirty="0" smtClean="0">
                <a:latin typeface="Arial" panose="020B0604020202020204" pitchFamily="34" charset="0"/>
              </a:rPr>
              <a:t> pays all the payroll costs for the staff person.  In either arrangement, t</a:t>
            </a:r>
            <a:r>
              <a:rPr lang="en-US" altLang="en-US" dirty="0" smtClean="0">
                <a:latin typeface="Arial" panose="020B0604020202020204" pitchFamily="34" charset="0"/>
              </a:rPr>
              <a:t>hese individuals provide support for both office operations and programs.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15</a:t>
            </a:fld>
            <a:endParaRPr lang="en-US"/>
          </a:p>
        </p:txBody>
      </p:sp>
    </p:spTree>
    <p:extLst>
      <p:ext uri="{BB962C8B-B14F-4D97-AF65-F5344CB8AC3E}">
        <p14:creationId xmlns:p14="http://schemas.microsoft.com/office/powerpoint/2010/main" val="215393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names and photos of clerical staff members.</a:t>
            </a:r>
          </a:p>
          <a:p>
            <a:pPr eaLnBrk="1" hangingPunct="1"/>
            <a:r>
              <a:rPr lang="en-US" altLang="en-US" dirty="0" smtClean="0">
                <a:latin typeface="Arial" panose="020B0604020202020204" pitchFamily="34" charset="0"/>
              </a:rPr>
              <a:t>In (Name) County, we are pleased to have:</a:t>
            </a:r>
          </a:p>
          <a:p>
            <a:pPr eaLnBrk="1" hangingPunct="1"/>
            <a:endParaRPr lang="en-US" altLang="en-US" dirty="0" smtClean="0">
              <a:latin typeface="Arial" panose="020B0604020202020204" pitchFamily="34" charset="0"/>
            </a:endParaRPr>
          </a:p>
          <a:p>
            <a:pPr eaLnBrk="1" hangingPunct="1"/>
            <a:r>
              <a:rPr lang="en-US" altLang="en-US" dirty="0" smtClean="0">
                <a:solidFill>
                  <a:srgbClr val="CC3300"/>
                </a:solidFill>
                <a:latin typeface="Arial" panose="020B0604020202020204" pitchFamily="34" charset="0"/>
              </a:rPr>
              <a:t>(List names and titles)</a:t>
            </a:r>
          </a:p>
          <a:p>
            <a:pPr eaLnBrk="1" hangingPunct="1"/>
            <a:endParaRPr lang="en-US" altLang="en-US" dirty="0" smtClean="0">
              <a:solidFill>
                <a:srgbClr val="CC3300"/>
              </a:solidFill>
              <a:latin typeface="Arial" panose="020B0604020202020204" pitchFamily="34" charset="0"/>
            </a:endParaRPr>
          </a:p>
          <a:p>
            <a:pPr eaLnBrk="1" hangingPunct="1"/>
            <a:r>
              <a:rPr lang="en-US" altLang="en-US" dirty="0" smtClean="0">
                <a:latin typeface="Arial" panose="020B0604020202020204" pitchFamily="34" charset="0"/>
              </a:rPr>
              <a:t>to support our local office.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16</a:t>
            </a:fld>
            <a:endParaRPr lang="en-US"/>
          </a:p>
        </p:txBody>
      </p:sp>
    </p:spTree>
    <p:extLst>
      <p:ext uri="{BB962C8B-B14F-4D97-AF65-F5344CB8AC3E}">
        <p14:creationId xmlns:p14="http://schemas.microsoft.com/office/powerpoint/2010/main" val="167696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As a council member, you will interact regularly with the faculty and staff who work in the county. Regional Extension specialists, as the title implies, specialize in a particular field. They are faculty members of the University of Missouri. While regional specialists are headquartered in a specific county, most have multicounty assignments. This structure allows each county access to expertise in a number of specialty areas that might not otherwise be available.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Councils play an important role in hiring those specialists, serving on personnel teams during the hiring process and approving candidates for positions in their county. Councils also participate in annual performance reviews of regional specialists.</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17</a:t>
            </a:fld>
            <a:endParaRPr lang="en-US"/>
          </a:p>
        </p:txBody>
      </p:sp>
    </p:spTree>
    <p:extLst>
      <p:ext uri="{BB962C8B-B14F-4D97-AF65-F5344CB8AC3E}">
        <p14:creationId xmlns:p14="http://schemas.microsoft.com/office/powerpoint/2010/main" val="89269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Use this slide and make additional slides as necessary to list regional specialists 1) assigned to the county and 2) serving the county. Photos from the Extension staff directory may be added to the slide.</a:t>
            </a:r>
          </a:p>
          <a:p>
            <a:pPr eaLnBrk="1" hangingPunct="1"/>
            <a:r>
              <a:rPr lang="en-US" altLang="en-US" dirty="0" smtClean="0">
                <a:latin typeface="Arial" panose="020B0604020202020204" pitchFamily="34" charset="0"/>
              </a:rPr>
              <a:t>In our county, we have </a:t>
            </a:r>
            <a:r>
              <a:rPr lang="en-US" altLang="en-US" dirty="0" smtClean="0">
                <a:solidFill>
                  <a:srgbClr val="CC3300"/>
                </a:solidFill>
                <a:latin typeface="Arial" panose="020B0604020202020204" pitchFamily="34" charset="0"/>
              </a:rPr>
              <a:t>(number)</a:t>
            </a:r>
            <a:r>
              <a:rPr lang="en-US" altLang="en-US" dirty="0" smtClean="0">
                <a:latin typeface="Arial" panose="020B0604020202020204" pitchFamily="34" charset="0"/>
              </a:rPr>
              <a:t> of specialists headquartered here. They are</a:t>
            </a:r>
            <a:r>
              <a:rPr lang="en-US" altLang="en-US" dirty="0" smtClean="0">
                <a:solidFill>
                  <a:srgbClr val="CC3300"/>
                </a:solidFill>
                <a:latin typeface="Arial" panose="020B0604020202020204" pitchFamily="34" charset="0"/>
              </a:rPr>
              <a:t>:</a:t>
            </a:r>
            <a:endParaRPr lang="en-US" altLang="en-US" dirty="0" smtClean="0">
              <a:latin typeface="Arial" panose="020B0604020202020204" pitchFamily="34" charset="0"/>
            </a:endParaRPr>
          </a:p>
          <a:p>
            <a:pPr eaLnBrk="1" hangingPunct="1"/>
            <a:r>
              <a:rPr lang="en-US" altLang="en-US" dirty="0" smtClean="0">
                <a:solidFill>
                  <a:srgbClr val="CC3300"/>
                </a:solidFill>
                <a:latin typeface="Arial" panose="020B0604020202020204" pitchFamily="34" charset="0"/>
              </a:rPr>
              <a:t>(list name and title)</a:t>
            </a:r>
          </a:p>
          <a:p>
            <a:pPr eaLnBrk="1" hangingPunct="1"/>
            <a:endParaRPr lang="en-US" altLang="en-US" dirty="0" smtClean="0">
              <a:solidFill>
                <a:srgbClr val="CC3300"/>
              </a:solidFill>
              <a:latin typeface="Arial" panose="020B0604020202020204" pitchFamily="34" charset="0"/>
            </a:endParaRPr>
          </a:p>
          <a:p>
            <a:pPr eaLnBrk="1" hangingPunct="1"/>
            <a:r>
              <a:rPr lang="en-US" altLang="en-US" dirty="0" smtClean="0">
                <a:latin typeface="Arial" panose="020B0604020202020204" pitchFamily="34" charset="0"/>
              </a:rPr>
              <a:t>These specialists also serve our county:</a:t>
            </a:r>
          </a:p>
          <a:p>
            <a:pPr eaLnBrk="1" hangingPunct="1"/>
            <a:r>
              <a:rPr lang="en-US" altLang="en-US" dirty="0" smtClean="0">
                <a:solidFill>
                  <a:srgbClr val="CC3300"/>
                </a:solidFill>
                <a:latin typeface="Arial" panose="020B0604020202020204" pitchFamily="34" charset="0"/>
              </a:rPr>
              <a:t>(list name, title, headquarter county – use additional slides as necessary)</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18</a:t>
            </a:fld>
            <a:endParaRPr lang="en-US"/>
          </a:p>
        </p:txBody>
      </p:sp>
    </p:spTree>
    <p:extLst>
      <p:ext uri="{BB962C8B-B14F-4D97-AF65-F5344CB8AC3E}">
        <p14:creationId xmlns:p14="http://schemas.microsoft.com/office/powerpoint/2010/main" val="3165774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Counties also are served by paraprofessionals who work with the:</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Family Nutrition Education Program</a:t>
            </a:r>
          </a:p>
          <a:p>
            <a:pPr eaLnBrk="1" hangingPunct="1">
              <a:buFontTx/>
              <a:buChar char="•"/>
            </a:pPr>
            <a:r>
              <a:rPr lang="en-US" altLang="en-US" dirty="0" smtClean="0">
                <a:latin typeface="Arial" panose="020B0604020202020204" pitchFamily="34" charset="0"/>
              </a:rPr>
              <a:t>Small Farm Family Program</a:t>
            </a:r>
          </a:p>
          <a:p>
            <a:pPr eaLnBrk="1" hangingPunct="1">
              <a:buFontTx/>
              <a:buChar char="•"/>
            </a:pPr>
            <a:r>
              <a:rPr lang="en-US" altLang="en-US" dirty="0" smtClean="0">
                <a:latin typeface="Arial" panose="020B0604020202020204" pitchFamily="34" charset="0"/>
              </a:rPr>
              <a:t>And 4-H Youth Development.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These staff members are University employees. </a:t>
            </a:r>
            <a:r>
              <a:rPr lang="en-US" altLang="en-US" b="1" dirty="0" smtClean="0">
                <a:solidFill>
                  <a:srgbClr val="CC3300"/>
                </a:solidFill>
                <a:latin typeface="Arial" panose="020B0604020202020204" pitchFamily="34" charset="0"/>
              </a:rPr>
              <a:t>(Note: If council shares salary responsibility, include that information here.)</a:t>
            </a:r>
            <a:r>
              <a:rPr lang="en-US" altLang="en-US" dirty="0" smtClean="0">
                <a:latin typeface="Arial" panose="020B0604020202020204" pitchFamily="34" charset="0"/>
              </a:rPr>
              <a:t> Paraprofessionals are supervised by regional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19</a:t>
            </a:fld>
            <a:endParaRPr lang="en-US"/>
          </a:p>
        </p:txBody>
      </p:sp>
    </p:spTree>
    <p:extLst>
      <p:ext uri="{BB962C8B-B14F-4D97-AF65-F5344CB8AC3E}">
        <p14:creationId xmlns:p14="http://schemas.microsoft.com/office/powerpoint/2010/main" val="61298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objectives of this orientation module are to help you understand:</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Your role as a county Extension council member</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The county Extension council’s relationship with the University. </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a:t>
            </a:fld>
            <a:endParaRPr lang="en-US"/>
          </a:p>
        </p:txBody>
      </p:sp>
    </p:spTree>
    <p:extLst>
      <p:ext uri="{BB962C8B-B14F-4D97-AF65-F5344CB8AC3E}">
        <p14:creationId xmlns:p14="http://schemas.microsoft.com/office/powerpoint/2010/main" val="148372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names and program for paraprofessionals headquartered in the county. Include photos where available.</a:t>
            </a:r>
          </a:p>
          <a:p>
            <a:pPr eaLnBrk="1" hangingPunct="1"/>
            <a:r>
              <a:rPr lang="en-US" altLang="en-US" dirty="0" smtClean="0">
                <a:latin typeface="Arial" panose="020B0604020202020204" pitchFamily="34" charset="0"/>
              </a:rPr>
              <a:t>The paraprofessionals serving our county are:</a:t>
            </a:r>
          </a:p>
          <a:p>
            <a:pPr eaLnBrk="1" hangingPunct="1"/>
            <a:r>
              <a:rPr lang="en-US" altLang="en-US" dirty="0" smtClean="0">
                <a:solidFill>
                  <a:srgbClr val="CC3300"/>
                </a:solidFill>
                <a:latin typeface="Arial" panose="020B0604020202020204" pitchFamily="34" charset="0"/>
              </a:rPr>
              <a:t>(List name and title)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20</a:t>
            </a:fld>
            <a:endParaRPr lang="en-US"/>
          </a:p>
        </p:txBody>
      </p:sp>
    </p:spTree>
    <p:extLst>
      <p:ext uri="{BB962C8B-B14F-4D97-AF65-F5344CB8AC3E}">
        <p14:creationId xmlns:p14="http://schemas.microsoft.com/office/powerpoint/2010/main" val="2037001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 how Extension is organized</a:t>
            </a:r>
            <a:r>
              <a:rPr lang="en-US" baseline="0" dirty="0" smtClean="0"/>
              <a:t> in our state</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21</a:t>
            </a:fld>
            <a:endParaRPr lang="en-US"/>
          </a:p>
        </p:txBody>
      </p:sp>
    </p:spTree>
    <p:extLst>
      <p:ext uri="{BB962C8B-B14F-4D97-AF65-F5344CB8AC3E}">
        <p14:creationId xmlns:p14="http://schemas.microsoft.com/office/powerpoint/2010/main" val="382941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University of Missouri Extension program is administered by the Columbia campus, MU. Dr. Marshall is Vice Chancellor for MU Extension and Engagement.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He reports to MU Chancellor, the campus’s chief academic officer.  Garnett Stokes currently serves as Interim Chancellor</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While administrative responsibility is assigned to Columbia, Extension collaborates with the University of Missouri campuses in Kansas City, Rolla and St. Louis to fulfill the land-grant mission.</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22</a:t>
            </a:fld>
            <a:endParaRPr lang="en-US"/>
          </a:p>
        </p:txBody>
      </p:sp>
    </p:spTree>
    <p:extLst>
      <p:ext uri="{BB962C8B-B14F-4D97-AF65-F5344CB8AC3E}">
        <p14:creationId xmlns:p14="http://schemas.microsoft.com/office/powerpoint/2010/main" val="2773054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smtClean="0">
                <a:latin typeface="Arial" panose="020B0604020202020204" pitchFamily="34" charset="0"/>
                <a:ea typeface="+mn-ea"/>
              </a:rPr>
              <a:t>The Extension Leadership Team also includes:</a:t>
            </a:r>
          </a:p>
          <a:p>
            <a:pPr eaLnBrk="1" hangingPunct="1">
              <a:defRPr/>
            </a:pPr>
            <a:endParaRPr lang="en-US" altLang="en-US" dirty="0" smtClean="0">
              <a:latin typeface="Arial" panose="020B0604020202020204" pitchFamily="34" charset="0"/>
              <a:ea typeface="+mn-ea"/>
            </a:endParaRPr>
          </a:p>
          <a:p>
            <a:pPr marL="171450" indent="-171450">
              <a:spcBef>
                <a:spcPct val="25000"/>
              </a:spcBef>
              <a:buFont typeface="Arial" panose="020B0604020202020204" pitchFamily="34" charset="0"/>
              <a:buChar char="•"/>
              <a:defRPr/>
            </a:pPr>
            <a:r>
              <a:rPr lang="en-US" altLang="en-US" dirty="0" smtClean="0">
                <a:solidFill>
                  <a:srgbClr val="093A81"/>
                </a:solidFill>
                <a:ea typeface="+mn-ea"/>
              </a:rPr>
              <a:t>Blake Naughton, Associate Vice Chancellor for Extension and Engagement</a:t>
            </a:r>
          </a:p>
          <a:p>
            <a:pPr eaLnBrk="1" hangingPunct="1">
              <a:defRPr/>
            </a:pPr>
            <a:endParaRPr lang="en-US" altLang="en-US" dirty="0" smtClean="0">
              <a:latin typeface="Arial" panose="020B0604020202020204" pitchFamily="34" charset="0"/>
              <a:ea typeface="+mn-ea"/>
            </a:endParaRPr>
          </a:p>
          <a:p>
            <a:pPr marL="171450" indent="-171450">
              <a:spcBef>
                <a:spcPct val="25000"/>
              </a:spcBef>
              <a:buFont typeface="Arial" panose="020B0604020202020204" pitchFamily="34" charset="0"/>
              <a:buChar char="•"/>
              <a:defRPr/>
            </a:pPr>
            <a:r>
              <a:rPr lang="en-US" altLang="en-US" dirty="0" smtClean="0">
                <a:latin typeface="Arial" panose="020B0604020202020204" pitchFamily="34" charset="0"/>
                <a:ea typeface="+mn-ea"/>
              </a:rPr>
              <a:t> Susan Reno, </a:t>
            </a:r>
            <a:r>
              <a:rPr lang="en-US" altLang="en-US" dirty="0" smtClean="0">
                <a:solidFill>
                  <a:srgbClr val="093A81"/>
                </a:solidFill>
                <a:ea typeface="+mn-ea"/>
              </a:rPr>
              <a:t>Assistant Vice Chancellor for Research, Extension and Engagement</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23</a:t>
            </a:fld>
            <a:endParaRPr lang="en-US"/>
          </a:p>
        </p:txBody>
      </p:sp>
    </p:spTree>
    <p:extLst>
      <p:ext uri="{BB962C8B-B14F-4D97-AF65-F5344CB8AC3E}">
        <p14:creationId xmlns:p14="http://schemas.microsoft.com/office/powerpoint/2010/main" val="27503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Mark Stewart is currently serving as Director of Off-Campus</a:t>
            </a:r>
            <a:endParaRPr lang="en-US" altLang="en-US" dirty="0" smtClean="0">
              <a:solidFill>
                <a:srgbClr val="093A81"/>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24</a:t>
            </a:fld>
            <a:endParaRPr lang="en-US"/>
          </a:p>
        </p:txBody>
      </p:sp>
    </p:spTree>
    <p:extLst>
      <p:ext uri="{BB962C8B-B14F-4D97-AF65-F5344CB8AC3E}">
        <p14:creationId xmlns:p14="http://schemas.microsoft.com/office/powerpoint/2010/main" val="360778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This organizational chart shows how MU Extension’s leadership team is organized</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25</a:t>
            </a:fld>
            <a:endParaRPr lang="en-US"/>
          </a:p>
        </p:txBody>
      </p:sp>
    </p:spTree>
    <p:extLst>
      <p:ext uri="{BB962C8B-B14F-4D97-AF65-F5344CB8AC3E}">
        <p14:creationId xmlns:p14="http://schemas.microsoft.com/office/powerpoint/2010/main" val="262158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Through a recent reorganization, MU Extension programmatic leadership is organized around outcomes.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Agriculture and Environment, leadership is provided by Rob Kallenbach,</a:t>
            </a:r>
            <a:r>
              <a:rPr lang="en-US" altLang="en-US" baseline="0" dirty="0" smtClean="0">
                <a:latin typeface="Arial" panose="020B0604020202020204" pitchFamily="34" charset="0"/>
              </a:rPr>
              <a:t> Senior Director and Assistant Dean.  Programming in this area includes </a:t>
            </a:r>
          </a:p>
          <a:p>
            <a:pPr marL="800100" lvl="1" indent="-342900">
              <a:spcAft>
                <a:spcPct val="40000"/>
              </a:spcAft>
              <a:buFont typeface="Arial" panose="020B0604020202020204" pitchFamily="34" charset="0"/>
              <a:buChar char="•"/>
              <a:defRPr/>
            </a:pPr>
            <a:r>
              <a:rPr lang="en-US" altLang="en-US" sz="2500" dirty="0" smtClean="0"/>
              <a:t>Animal Health &amp; Production</a:t>
            </a:r>
          </a:p>
          <a:p>
            <a:pPr marL="800100" lvl="1" indent="-342900">
              <a:spcAft>
                <a:spcPct val="40000"/>
              </a:spcAft>
              <a:buFont typeface="Arial" panose="020B0604020202020204" pitchFamily="34" charset="0"/>
              <a:buChar char="•"/>
              <a:defRPr/>
            </a:pPr>
            <a:r>
              <a:rPr lang="en-US" altLang="en-US" sz="2500" dirty="0" smtClean="0"/>
              <a:t>Plant Health &amp; Production</a:t>
            </a:r>
          </a:p>
          <a:p>
            <a:pPr marL="800100" lvl="1" indent="-342900">
              <a:spcAft>
                <a:spcPct val="40000"/>
              </a:spcAft>
              <a:buFont typeface="Arial" panose="020B0604020202020204" pitchFamily="34" charset="0"/>
              <a:buChar char="•"/>
              <a:defRPr/>
            </a:pPr>
            <a:r>
              <a:rPr lang="en-US" altLang="en-US" sz="2500" dirty="0" smtClean="0"/>
              <a:t>Agriculture Business &amp; Policy</a:t>
            </a:r>
          </a:p>
          <a:p>
            <a:pPr marL="800100" lvl="1" indent="-342900">
              <a:spcAft>
                <a:spcPct val="40000"/>
              </a:spcAft>
              <a:buFont typeface="Arial" panose="020B0604020202020204" pitchFamily="34" charset="0"/>
              <a:buChar char="•"/>
              <a:defRPr/>
            </a:pPr>
            <a:r>
              <a:rPr lang="en-US" altLang="en-US" sz="2500" dirty="0" smtClean="0"/>
              <a:t>Natural Resources &amp; Environment</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26</a:t>
            </a:fld>
            <a:endParaRPr lang="en-US"/>
          </a:p>
        </p:txBody>
      </p:sp>
    </p:spTree>
    <p:extLst>
      <p:ext uri="{BB962C8B-B14F-4D97-AF65-F5344CB8AC3E}">
        <p14:creationId xmlns:p14="http://schemas.microsoft.com/office/powerpoint/2010/main" val="3793341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Leadership in the area of Youth and Families is provided by Jo Britt-Rankin, Senior Program Director and Associate Dean.</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Youth and Families programs will include:</a:t>
            </a:r>
          </a:p>
          <a:p>
            <a:pPr eaLnBrk="1" hangingPunct="1"/>
            <a:endParaRPr lang="en-US" altLang="en-US"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4-H Center for Youth Development</a:t>
            </a:r>
          </a:p>
          <a:p>
            <a:pPr marL="800100" lvl="1" indent="-342900">
              <a:spcAft>
                <a:spcPct val="40000"/>
              </a:spcAft>
              <a:buFont typeface="Arial" panose="020B0604020202020204" pitchFamily="34" charset="0"/>
              <a:buChar char="•"/>
              <a:defRPr/>
            </a:pPr>
            <a:r>
              <a:rPr lang="en-US" altLang="en-US" sz="2500" dirty="0" smtClean="0"/>
              <a:t>Nutrition &amp; Wellness Educations</a:t>
            </a:r>
          </a:p>
          <a:p>
            <a:pPr marL="800100" lvl="1" indent="-342900">
              <a:spcAft>
                <a:spcPct val="40000"/>
              </a:spcAft>
              <a:buFont typeface="Arial" panose="020B0604020202020204" pitchFamily="34" charset="0"/>
              <a:buChar char="•"/>
              <a:defRPr/>
            </a:pPr>
            <a:r>
              <a:rPr lang="en-US" altLang="en-US" sz="2500" dirty="0" smtClean="0"/>
              <a:t>Family &amp; Home Education</a:t>
            </a: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27</a:t>
            </a:fld>
            <a:endParaRPr lang="en-US"/>
          </a:p>
        </p:txBody>
      </p:sp>
    </p:spTree>
    <p:extLst>
      <p:ext uri="{BB962C8B-B14F-4D97-AF65-F5344CB8AC3E}">
        <p14:creationId xmlns:p14="http://schemas.microsoft.com/office/powerpoint/2010/main" val="415960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Business and Communities is</a:t>
            </a:r>
            <a:r>
              <a:rPr lang="en-US" altLang="en-US" baseline="0" dirty="0" smtClean="0">
                <a:latin typeface="Arial" panose="020B0604020202020204" pitchFamily="34" charset="0"/>
              </a:rPr>
              <a:t> led by Steve Devlin, Program Director and Associate Dean.  Programming in this area focuses on:</a:t>
            </a:r>
          </a:p>
          <a:p>
            <a:pPr eaLnBrk="1" hangingPunct="1"/>
            <a:endParaRPr lang="en-US" altLang="en-US" baseline="0"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Business Development</a:t>
            </a:r>
          </a:p>
          <a:p>
            <a:pPr marL="800100" lvl="1" indent="-342900">
              <a:spcAft>
                <a:spcPct val="40000"/>
              </a:spcAft>
              <a:buFont typeface="Arial" panose="020B0604020202020204" pitchFamily="34" charset="0"/>
              <a:buChar char="•"/>
              <a:defRPr/>
            </a:pPr>
            <a:r>
              <a:rPr lang="en-US" altLang="en-US" sz="2500" dirty="0" smtClean="0"/>
              <a:t>Community Development</a:t>
            </a:r>
          </a:p>
          <a:p>
            <a:pPr marL="800100" lvl="1" indent="-342900">
              <a:spcAft>
                <a:spcPct val="40000"/>
              </a:spcAft>
              <a:buFont typeface="Arial" panose="020B0604020202020204" pitchFamily="34" charset="0"/>
              <a:buChar char="•"/>
              <a:defRPr/>
            </a:pPr>
            <a:r>
              <a:rPr lang="en-US" altLang="en-US" sz="2500" dirty="0" smtClean="0"/>
              <a:t>Workforce Development</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28</a:t>
            </a:fld>
            <a:endParaRPr lang="en-US"/>
          </a:p>
        </p:txBody>
      </p:sp>
    </p:spTree>
    <p:extLst>
      <p:ext uri="{BB962C8B-B14F-4D97-AF65-F5344CB8AC3E}">
        <p14:creationId xmlns:p14="http://schemas.microsoft.com/office/powerpoint/2010/main" val="258051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Additionally, MU Extension will continue</a:t>
            </a:r>
            <a:r>
              <a:rPr lang="en-US" altLang="en-US" baseline="0" dirty="0" smtClean="0">
                <a:latin typeface="Arial" panose="020B0604020202020204" pitchFamily="34" charset="0"/>
              </a:rPr>
              <a:t> to provide programming around health and safety, including:</a:t>
            </a:r>
          </a:p>
          <a:p>
            <a:pPr eaLnBrk="1" hangingPunct="1"/>
            <a:endParaRPr lang="en-US" altLang="en-US"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Continuing Medical Education</a:t>
            </a:r>
          </a:p>
          <a:p>
            <a:pPr marL="800100" lvl="1" indent="-342900">
              <a:spcAft>
                <a:spcPct val="40000"/>
              </a:spcAft>
              <a:buFont typeface="Arial" panose="020B0604020202020204" pitchFamily="34" charset="0"/>
              <a:buChar char="•"/>
              <a:defRPr/>
            </a:pPr>
            <a:r>
              <a:rPr lang="en-US" altLang="en-US" sz="2500" dirty="0" smtClean="0"/>
              <a:t>Nursing Outreach</a:t>
            </a:r>
          </a:p>
          <a:p>
            <a:pPr marL="800100" lvl="1" indent="-342900">
              <a:spcAft>
                <a:spcPct val="40000"/>
              </a:spcAft>
              <a:buFont typeface="Arial" panose="020B0604020202020204" pitchFamily="34" charset="0"/>
              <a:buChar char="•"/>
              <a:defRPr/>
            </a:pPr>
            <a:r>
              <a:rPr lang="en-US" altLang="en-US" sz="2500" dirty="0" smtClean="0"/>
              <a:t>Law Enforcement Training</a:t>
            </a:r>
          </a:p>
          <a:p>
            <a:pPr marL="800100" lvl="1" indent="-342900">
              <a:spcAft>
                <a:spcPct val="40000"/>
              </a:spcAft>
              <a:buFont typeface="Arial" panose="020B0604020202020204" pitchFamily="34" charset="0"/>
              <a:buChar char="•"/>
              <a:defRPr/>
            </a:pPr>
            <a:r>
              <a:rPr lang="en-US" altLang="en-US" sz="2500" dirty="0" smtClean="0"/>
              <a:t>Fire &amp; Rescue Training</a:t>
            </a:r>
          </a:p>
          <a:p>
            <a:endParaRPr lang="en-US" dirty="0" smtClean="0"/>
          </a:p>
          <a:p>
            <a:r>
              <a:rPr lang="en-US" dirty="0" smtClean="0"/>
              <a:t>Blake Naughton, Associate Vice Chancellor for Extension and Engagement, will provide leadership</a:t>
            </a:r>
            <a:r>
              <a:rPr lang="en-US" baseline="0" dirty="0" smtClean="0"/>
              <a:t> in this area</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29</a:t>
            </a:fld>
            <a:endParaRPr lang="en-US"/>
          </a:p>
        </p:txBody>
      </p:sp>
    </p:spTree>
    <p:extLst>
      <p:ext uri="{BB962C8B-B14F-4D97-AF65-F5344CB8AC3E}">
        <p14:creationId xmlns:p14="http://schemas.microsoft.com/office/powerpoint/2010/main" val="161576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Extension mission is to:</a:t>
            </a:r>
          </a:p>
          <a:p>
            <a:pPr eaLnBrk="1" hangingPunct="1"/>
            <a:r>
              <a:rPr lang="en-US" altLang="en-US" dirty="0" smtClean="0">
                <a:latin typeface="Arial" panose="020B0604020202020204" pitchFamily="34" charset="0"/>
              </a:rPr>
              <a:t>“Improve Missourians’ lives by addressing their highest priorities through the application of research-based knowledge and resources.”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a:t>
            </a:fld>
            <a:endParaRPr lang="en-US"/>
          </a:p>
        </p:txBody>
      </p:sp>
    </p:spTree>
    <p:extLst>
      <p:ext uri="{BB962C8B-B14F-4D97-AF65-F5344CB8AC3E}">
        <p14:creationId xmlns:p14="http://schemas.microsoft.com/office/powerpoint/2010/main" val="4238450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Across the state, Extension is divided into seven administrative regions, supervised by Regional Directors. </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30</a:t>
            </a:fld>
            <a:endParaRPr lang="en-US"/>
          </a:p>
        </p:txBody>
      </p:sp>
    </p:spTree>
    <p:extLst>
      <p:ext uri="{BB962C8B-B14F-4D97-AF65-F5344CB8AC3E}">
        <p14:creationId xmlns:p14="http://schemas.microsoft.com/office/powerpoint/2010/main" val="1484733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East Central Missouri Region, and our Interim Regional Director is Matt Herring, whose office is in Union,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31</a:t>
            </a:fld>
            <a:endParaRPr lang="en-US"/>
          </a:p>
        </p:txBody>
      </p:sp>
    </p:spTree>
    <p:extLst>
      <p:ext uri="{BB962C8B-B14F-4D97-AF65-F5344CB8AC3E}">
        <p14:creationId xmlns:p14="http://schemas.microsoft.com/office/powerpoint/2010/main" val="272840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Urban Region, and our Interim</a:t>
            </a:r>
            <a:r>
              <a:rPr lang="en-US" altLang="en-US" baseline="0" dirty="0" smtClean="0">
                <a:latin typeface="Arial" panose="020B0604020202020204" pitchFamily="34" charset="0"/>
              </a:rPr>
              <a:t> </a:t>
            </a:r>
            <a:r>
              <a:rPr lang="en-US" altLang="en-US" dirty="0" smtClean="0">
                <a:latin typeface="Arial" panose="020B0604020202020204" pitchFamily="34" charset="0"/>
              </a:rPr>
              <a:t>Regional Director is Jody Squires, whose office is at St. Louis,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32</a:t>
            </a:fld>
            <a:endParaRPr lang="en-US"/>
          </a:p>
        </p:txBody>
      </p:sp>
    </p:spTree>
    <p:extLst>
      <p:ext uri="{BB962C8B-B14F-4D97-AF65-F5344CB8AC3E}">
        <p14:creationId xmlns:p14="http://schemas.microsoft.com/office/powerpoint/2010/main" val="4198916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Urban Region, and our Regional Director is Jody Squires, whose office is at St.</a:t>
            </a:r>
            <a:r>
              <a:rPr lang="en-US" altLang="en-US" baseline="0" dirty="0" smtClean="0">
                <a:latin typeface="Arial" panose="020B0604020202020204" pitchFamily="34" charset="0"/>
              </a:rPr>
              <a:t> Louis</a:t>
            </a:r>
            <a:r>
              <a:rPr lang="en-US" altLang="en-US" dirty="0" smtClean="0">
                <a:latin typeface="Arial" panose="020B0604020202020204" pitchFamily="34" charset="0"/>
              </a:rPr>
              <a:t>, Mo. </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33</a:t>
            </a:fld>
            <a:endParaRPr lang="en-US"/>
          </a:p>
        </p:txBody>
      </p:sp>
    </p:spTree>
    <p:extLst>
      <p:ext uri="{BB962C8B-B14F-4D97-AF65-F5344CB8AC3E}">
        <p14:creationId xmlns:p14="http://schemas.microsoft.com/office/powerpoint/2010/main" val="3211215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Northeast Region, and our Regional Director is Mike Krauch, whose office is in Columbia.</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34</a:t>
            </a:fld>
            <a:endParaRPr lang="en-US"/>
          </a:p>
        </p:txBody>
      </p:sp>
    </p:spTree>
    <p:extLst>
      <p:ext uri="{BB962C8B-B14F-4D97-AF65-F5344CB8AC3E}">
        <p14:creationId xmlns:p14="http://schemas.microsoft.com/office/powerpoint/2010/main" val="4146112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Northwest Region, and our Regional Director is Joe Lear, whose office is in St. Joseph.</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35</a:t>
            </a:fld>
            <a:endParaRPr lang="en-US"/>
          </a:p>
        </p:txBody>
      </p:sp>
    </p:spTree>
    <p:extLst>
      <p:ext uri="{BB962C8B-B14F-4D97-AF65-F5344CB8AC3E}">
        <p14:creationId xmlns:p14="http://schemas.microsoft.com/office/powerpoint/2010/main" val="104326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Southeast Region, and our Regional Director is Sarah Denkler, whose office is at the Delta Center in Portageville.</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36</a:t>
            </a:fld>
            <a:endParaRPr lang="en-US"/>
          </a:p>
        </p:txBody>
      </p:sp>
    </p:spTree>
    <p:extLst>
      <p:ext uri="{BB962C8B-B14F-4D97-AF65-F5344CB8AC3E}">
        <p14:creationId xmlns:p14="http://schemas.microsoft.com/office/powerpoint/2010/main" val="406714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Southwest Region, and our Regional Director is Jay Chism, whose office is in Springfield.</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37</a:t>
            </a:fld>
            <a:endParaRPr lang="en-US"/>
          </a:p>
        </p:txBody>
      </p:sp>
    </p:spTree>
    <p:extLst>
      <p:ext uri="{BB962C8B-B14F-4D97-AF65-F5344CB8AC3E}">
        <p14:creationId xmlns:p14="http://schemas.microsoft.com/office/powerpoint/2010/main" val="92914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West Central Region, and our Regional Director is Wayne Prewitt, whose office is in Clinton,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38</a:t>
            </a:fld>
            <a:endParaRPr lang="en-US"/>
          </a:p>
        </p:txBody>
      </p:sp>
    </p:spTree>
    <p:extLst>
      <p:ext uri="{BB962C8B-B14F-4D97-AF65-F5344CB8AC3E}">
        <p14:creationId xmlns:p14="http://schemas.microsoft.com/office/powerpoint/2010/main" val="1005471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MU Extension had two additional key people who are available to support the efforts of the Council.</a:t>
            </a:r>
          </a:p>
          <a:p>
            <a:endParaRPr lang="en-US" altLang="en-US" dirty="0" smtClean="0">
              <a:latin typeface="Arial" panose="020B0604020202020204" pitchFamily="34" charset="0"/>
            </a:endParaRPr>
          </a:p>
          <a:p>
            <a:r>
              <a:rPr lang="en-US" altLang="en-US" dirty="0" smtClean="0">
                <a:latin typeface="Arial" panose="020B0604020202020204" pitchFamily="34" charset="0"/>
              </a:rPr>
              <a:t>Tracy Feller is the Director of Partnerships and Stakeholder Development.  She can assist your council in communicating with important stakeholders, such as County Commissioners or legislators.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39</a:t>
            </a:fld>
            <a:endParaRPr lang="en-US"/>
          </a:p>
        </p:txBody>
      </p:sp>
    </p:spTree>
    <p:extLst>
      <p:ext uri="{BB962C8B-B14F-4D97-AF65-F5344CB8AC3E}">
        <p14:creationId xmlns:p14="http://schemas.microsoft.com/office/powerpoint/2010/main" val="8261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latin typeface="Arial" panose="020B0604020202020204" pitchFamily="34" charset="0"/>
              </a:rPr>
              <a:t>(Mission Continued)</a:t>
            </a:r>
          </a:p>
          <a:p>
            <a:pPr eaLnBrk="1" hangingPunct="1"/>
            <a:r>
              <a:rPr lang="en-US" altLang="en-US" dirty="0" smtClean="0">
                <a:latin typeface="Arial" panose="020B0604020202020204" pitchFamily="34" charset="0"/>
              </a:rPr>
              <a:t>As an integral part of the land-grant mission, University of Missouri Extension is a joint venture of the:</a:t>
            </a:r>
          </a:p>
          <a:p>
            <a:pPr eaLnBrk="1" hangingPunct="1">
              <a:buFontTx/>
              <a:buChar char="•"/>
            </a:pPr>
            <a:r>
              <a:rPr lang="en-US" altLang="en-US" dirty="0" smtClean="0">
                <a:latin typeface="Arial" panose="020B0604020202020204" pitchFamily="34" charset="0"/>
              </a:rPr>
              <a:t>University of Missouri campuses (including Columbia, Kansas City, Rolla and St. Louis)</a:t>
            </a:r>
          </a:p>
          <a:p>
            <a:pPr eaLnBrk="1" hangingPunct="1">
              <a:buFontTx/>
              <a:buChar char="•"/>
            </a:pPr>
            <a:r>
              <a:rPr lang="en-US" altLang="en-US" dirty="0" smtClean="0">
                <a:latin typeface="Arial" panose="020B0604020202020204" pitchFamily="34" charset="0"/>
              </a:rPr>
              <a:t>Lincoln University Cooperative Extension</a:t>
            </a:r>
          </a:p>
          <a:p>
            <a:pPr eaLnBrk="1" hangingPunct="1">
              <a:buFontTx/>
              <a:buChar char="•"/>
            </a:pPr>
            <a:r>
              <a:rPr lang="en-US" altLang="en-US" dirty="0" smtClean="0">
                <a:latin typeface="Arial" panose="020B0604020202020204" pitchFamily="34" charset="0"/>
              </a:rPr>
              <a:t>The people of Missouri through county Extension councils</a:t>
            </a:r>
          </a:p>
          <a:p>
            <a:pPr eaLnBrk="1" hangingPunct="1">
              <a:buFontTx/>
              <a:buChar char="•"/>
            </a:pPr>
            <a:r>
              <a:rPr lang="en-US" altLang="en-US" dirty="0" smtClean="0">
                <a:latin typeface="Arial" panose="020B0604020202020204" pitchFamily="34" charset="0"/>
              </a:rPr>
              <a:t>Cooperative State Research, Education and Extension Service of the U.S. Department of Agriculture</a:t>
            </a:r>
          </a:p>
          <a:p>
            <a:pPr eaLnBrk="1" hangingPunct="1">
              <a:buFontTx/>
              <a:buChar char="•"/>
            </a:pPr>
            <a:r>
              <a:rPr lang="en-US" altLang="en-US" dirty="0" smtClean="0">
                <a:latin typeface="Arial" panose="020B0604020202020204" pitchFamily="34" charset="0"/>
              </a:rPr>
              <a:t>And other stakeholders and partners.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a:t>
            </a:fld>
            <a:endParaRPr lang="en-US"/>
          </a:p>
        </p:txBody>
      </p:sp>
    </p:spTree>
    <p:extLst>
      <p:ext uri="{BB962C8B-B14F-4D97-AF65-F5344CB8AC3E}">
        <p14:creationId xmlns:p14="http://schemas.microsoft.com/office/powerpoint/2010/main" val="2575717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MU Extension had two additional key people who are available to support the efforts of the Council.</a:t>
            </a:r>
          </a:p>
          <a:p>
            <a:endParaRPr lang="en-US" altLang="en-US" dirty="0" smtClean="0">
              <a:latin typeface="Arial" panose="020B0604020202020204" pitchFamily="34" charset="0"/>
            </a:endParaRPr>
          </a:p>
          <a:p>
            <a:r>
              <a:rPr lang="en-US" altLang="en-US" dirty="0" smtClean="0">
                <a:latin typeface="Arial" panose="020B0604020202020204" pitchFamily="34" charset="0"/>
              </a:rPr>
              <a:t>Tracy Feller is the Director of Partnerships and Stakeholder Development.  She can assist your council in communicating with important stakeholders, such as County Commissioners or legislators.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40</a:t>
            </a:fld>
            <a:endParaRPr lang="en-US"/>
          </a:p>
        </p:txBody>
      </p:sp>
    </p:spTree>
    <p:extLst>
      <p:ext uri="{BB962C8B-B14F-4D97-AF65-F5344CB8AC3E}">
        <p14:creationId xmlns:p14="http://schemas.microsoft.com/office/powerpoint/2010/main" val="84752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James Preston is the Interim Director for Advancement. He can assist with local fundraising for endowments for any programming or area of extension work.</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41</a:t>
            </a:fld>
            <a:endParaRPr lang="en-US"/>
          </a:p>
        </p:txBody>
      </p:sp>
    </p:spTree>
    <p:extLst>
      <p:ext uri="{BB962C8B-B14F-4D97-AF65-F5344CB8AC3E}">
        <p14:creationId xmlns:p14="http://schemas.microsoft.com/office/powerpoint/2010/main" val="4246257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At the core of this structure are County Extension Council members who ensure the system works by:</a:t>
            </a:r>
          </a:p>
          <a:p>
            <a:pPr eaLnBrk="1" hangingPunct="1">
              <a:buFontTx/>
              <a:buChar char="•"/>
            </a:pPr>
            <a:r>
              <a:rPr lang="en-US" altLang="en-US" dirty="0" smtClean="0">
                <a:latin typeface="Arial" panose="020B0604020202020204" pitchFamily="34" charset="0"/>
              </a:rPr>
              <a:t>Identifying local educational needs</a:t>
            </a:r>
          </a:p>
          <a:p>
            <a:pPr eaLnBrk="1" hangingPunct="1">
              <a:buFontTx/>
              <a:buChar char="•"/>
            </a:pPr>
            <a:r>
              <a:rPr lang="en-US" altLang="en-US" dirty="0" smtClean="0">
                <a:latin typeface="Arial" panose="020B0604020202020204" pitchFamily="34" charset="0"/>
              </a:rPr>
              <a:t>Securing funds</a:t>
            </a:r>
          </a:p>
          <a:p>
            <a:pPr eaLnBrk="1" hangingPunct="1">
              <a:buFontTx/>
              <a:buChar char="•"/>
            </a:pPr>
            <a:r>
              <a:rPr lang="en-US" altLang="en-US" dirty="0" smtClean="0">
                <a:latin typeface="Arial" panose="020B0604020202020204" pitchFamily="34" charset="0"/>
              </a:rPr>
              <a:t>And ensuring that the research-based information of the state’s land-grant universities is available to people in their communities.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42</a:t>
            </a:fld>
            <a:endParaRPr lang="en-US"/>
          </a:p>
        </p:txBody>
      </p:sp>
    </p:spTree>
    <p:extLst>
      <p:ext uri="{BB962C8B-B14F-4D97-AF65-F5344CB8AC3E}">
        <p14:creationId xmlns:p14="http://schemas.microsoft.com/office/powerpoint/2010/main" val="2464365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solidFill>
                  <a:srgbClr val="CC3300"/>
                </a:solidFill>
                <a:latin typeface="Arial" panose="020B0604020202020204" pitchFamily="34" charset="0"/>
              </a:rPr>
              <a:t>List names of members and area of representation. Be sure to include council offices held by members.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43</a:t>
            </a:fld>
            <a:endParaRPr lang="en-US"/>
          </a:p>
        </p:txBody>
      </p:sp>
    </p:spTree>
    <p:extLst>
      <p:ext uri="{BB962C8B-B14F-4D97-AF65-F5344CB8AC3E}">
        <p14:creationId xmlns:p14="http://schemas.microsoft.com/office/powerpoint/2010/main" val="1148225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a:t>
            </a:r>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Regional Extension Council addresses issues of multicounty or regional concern. Each county has two representatives on the regional council. Our representatives are:</a:t>
            </a:r>
          </a:p>
          <a:p>
            <a:pPr eaLnBrk="1" hangingPunct="1"/>
            <a:r>
              <a:rPr lang="en-US" altLang="en-US" dirty="0" smtClean="0">
                <a:solidFill>
                  <a:srgbClr val="CC3300"/>
                </a:solidFill>
                <a:latin typeface="Arial" panose="020B0604020202020204" pitchFamily="34" charset="0"/>
              </a:rPr>
              <a:t>(List names)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44</a:t>
            </a:fld>
            <a:endParaRPr lang="en-US"/>
          </a:p>
        </p:txBody>
      </p:sp>
    </p:spTree>
    <p:extLst>
      <p:ext uri="{BB962C8B-B14F-4D97-AF65-F5344CB8AC3E}">
        <p14:creationId xmlns:p14="http://schemas.microsoft.com/office/powerpoint/2010/main" val="3780551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These training modules are designed to help you, as county Extension council members, understand your role and help you fulfill the requirements of your office. The other modules in this series are:</a:t>
            </a:r>
          </a:p>
          <a:p>
            <a:pPr eaLnBrk="1" hangingPunct="1"/>
            <a:endParaRPr lang="en-US" altLang="en-US" dirty="0" smtClean="0">
              <a:latin typeface="Arial" panose="020B0604020202020204" pitchFamily="34" charset="0"/>
            </a:endParaRPr>
          </a:p>
          <a:p>
            <a:pPr eaLnBrk="1" hangingPunct="1">
              <a:spcAft>
                <a:spcPct val="20000"/>
              </a:spcAft>
              <a:buFontTx/>
              <a:buChar char="•"/>
            </a:pPr>
            <a:r>
              <a:rPr lang="en-US" altLang="en-US" dirty="0" smtClean="0">
                <a:latin typeface="Arial" panose="020B0604020202020204" pitchFamily="34" charset="0"/>
              </a:rPr>
              <a:t>Be An Effective County Extension Council Member</a:t>
            </a:r>
          </a:p>
          <a:p>
            <a:pPr eaLnBrk="1" hangingPunct="1">
              <a:spcAft>
                <a:spcPct val="20000"/>
              </a:spcAft>
              <a:buFontTx/>
              <a:buChar char="•"/>
            </a:pPr>
            <a:r>
              <a:rPr lang="en-US" altLang="en-US" dirty="0" smtClean="0">
                <a:latin typeface="Arial" panose="020B0604020202020204" pitchFamily="34" charset="0"/>
              </a:rPr>
              <a:t>Setting Priorities for Program Development</a:t>
            </a:r>
          </a:p>
          <a:p>
            <a:pPr eaLnBrk="1" hangingPunct="1">
              <a:spcAft>
                <a:spcPct val="20000"/>
              </a:spcAft>
              <a:buFontTx/>
              <a:buChar char="•"/>
            </a:pPr>
            <a:r>
              <a:rPr lang="en-US" altLang="en-US" dirty="0" smtClean="0">
                <a:latin typeface="Arial" panose="020B0604020202020204" pitchFamily="34" charset="0"/>
              </a:rPr>
              <a:t>What Is the Council’s Role in Program Implementation?</a:t>
            </a:r>
          </a:p>
          <a:p>
            <a:pPr eaLnBrk="1" hangingPunct="1">
              <a:spcAft>
                <a:spcPct val="20000"/>
              </a:spcAft>
              <a:buFontTx/>
              <a:buChar char="•"/>
            </a:pPr>
            <a:r>
              <a:rPr lang="en-US" altLang="en-US" dirty="0" smtClean="0">
                <a:latin typeface="Arial" panose="020B0604020202020204" pitchFamily="34" charset="0"/>
              </a:rPr>
              <a:t>Evaluating and Reporting Program Outcomes</a:t>
            </a:r>
          </a:p>
          <a:p>
            <a:pPr eaLnBrk="1" hangingPunct="1">
              <a:spcAft>
                <a:spcPct val="20000"/>
              </a:spcAft>
              <a:buFontTx/>
              <a:buChar char="•"/>
            </a:pPr>
            <a:r>
              <a:rPr lang="en-US" altLang="en-US" dirty="0" smtClean="0">
                <a:latin typeface="Arial" panose="020B0604020202020204" pitchFamily="34" charset="0"/>
              </a:rPr>
              <a:t>Understanding County Budgets and Fiscal Reports</a:t>
            </a:r>
          </a:p>
          <a:p>
            <a:pPr eaLnBrk="1" hangingPunct="1">
              <a:spcAft>
                <a:spcPct val="20000"/>
              </a:spcAft>
              <a:buFontTx/>
              <a:buChar char="•"/>
            </a:pPr>
            <a:r>
              <a:rPr lang="en-US" altLang="en-US" dirty="0" smtClean="0">
                <a:latin typeface="Arial" panose="020B0604020202020204" pitchFamily="34" charset="0"/>
              </a:rPr>
              <a:t>Recruiting Candidates for Effective County Councils</a:t>
            </a:r>
          </a:p>
          <a:p>
            <a:pPr eaLnBrk="1" hangingPunct="1">
              <a:spcAft>
                <a:spcPct val="20000"/>
              </a:spcAft>
              <a:buFontTx/>
              <a:buChar char="•"/>
            </a:pPr>
            <a:r>
              <a:rPr lang="en-US" altLang="en-US" dirty="0" smtClean="0">
                <a:latin typeface="Arial" panose="020B0604020202020204" pitchFamily="34" charset="0"/>
              </a:rPr>
              <a:t>Mastering the Nuts and Bolts of Council Elections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45</a:t>
            </a:fld>
            <a:endParaRPr lang="en-US"/>
          </a:p>
        </p:txBody>
      </p:sp>
    </p:spTree>
    <p:extLst>
      <p:ext uri="{BB962C8B-B14F-4D97-AF65-F5344CB8AC3E}">
        <p14:creationId xmlns:p14="http://schemas.microsoft.com/office/powerpoint/2010/main" val="104562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Extension is grounded in the land-grant mission established by the federal Morrill Acts of 1862 and 1890.</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land-grant mission mandates resident instruction, research and service, and it is this mission that distinguishes the University of Missouri and Lincoln University from other colleges and universities in the state.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Through Extension, the Universities fulfill their service mission by delivering science-based information and education to the people of Missouri through county Extension centers.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5</a:t>
            </a:fld>
            <a:endParaRPr lang="en-US"/>
          </a:p>
        </p:txBody>
      </p:sp>
    </p:spTree>
    <p:extLst>
      <p:ext uri="{BB962C8B-B14F-4D97-AF65-F5344CB8AC3E}">
        <p14:creationId xmlns:p14="http://schemas.microsoft.com/office/powerpoint/2010/main" val="369952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latin typeface="Arial" panose="020B0604020202020204" pitchFamily="34" charset="0"/>
              </a:rPr>
              <a:t>(Mission Continued)</a:t>
            </a:r>
          </a:p>
          <a:p>
            <a:r>
              <a:rPr lang="en-US" i="0" dirty="0" smtClean="0"/>
              <a:t>In 2016 the director of Extension’s title was changed to “Vice Chancellor</a:t>
            </a:r>
            <a:r>
              <a:rPr lang="en-US" i="0" baseline="0" dirty="0" smtClean="0"/>
              <a:t> for Extension and Engagement.”  This change elevated the position to the Chancellor level and added “engagement” to the title.</a:t>
            </a:r>
          </a:p>
          <a:p>
            <a:endParaRPr lang="en-US" i="0" baseline="0" dirty="0" smtClean="0"/>
          </a:p>
          <a:p>
            <a:r>
              <a:rPr lang="en-US" i="0" baseline="0" dirty="0" smtClean="0"/>
              <a:t>Engagement efforts aim to connect the residents of our state with all of the resources of the University system, not just those who have traditionally been a part of our Extension program efforts.</a:t>
            </a:r>
          </a:p>
          <a:p>
            <a:endParaRPr lang="en-US" i="0" baseline="0" dirty="0" smtClean="0"/>
          </a:p>
          <a:p>
            <a:r>
              <a:rPr lang="en-US" i="0" baseline="0" dirty="0" smtClean="0"/>
              <a:t>The MU Engagement Council has been created </a:t>
            </a:r>
            <a:r>
              <a:rPr lang="en-US" sz="1200" i="0" kern="1200" dirty="0" smtClean="0">
                <a:solidFill>
                  <a:schemeClr val="tx1"/>
                </a:solidFill>
                <a:effectLst/>
                <a:latin typeface="+mn-lt"/>
                <a:ea typeface="+mn-ea"/>
                <a:cs typeface="+mn-cs"/>
              </a:rPr>
              <a:t>to bring together university leaders to focus on the engagement initiatives of the university.  By strengthening public engagement and connecting the people of the state to</a:t>
            </a:r>
            <a:r>
              <a:rPr lang="en-US" sz="1200" i="0" kern="1200" baseline="0" dirty="0" smtClean="0">
                <a:solidFill>
                  <a:schemeClr val="tx1"/>
                </a:solidFill>
                <a:effectLst/>
                <a:latin typeface="+mn-lt"/>
                <a:ea typeface="+mn-ea"/>
                <a:cs typeface="+mn-cs"/>
              </a:rPr>
              <a:t> the University</a:t>
            </a:r>
            <a:r>
              <a:rPr lang="en-US" sz="1200" i="0" kern="1200" dirty="0" smtClean="0">
                <a:solidFill>
                  <a:schemeClr val="tx1"/>
                </a:solidFill>
                <a:effectLst/>
                <a:latin typeface="+mn-lt"/>
                <a:ea typeface="+mn-ea"/>
                <a:cs typeface="+mn-cs"/>
              </a:rPr>
              <a:t>, we hope to increase our public understanding and support. </a:t>
            </a:r>
            <a:endParaRPr lang="en-US" i="0" baseline="0" dirty="0" smtClean="0"/>
          </a:p>
        </p:txBody>
      </p:sp>
      <p:sp>
        <p:nvSpPr>
          <p:cNvPr id="4" name="Slide Number Placeholder 3"/>
          <p:cNvSpPr>
            <a:spLocks noGrp="1"/>
          </p:cNvSpPr>
          <p:nvPr>
            <p:ph type="sldNum" sz="quarter" idx="10"/>
          </p:nvPr>
        </p:nvSpPr>
        <p:spPr/>
        <p:txBody>
          <a:bodyPr/>
          <a:lstStyle/>
          <a:p>
            <a:fld id="{C97E9F36-4972-446D-BC93-7ADCBB17B3A7}" type="slidenum">
              <a:rPr lang="en-US" smtClean="0"/>
              <a:t>6</a:t>
            </a:fld>
            <a:endParaRPr lang="en-US"/>
          </a:p>
        </p:txBody>
      </p:sp>
    </p:spTree>
    <p:extLst>
      <p:ext uri="{BB962C8B-B14F-4D97-AF65-F5344CB8AC3E}">
        <p14:creationId xmlns:p14="http://schemas.microsoft.com/office/powerpoint/2010/main" val="164598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discuss the responsibilities of your Extension council</a:t>
            </a:r>
            <a:r>
              <a:rPr lang="en-US" dirty="0" smtClean="0"/>
              <a:t>.</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7</a:t>
            </a:fld>
            <a:endParaRPr lang="en-US"/>
          </a:p>
        </p:txBody>
      </p:sp>
    </p:spTree>
    <p:extLst>
      <p:ext uri="{BB962C8B-B14F-4D97-AF65-F5344CB8AC3E}">
        <p14:creationId xmlns:p14="http://schemas.microsoft.com/office/powerpoint/2010/main" val="182546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State statutes give Extension council members specific legal responsibilities. These responsibilities can be categorized into three general areas:</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Educational program development and implementation</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Governance</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and Membership.</a:t>
            </a:r>
          </a:p>
          <a:p>
            <a:pPr eaLnBrk="1" hangingPunct="1">
              <a:buFontTx/>
              <a:buChar char="•"/>
            </a:pPr>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this session, we will take a brief look at each of these areas. More specific information about these areas of responsibilities is explored in depth in other council training modules.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8</a:t>
            </a:fld>
            <a:endParaRPr lang="en-US"/>
          </a:p>
        </p:txBody>
      </p:sp>
    </p:spTree>
    <p:extLst>
      <p:ext uri="{BB962C8B-B14F-4D97-AF65-F5344CB8AC3E}">
        <p14:creationId xmlns:p14="http://schemas.microsoft.com/office/powerpoint/2010/main" val="357218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Council members’ responsibilities for </a:t>
            </a:r>
            <a:r>
              <a:rPr lang="en-US" altLang="en-US" b="1" dirty="0" smtClean="0">
                <a:latin typeface="Arial" panose="020B0604020202020204" pitchFamily="34" charset="0"/>
              </a:rPr>
              <a:t>Educational Program Development and Implementation</a:t>
            </a:r>
            <a:r>
              <a:rPr lang="en-US" altLang="en-US" dirty="0" smtClean="0">
                <a:latin typeface="Arial" panose="020B0604020202020204" pitchFamily="34" charset="0"/>
              </a:rPr>
              <a:t> include assisting regional faculty in planning and carrying out Extension programs in their county. As council members, we:</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Identify concerns in our communities</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Make recommendations to the University and work with local faculty</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And ensure access to local residents, groups and organizations.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9</a:t>
            </a:fld>
            <a:endParaRPr lang="en-US"/>
          </a:p>
        </p:txBody>
      </p:sp>
    </p:spTree>
    <p:extLst>
      <p:ext uri="{BB962C8B-B14F-4D97-AF65-F5344CB8AC3E}">
        <p14:creationId xmlns:p14="http://schemas.microsoft.com/office/powerpoint/2010/main" val="1499943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2628549" y="1646013"/>
            <a:ext cx="6299200" cy="1758950"/>
          </a:xfrm>
        </p:spPr>
        <p:txBody>
          <a:bodyPr>
            <a:normAutofit/>
          </a:bodyPr>
          <a:lstStyle>
            <a:lvl1pPr marL="0" indent="0" algn="r">
              <a:spcBef>
                <a:spcPts val="0"/>
              </a:spcBef>
              <a:buNone/>
              <a:defRPr sz="3200" b="1" i="0" baseline="0">
                <a:solidFill>
                  <a:schemeClr val="tx1">
                    <a:lumMod val="85000"/>
                    <a:lumOff val="15000"/>
                  </a:schemeClr>
                </a:solidFill>
                <a:latin typeface="Arial"/>
                <a:cs typeface="Arial"/>
              </a:defRPr>
            </a:lvl1pPr>
          </a:lstStyle>
          <a:p>
            <a:pPr lvl="0"/>
            <a:r>
              <a:rPr lang="en-US" dirty="0" smtClean="0"/>
              <a:t>PRESENTATION TITLE</a:t>
            </a:r>
          </a:p>
        </p:txBody>
      </p:sp>
      <p:sp>
        <p:nvSpPr>
          <p:cNvPr id="8" name="Text Placeholder 10"/>
          <p:cNvSpPr>
            <a:spLocks noGrp="1"/>
          </p:cNvSpPr>
          <p:nvPr>
            <p:ph type="body" sz="quarter" idx="11" hasCustomPrompt="1"/>
          </p:nvPr>
        </p:nvSpPr>
        <p:spPr>
          <a:xfrm>
            <a:off x="4285899" y="2711704"/>
            <a:ext cx="4641850" cy="966788"/>
          </a:xfrm>
        </p:spPr>
        <p:txBody>
          <a:bodyPr>
            <a:normAutofit/>
          </a:bodyPr>
          <a:lstStyle>
            <a:lvl1pPr marL="0" indent="0" algn="r">
              <a:buNone/>
              <a:defRPr sz="2000" spc="200" baseline="0">
                <a:solidFill>
                  <a:schemeClr val="tx1">
                    <a:lumMod val="75000"/>
                    <a:lumOff val="25000"/>
                  </a:schemeClr>
                </a:solidFill>
                <a:latin typeface="Arial"/>
                <a:cs typeface="Arial"/>
              </a:defRPr>
            </a:lvl1pPr>
          </a:lstStyle>
          <a:p>
            <a:pPr lvl="0"/>
            <a:r>
              <a:rPr lang="en-US" dirty="0" smtClean="0"/>
              <a:t>presentation subtitle</a:t>
            </a:r>
            <a:endParaRPr lang="en-US" dirty="0"/>
          </a:p>
        </p:txBody>
      </p:sp>
      <p:sp>
        <p:nvSpPr>
          <p:cNvPr id="2" name="TextBox 1"/>
          <p:cNvSpPr txBox="1"/>
          <p:nvPr userDrawn="1"/>
        </p:nvSpPr>
        <p:spPr>
          <a:xfrm>
            <a:off x="344466" y="263047"/>
            <a:ext cx="8455068" cy="738664"/>
          </a:xfrm>
          <a:prstGeom prst="rect">
            <a:avLst/>
          </a:prstGeom>
          <a:noFill/>
        </p:spPr>
        <p:txBody>
          <a:bodyPr wrap="square" rtlCol="0">
            <a:spAutoFit/>
          </a:bodyPr>
          <a:lstStyle/>
          <a:p>
            <a:pPr algn="r"/>
            <a:r>
              <a:rPr lang="en-US" sz="4200" b="1" dirty="0" smtClean="0">
                <a:solidFill>
                  <a:schemeClr val="bg1"/>
                </a:solidFill>
              </a:rPr>
              <a:t>Building Stronger Extension Councils</a:t>
            </a:r>
            <a:endParaRPr lang="en-US" sz="4200" b="1" dirty="0">
              <a:solidFill>
                <a:schemeClr val="bg1"/>
              </a:solidFill>
            </a:endParaRPr>
          </a:p>
        </p:txBody>
      </p:sp>
      <p:sp>
        <p:nvSpPr>
          <p:cNvPr id="6" name="TextBox 5"/>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085" y="4221942"/>
            <a:ext cx="2725449" cy="855975"/>
          </a:xfrm>
          <a:prstGeom prst="rect">
            <a:avLst/>
          </a:prstGeom>
        </p:spPr>
      </p:pic>
    </p:spTree>
    <p:extLst>
      <p:ext uri="{BB962C8B-B14F-4D97-AF65-F5344CB8AC3E}">
        <p14:creationId xmlns:p14="http://schemas.microsoft.com/office/powerpoint/2010/main" val="86636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3547324" y="1876985"/>
            <a:ext cx="3902337" cy="1758950"/>
          </a:xfrm>
        </p:spPr>
        <p:txBody>
          <a:bodyPr>
            <a:normAutofit/>
          </a:bodyPr>
          <a:lstStyle>
            <a:lvl1pPr marL="0" indent="0" algn="l">
              <a:spcBef>
                <a:spcPts val="0"/>
              </a:spcBef>
              <a:buNone/>
              <a:defRPr sz="3200" b="1" i="0" baseline="0">
                <a:solidFill>
                  <a:srgbClr val="404040"/>
                </a:solidFill>
                <a:latin typeface="Arial"/>
                <a:cs typeface="Arial"/>
              </a:defRPr>
            </a:lvl1pPr>
          </a:lstStyle>
          <a:p>
            <a:pPr lvl="0"/>
            <a:r>
              <a:rPr lang="en-US" dirty="0" smtClean="0"/>
              <a:t>SECTION TITLE</a:t>
            </a:r>
          </a:p>
        </p:txBody>
      </p:sp>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780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9144000" cy="913477"/>
          </a:xfrm>
          <a:prstGeom prst="rect">
            <a:avLst/>
          </a:prstGeom>
        </p:spPr>
      </p:pic>
      <p:sp>
        <p:nvSpPr>
          <p:cNvPr id="4" name="TextBox 3"/>
          <p:cNvSpPr txBox="1"/>
          <p:nvPr userDrawn="1"/>
        </p:nvSpPr>
        <p:spPr>
          <a:xfrm>
            <a:off x="230345" y="188464"/>
            <a:ext cx="7775890" cy="523220"/>
          </a:xfrm>
          <a:prstGeom prst="rect">
            <a:avLst/>
          </a:prstGeom>
          <a:noFill/>
        </p:spPr>
        <p:txBody>
          <a:bodyPr wrap="square" rtlCol="0">
            <a:spAutoFit/>
          </a:bodyPr>
          <a:lstStyle/>
          <a:p>
            <a:r>
              <a:rPr lang="en-US" sz="2800" b="1" dirty="0" smtClean="0">
                <a:solidFill>
                  <a:schemeClr val="bg1"/>
                </a:solidFill>
              </a:rPr>
              <a:t>Building Stronger</a:t>
            </a:r>
            <a:r>
              <a:rPr lang="en-US" sz="2800" b="1" baseline="0" dirty="0" smtClean="0">
                <a:solidFill>
                  <a:schemeClr val="bg1"/>
                </a:solidFill>
              </a:rPr>
              <a:t> Extension Councils</a:t>
            </a:r>
            <a:endParaRPr lang="en-US" sz="2800" b="1" dirty="0">
              <a:solidFill>
                <a:schemeClr val="bg1"/>
              </a:solidFill>
            </a:endParaRPr>
          </a:p>
        </p:txBody>
      </p:sp>
      <p:pic>
        <p:nvPicPr>
          <p:cNvPr id="5" name="Picture 4"/>
          <p:cNvPicPr>
            <a:picLocks noChangeAspect="1"/>
          </p:cNvPicPr>
          <p:nvPr userDrawn="1"/>
        </p:nvPicPr>
        <p:blipFill>
          <a:blip r:embed="rId2"/>
          <a:stretch>
            <a:fillRect/>
          </a:stretch>
        </p:blipFill>
        <p:spPr>
          <a:xfrm>
            <a:off x="1" y="4655763"/>
            <a:ext cx="9143999" cy="487738"/>
          </a:xfrm>
          <a:prstGeom prst="rect">
            <a:avLst/>
          </a:prstGeom>
        </p:spPr>
      </p:pic>
      <p:sp>
        <p:nvSpPr>
          <p:cNvPr id="6" name="TextBox 5"/>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0673" y="4664543"/>
            <a:ext cx="1428916" cy="448776"/>
          </a:xfrm>
          <a:prstGeom prst="rect">
            <a:avLst/>
          </a:prstGeom>
        </p:spPr>
      </p:pic>
    </p:spTree>
    <p:extLst>
      <p:ext uri="{BB962C8B-B14F-4D97-AF65-F5344CB8AC3E}">
        <p14:creationId xmlns:p14="http://schemas.microsoft.com/office/powerpoint/2010/main" val="84219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39253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543961" y="1579627"/>
            <a:ext cx="6213580" cy="2992373"/>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3400" baseline="0">
                <a:solidFill>
                  <a:srgbClr val="404040"/>
                </a:solidFill>
                <a:latin typeface="Arial"/>
                <a:cs typeface="Arial"/>
              </a:defRPr>
            </a:lvl1pPr>
            <a:lvl2pPr marL="457200" indent="0">
              <a:buFont typeface="Wingdings" charset="2"/>
              <a:buNone/>
              <a:defRPr sz="2200" baseline="0">
                <a:solidFill>
                  <a:srgbClr val="595959"/>
                </a:solidFill>
                <a:latin typeface="Arial"/>
                <a:cs typeface="Arial"/>
              </a:defRPr>
            </a:lvl2pPr>
            <a:lvl3pPr>
              <a:defRPr sz="2000">
                <a:latin typeface="Arial"/>
                <a:cs typeface="Arial"/>
              </a:defRPr>
            </a:lvl3pPr>
            <a:lvl4pPr>
              <a:defRPr sz="2000">
                <a:latin typeface="Arial"/>
                <a:cs typeface="Arial"/>
              </a:defRPr>
            </a:lvl4pPr>
            <a:lvl5pPr marL="1828800" indent="0">
              <a:buNone/>
              <a:defRPr sz="2000">
                <a:latin typeface="Arial"/>
                <a:cs typeface="Arial"/>
              </a:defRPr>
            </a:lvl5pPr>
            <a:lvl6pPr>
              <a:defRPr sz="2000"/>
            </a:lvl6pPr>
            <a:lvl7pPr>
              <a:defRPr sz="2000"/>
            </a:lvl7pPr>
            <a:lvl8pPr>
              <a:defRPr sz="2000"/>
            </a:lvl8pPr>
            <a:lvl9pPr>
              <a:defRPr sz="2000"/>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Text (20-25 words per slide recommended.)</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lvl="0"/>
            <a:r>
              <a:rPr lang="en-US" dirty="0" smtClean="0"/>
              <a:t> </a:t>
            </a:r>
          </a:p>
          <a:p>
            <a:pPr lvl="0"/>
            <a:endParaRPr lang="en-US" dirty="0" smtClean="0"/>
          </a:p>
        </p:txBody>
      </p:sp>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98830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29665" y="3147611"/>
            <a:ext cx="8398515" cy="1257300"/>
          </a:xfrm>
          <a:prstGeom prst="rect">
            <a:avLst/>
          </a:prstGeom>
        </p:spPr>
        <p:txBody>
          <a:bodyPr>
            <a:normAutofit/>
          </a:bodyPr>
          <a:lstStyle>
            <a:lvl1pPr algn="ctr">
              <a:defRPr sz="2400" baseline="0">
                <a:solidFill>
                  <a:schemeClr val="tx1"/>
                </a:solidFill>
                <a:latin typeface="Arial"/>
                <a:cs typeface="Arial"/>
              </a:defRPr>
            </a:lvl1pPr>
          </a:lstStyle>
          <a:p>
            <a:r>
              <a:rPr lang="en-US" dirty="0" smtClean="0"/>
              <a:t>Contact Information</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4530" y="1378971"/>
            <a:ext cx="3968784" cy="1246466"/>
          </a:xfrm>
          <a:prstGeom prst="rect">
            <a:avLst/>
          </a:prstGeom>
        </p:spPr>
      </p:pic>
    </p:spTree>
    <p:extLst>
      <p:ext uri="{BB962C8B-B14F-4D97-AF65-F5344CB8AC3E}">
        <p14:creationId xmlns:p14="http://schemas.microsoft.com/office/powerpoint/2010/main" val="13950110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A361B2-7B87-0F4B-BF54-0D0DFA443A7D}" type="datetimeFigureOut">
              <a:rPr lang="en-US" smtClean="0"/>
              <a:t>1/24/2020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5892976-1C1D-5242-B619-7706634B9FF0}" type="slidenum">
              <a:rPr lang="en-US" smtClean="0"/>
              <a:t>‹#›</a:t>
            </a:fld>
            <a:endParaRPr lang="en-US"/>
          </a:p>
        </p:txBody>
      </p:sp>
    </p:spTree>
    <p:extLst>
      <p:ext uri="{BB962C8B-B14F-4D97-AF65-F5344CB8AC3E}">
        <p14:creationId xmlns:p14="http://schemas.microsoft.com/office/powerpoint/2010/main" val="475777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4" r:id="rId5"/>
    <p:sldLayoutId id="214748366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Orientation</a:t>
            </a:r>
            <a:endParaRPr lang="en-US" dirty="0"/>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58349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2818696586"/>
              </p:ext>
            </p:extLst>
          </p:nvPr>
        </p:nvGraphicFramePr>
        <p:xfrm>
          <a:off x="1800224" y="1514477"/>
          <a:ext cx="5238751"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746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3000" dirty="0" smtClean="0"/>
              <a:t>Governance</a:t>
            </a:r>
          </a:p>
          <a:p>
            <a:pPr>
              <a:spcAft>
                <a:spcPct val="40000"/>
              </a:spcAft>
              <a:buNone/>
            </a:pPr>
            <a:r>
              <a:rPr lang="en-US" altLang="en-US" sz="2400" dirty="0"/>
              <a:t>Important Considerations</a:t>
            </a:r>
          </a:p>
          <a:p>
            <a:pPr lvl="1"/>
            <a:r>
              <a:rPr lang="en-US" altLang="en-US" sz="2000" dirty="0"/>
              <a:t>Legally obligated to operate within State </a:t>
            </a:r>
            <a:r>
              <a:rPr lang="en-US" altLang="en-US" sz="2000" dirty="0" smtClean="0"/>
              <a:t>Statutes</a:t>
            </a:r>
          </a:p>
          <a:p>
            <a:pPr lvl="1"/>
            <a:r>
              <a:rPr lang="en-US" altLang="en-US" sz="2000" dirty="0" smtClean="0"/>
              <a:t>Comply with Sunshine Law</a:t>
            </a:r>
            <a:endParaRPr lang="en-US" altLang="en-US" sz="2000" dirty="0"/>
          </a:p>
          <a:p>
            <a:pPr lvl="1"/>
            <a:r>
              <a:rPr lang="en-US" altLang="en-US" sz="2000" dirty="0"/>
              <a:t>University recommends – you </a:t>
            </a:r>
            <a:r>
              <a:rPr lang="en-US" altLang="en-US" sz="2000" dirty="0" smtClean="0"/>
              <a:t>set </a:t>
            </a:r>
            <a:r>
              <a:rPr lang="en-US" altLang="en-US" sz="2000" smtClean="0"/>
              <a:t>local policy</a:t>
            </a:r>
            <a:endParaRPr lang="en-US" altLang="en-US" sz="2000" dirty="0"/>
          </a:p>
          <a:p>
            <a:pPr lvl="1"/>
            <a:r>
              <a:rPr lang="en-US" altLang="en-US" sz="2000" dirty="0"/>
              <a:t>Avoid conflict of interest</a:t>
            </a:r>
          </a:p>
          <a:p>
            <a:pPr marL="1371600" lvl="2" indent="-457200">
              <a:buFontTx/>
              <a:buChar char="•"/>
            </a:pPr>
            <a:r>
              <a:rPr lang="en-US" altLang="en-US" sz="1800" dirty="0"/>
              <a:t>Divulge conflict</a:t>
            </a:r>
          </a:p>
          <a:p>
            <a:pPr marL="1371600" lvl="2" indent="-457200">
              <a:buFontTx/>
              <a:buChar char="•"/>
            </a:pPr>
            <a:r>
              <a:rPr lang="en-US" altLang="en-US" sz="1800" dirty="0"/>
              <a:t>Remove yourself from the decision</a:t>
            </a:r>
          </a:p>
        </p:txBody>
      </p:sp>
    </p:spTree>
    <p:extLst>
      <p:ext uri="{BB962C8B-B14F-4D97-AF65-F5344CB8AC3E}">
        <p14:creationId xmlns:p14="http://schemas.microsoft.com/office/powerpoint/2010/main" val="1678566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2407149933"/>
              </p:ext>
            </p:extLst>
          </p:nvPr>
        </p:nvGraphicFramePr>
        <p:xfrm>
          <a:off x="1800224" y="1514477"/>
          <a:ext cx="5610226"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35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Local Faculty and Staff</a:t>
            </a:r>
            <a:endParaRPr lang="en-US" dirty="0"/>
          </a:p>
        </p:txBody>
      </p:sp>
    </p:spTree>
    <p:extLst>
      <p:ext uri="{BB962C8B-B14F-4D97-AF65-F5344CB8AC3E}">
        <p14:creationId xmlns:p14="http://schemas.microsoft.com/office/powerpoint/2010/main" val="189922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221277" cy="3637723"/>
          </a:xfrm>
        </p:spPr>
        <p:txBody>
          <a:bodyPr>
            <a:normAutofit/>
          </a:bodyPr>
          <a:lstStyle/>
          <a:p>
            <a:pPr>
              <a:spcAft>
                <a:spcPct val="40000"/>
              </a:spcAft>
              <a:buNone/>
              <a:defRPr/>
            </a:pPr>
            <a:r>
              <a:rPr lang="en-US" altLang="en-US" sz="2800" dirty="0" smtClean="0"/>
              <a:t>County Office Staff</a:t>
            </a:r>
            <a:endParaRPr lang="en-US" altLang="en-US" sz="2800" dirty="0"/>
          </a:p>
          <a:p>
            <a:pPr>
              <a:spcAft>
                <a:spcPct val="40000"/>
              </a:spcAft>
              <a:buNone/>
            </a:pPr>
            <a:r>
              <a:rPr lang="en-US" altLang="en-US" sz="2400" dirty="0"/>
              <a:t>County </a:t>
            </a:r>
            <a:r>
              <a:rPr lang="en-US" altLang="en-US" sz="2400" dirty="0" smtClean="0"/>
              <a:t>Engagement Specialist</a:t>
            </a:r>
            <a:endParaRPr lang="en-US" altLang="en-US" sz="2400" dirty="0"/>
          </a:p>
          <a:p>
            <a:pPr lvl="1"/>
            <a:r>
              <a:rPr lang="en-US" altLang="en-US" sz="2000" dirty="0" smtClean="0"/>
              <a:t>Off-campus faculty member</a:t>
            </a:r>
          </a:p>
          <a:p>
            <a:pPr lvl="2"/>
            <a:r>
              <a:rPr lang="en-US" altLang="en-US" sz="1700" dirty="0" smtClean="0"/>
              <a:t>Subject matter:  4-H Youth, Nutrition and Health, Business and Community</a:t>
            </a:r>
          </a:p>
          <a:p>
            <a:pPr lvl="2"/>
            <a:r>
              <a:rPr lang="en-US" altLang="en-US" sz="1700" dirty="0" smtClean="0"/>
              <a:t>Single county (urban) duel, trio &amp; quad assignments</a:t>
            </a:r>
            <a:endParaRPr lang="en-US" altLang="en-US" sz="1700" dirty="0"/>
          </a:p>
          <a:p>
            <a:pPr lvl="1"/>
            <a:r>
              <a:rPr lang="en-US" altLang="en-US" sz="2000" dirty="0"/>
              <a:t>Liaison among council, staff and University</a:t>
            </a:r>
          </a:p>
        </p:txBody>
      </p:sp>
      <p:sp>
        <p:nvSpPr>
          <p:cNvPr id="4" name="TextBox 3"/>
          <p:cNvSpPr txBox="1">
            <a:spLocks/>
          </p:cNvSpPr>
          <p:nvPr/>
        </p:nvSpPr>
        <p:spPr>
          <a:xfrm>
            <a:off x="6748272" y="1514167"/>
            <a:ext cx="1371600" cy="1828800"/>
          </a:xfrm>
          <a:prstGeom prst="rect">
            <a:avLst/>
          </a:prstGeom>
          <a:noFill/>
          <a:ln>
            <a:solidFill>
              <a:schemeClr val="tx1"/>
            </a:solidFill>
          </a:ln>
        </p:spPr>
        <p:txBody>
          <a:bodyPr wrap="square" rtlCol="0" anchor="ctr" anchorCtr="1">
            <a:spAutoFit/>
          </a:bodyPr>
          <a:lstStyle/>
          <a:p>
            <a:pPr algn="ctr"/>
            <a:r>
              <a:rPr lang="en-US" dirty="0" smtClean="0"/>
              <a:t>photo</a:t>
            </a:r>
            <a:endParaRPr lang="en-US" dirty="0"/>
          </a:p>
        </p:txBody>
      </p:sp>
      <p:sp>
        <p:nvSpPr>
          <p:cNvPr id="5" name="TextBox 4"/>
          <p:cNvSpPr txBox="1"/>
          <p:nvPr/>
        </p:nvSpPr>
        <p:spPr>
          <a:xfrm flipH="1">
            <a:off x="7205470" y="3489271"/>
            <a:ext cx="585217" cy="300082"/>
          </a:xfrm>
          <a:prstGeom prst="rect">
            <a:avLst/>
          </a:prstGeom>
          <a:noFill/>
        </p:spPr>
        <p:txBody>
          <a:bodyPr wrap="square" rtlCol="0">
            <a:spAutoFit/>
          </a:bodyPr>
          <a:lstStyle/>
          <a:p>
            <a:r>
              <a:rPr lang="en-US" dirty="0" smtClean="0"/>
              <a:t>name</a:t>
            </a:r>
            <a:endParaRPr lang="en-US" dirty="0"/>
          </a:p>
        </p:txBody>
      </p:sp>
    </p:spTree>
    <p:extLst>
      <p:ext uri="{BB962C8B-B14F-4D97-AF65-F5344CB8AC3E}">
        <p14:creationId xmlns:p14="http://schemas.microsoft.com/office/powerpoint/2010/main" val="1666879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Clerical Staff</a:t>
            </a:r>
            <a:endParaRPr lang="en-US" altLang="en-US" sz="3600" dirty="0"/>
          </a:p>
        </p:txBody>
      </p:sp>
      <p:graphicFrame>
        <p:nvGraphicFramePr>
          <p:cNvPr id="2" name="Diagram 1"/>
          <p:cNvGraphicFramePr/>
          <p:nvPr>
            <p:extLst>
              <p:ext uri="{D42A27DB-BD31-4B8C-83A1-F6EECF244321}">
                <p14:modId xmlns:p14="http://schemas.microsoft.com/office/powerpoint/2010/main" val="2315250175"/>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5075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Clerical staff serving our county</a:t>
            </a:r>
            <a:endParaRPr lang="en-US" altLang="en-US" sz="2800" dirty="0"/>
          </a:p>
        </p:txBody>
      </p:sp>
    </p:spTree>
    <p:extLst>
      <p:ext uri="{BB962C8B-B14F-4D97-AF65-F5344CB8AC3E}">
        <p14:creationId xmlns:p14="http://schemas.microsoft.com/office/powerpoint/2010/main" val="669118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Field Specialists</a:t>
            </a:r>
            <a:endParaRPr lang="en-US" altLang="en-US" sz="3600" dirty="0"/>
          </a:p>
        </p:txBody>
      </p:sp>
      <p:graphicFrame>
        <p:nvGraphicFramePr>
          <p:cNvPr id="2" name="Diagram 1"/>
          <p:cNvGraphicFramePr/>
          <p:nvPr>
            <p:extLst>
              <p:ext uri="{D42A27DB-BD31-4B8C-83A1-F6EECF244321}">
                <p14:modId xmlns:p14="http://schemas.microsoft.com/office/powerpoint/2010/main" val="1977011234"/>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195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Field Specialists Serving Our County</a:t>
            </a:r>
            <a:endParaRPr lang="en-US" altLang="en-US" sz="2800" dirty="0"/>
          </a:p>
        </p:txBody>
      </p:sp>
    </p:spTree>
    <p:extLst>
      <p:ext uri="{BB962C8B-B14F-4D97-AF65-F5344CB8AC3E}">
        <p14:creationId xmlns:p14="http://schemas.microsoft.com/office/powerpoint/2010/main" val="436420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Paraprofessionals</a:t>
            </a:r>
            <a:endParaRPr lang="en-US" altLang="en-US" sz="3600" dirty="0"/>
          </a:p>
        </p:txBody>
      </p:sp>
      <p:graphicFrame>
        <p:nvGraphicFramePr>
          <p:cNvPr id="2" name="Diagram 1"/>
          <p:cNvGraphicFramePr/>
          <p:nvPr>
            <p:extLst>
              <p:ext uri="{D42A27DB-BD31-4B8C-83A1-F6EECF244321}">
                <p14:modId xmlns:p14="http://schemas.microsoft.com/office/powerpoint/2010/main" val="1697956060"/>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20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Objectives:</a:t>
            </a:r>
            <a:endParaRPr lang="en-US" altLang="en-US" sz="2800" dirty="0"/>
          </a:p>
        </p:txBody>
      </p:sp>
      <p:graphicFrame>
        <p:nvGraphicFramePr>
          <p:cNvPr id="4" name="Diagram 3"/>
          <p:cNvGraphicFramePr/>
          <p:nvPr>
            <p:extLst>
              <p:ext uri="{D42A27DB-BD31-4B8C-83A1-F6EECF244321}">
                <p14:modId xmlns:p14="http://schemas.microsoft.com/office/powerpoint/2010/main" val="1457010010"/>
              </p:ext>
            </p:extLst>
          </p:nvPr>
        </p:nvGraphicFramePr>
        <p:xfrm>
          <a:off x="1934003" y="1391064"/>
          <a:ext cx="5188194" cy="318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92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Paraprofessionals serving our county</a:t>
            </a:r>
            <a:endParaRPr lang="en-US" altLang="en-US" sz="2800" dirty="0"/>
          </a:p>
        </p:txBody>
      </p:sp>
    </p:spTree>
    <p:extLst>
      <p:ext uri="{BB962C8B-B14F-4D97-AF65-F5344CB8AC3E}">
        <p14:creationId xmlns:p14="http://schemas.microsoft.com/office/powerpoint/2010/main" val="633228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MU Extension</a:t>
            </a:r>
          </a:p>
          <a:p>
            <a:r>
              <a:rPr lang="en-US" dirty="0" smtClean="0"/>
              <a:t>Organizational</a:t>
            </a:r>
          </a:p>
          <a:p>
            <a:r>
              <a:rPr lang="en-US" dirty="0" smtClean="0"/>
              <a:t>Structure</a:t>
            </a:r>
            <a:endParaRPr lang="en-US" dirty="0"/>
          </a:p>
        </p:txBody>
      </p:sp>
    </p:spTree>
    <p:extLst>
      <p:ext uri="{BB962C8B-B14F-4D97-AF65-F5344CB8AC3E}">
        <p14:creationId xmlns:p14="http://schemas.microsoft.com/office/powerpoint/2010/main" val="2581215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pPr>
            <a:r>
              <a:rPr lang="en-US" altLang="en-US" sz="2400" dirty="0"/>
              <a:t>Led by Vice </a:t>
            </a:r>
            <a:br>
              <a:rPr lang="en-US" altLang="en-US" sz="2400" dirty="0"/>
            </a:br>
            <a:r>
              <a:rPr lang="en-US" altLang="en-US" sz="2400" dirty="0"/>
              <a:t>Chancellor for MU</a:t>
            </a:r>
            <a:br>
              <a:rPr lang="en-US" altLang="en-US" sz="2400" dirty="0"/>
            </a:br>
            <a:r>
              <a:rPr lang="en-US" altLang="en-US" sz="2400" dirty="0"/>
              <a:t>Extension and Engagement</a:t>
            </a:r>
            <a:br>
              <a:rPr lang="en-US" altLang="en-US" sz="2400" dirty="0"/>
            </a:br>
            <a:r>
              <a:rPr lang="en-US" altLang="en-US" sz="2400" dirty="0">
                <a:solidFill>
                  <a:schemeClr val="accent2"/>
                </a:solidFill>
              </a:rPr>
              <a:t>Marshall Stewart</a:t>
            </a:r>
          </a:p>
          <a:p>
            <a:pPr>
              <a:spcAft>
                <a:spcPct val="40000"/>
              </a:spcAft>
            </a:pPr>
            <a:r>
              <a:rPr lang="en-US" altLang="en-US" sz="2400" dirty="0"/>
              <a:t>Reports to </a:t>
            </a:r>
            <a:r>
              <a:rPr lang="en-US" altLang="en-US" sz="2400" dirty="0" smtClean="0"/>
              <a:t>MU Chancellor</a:t>
            </a:r>
            <a:r>
              <a:rPr lang="en-US" altLang="en-US" sz="2400" dirty="0"/>
              <a:t/>
            </a:r>
            <a:br>
              <a:rPr lang="en-US" altLang="en-US" sz="2400" dirty="0"/>
            </a:br>
            <a:r>
              <a:rPr lang="en-US" altLang="en-US" sz="2400" dirty="0" smtClean="0">
                <a:solidFill>
                  <a:schemeClr val="accent2"/>
                </a:solidFill>
              </a:rPr>
              <a:t>Alexander Cartwright</a:t>
            </a:r>
            <a:endParaRPr lang="en-US" altLang="en-US" sz="2400" dirty="0">
              <a:solidFill>
                <a:schemeClr val="accent2"/>
              </a:solidFill>
            </a:endParaRPr>
          </a:p>
          <a:p>
            <a:pPr>
              <a:spcAft>
                <a:spcPct val="40000"/>
              </a:spcAft>
              <a:buNone/>
              <a:defRPr/>
            </a:pPr>
            <a:endParaRPr lang="en-US" altLang="en-US" sz="2800" dirty="0"/>
          </a:p>
        </p:txBody>
      </p:sp>
      <p:pic>
        <p:nvPicPr>
          <p:cNvPr id="5" name="Picture 9" descr="Marshall  Stew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144" y="1250674"/>
            <a:ext cx="1261607" cy="157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945969" y="3011557"/>
            <a:ext cx="1283782" cy="1607653"/>
          </a:xfrm>
          <a:prstGeom prst="rect">
            <a:avLst/>
          </a:prstGeom>
        </p:spPr>
      </p:pic>
    </p:spTree>
    <p:extLst>
      <p:ext uri="{BB962C8B-B14F-4D97-AF65-F5344CB8AC3E}">
        <p14:creationId xmlns:p14="http://schemas.microsoft.com/office/powerpoint/2010/main" val="3322019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buNone/>
              <a:defRPr/>
            </a:pPr>
            <a:endParaRPr lang="en-US" altLang="en-US" sz="2800" dirty="0"/>
          </a:p>
        </p:txBody>
      </p:sp>
      <p:sp>
        <p:nvSpPr>
          <p:cNvPr id="7" name="Text Box 10"/>
          <p:cNvSpPr txBox="1">
            <a:spLocks noChangeArrowheads="1"/>
          </p:cNvSpPr>
          <p:nvPr/>
        </p:nvSpPr>
        <p:spPr bwMode="auto">
          <a:xfrm>
            <a:off x="2038069" y="3179349"/>
            <a:ext cx="205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Vacant</a:t>
            </a:r>
            <a:endParaRPr lang="en-US" altLang="en-US" sz="2000" dirty="0">
              <a:latin typeface="Arial" panose="020B0604020202020204" pitchFamily="34" charset="0"/>
            </a:endParaRPr>
          </a:p>
          <a:p>
            <a:pPr algn="ctr">
              <a:spcBef>
                <a:spcPct val="25000"/>
              </a:spcBef>
            </a:pPr>
            <a:r>
              <a:rPr lang="en-US" altLang="en-US" sz="1600" dirty="0">
                <a:latin typeface="Arial" panose="020B0604020202020204" pitchFamily="34" charset="0"/>
              </a:rPr>
              <a:t>Associate Vice Chancellor for Extension and Engagement</a:t>
            </a:r>
          </a:p>
        </p:txBody>
      </p:sp>
      <p:sp>
        <p:nvSpPr>
          <p:cNvPr id="9" name="Text Box 10"/>
          <p:cNvSpPr txBox="1">
            <a:spLocks noChangeArrowheads="1"/>
          </p:cNvSpPr>
          <p:nvPr/>
        </p:nvSpPr>
        <p:spPr bwMode="auto">
          <a:xfrm>
            <a:off x="4950760" y="3179349"/>
            <a:ext cx="205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Susan </a:t>
            </a:r>
            <a:r>
              <a:rPr lang="en-US" altLang="en-US" sz="2000" dirty="0" err="1" smtClean="0">
                <a:latin typeface="Arial" panose="020B0604020202020204" pitchFamily="34" charset="0"/>
              </a:rPr>
              <a:t>Renoe</a:t>
            </a:r>
            <a:endParaRPr lang="en-US" altLang="en-US" sz="2000" dirty="0">
              <a:latin typeface="Arial" panose="020B0604020202020204" pitchFamily="34" charset="0"/>
            </a:endParaRPr>
          </a:p>
          <a:p>
            <a:pPr algn="ctr">
              <a:spcBef>
                <a:spcPct val="25000"/>
              </a:spcBef>
            </a:pPr>
            <a:r>
              <a:rPr lang="en-US" altLang="en-US" sz="1600" dirty="0" smtClean="0">
                <a:latin typeface="Arial" panose="020B0604020202020204" pitchFamily="34" charset="0"/>
              </a:rPr>
              <a:t>Assistant </a:t>
            </a:r>
            <a:r>
              <a:rPr lang="en-US" altLang="en-US" sz="1600" dirty="0">
                <a:latin typeface="Arial" panose="020B0604020202020204" pitchFamily="34" charset="0"/>
              </a:rPr>
              <a:t>Vice Chancellor for </a:t>
            </a:r>
            <a:r>
              <a:rPr lang="en-US" altLang="en-US" sz="1600" dirty="0" smtClean="0">
                <a:latin typeface="Arial" panose="020B0604020202020204" pitchFamily="34" charset="0"/>
              </a:rPr>
              <a:t>Research, Extension </a:t>
            </a:r>
            <a:r>
              <a:rPr lang="en-US" altLang="en-US" sz="1600" dirty="0">
                <a:latin typeface="Arial" panose="020B0604020202020204" pitchFamily="34" charset="0"/>
              </a:rPr>
              <a:t>and Engagement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125" y="1510403"/>
            <a:ext cx="1120670" cy="1681004"/>
          </a:xfrm>
          <a:prstGeom prst="rect">
            <a:avLst/>
          </a:prstGeom>
        </p:spPr>
      </p:pic>
    </p:spTree>
    <p:extLst>
      <p:ext uri="{BB962C8B-B14F-4D97-AF65-F5344CB8AC3E}">
        <p14:creationId xmlns:p14="http://schemas.microsoft.com/office/powerpoint/2010/main" val="2487937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buNone/>
              <a:defRPr/>
            </a:pPr>
            <a:endParaRPr lang="en-US" altLang="en-US" sz="2800" dirty="0"/>
          </a:p>
        </p:txBody>
      </p:sp>
      <p:pic>
        <p:nvPicPr>
          <p:cNvPr id="10" name="Picture 2" descr="Mark Stew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552" y="1624013"/>
            <a:ext cx="1345096" cy="168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1873800" y="3562039"/>
            <a:ext cx="2514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a:latin typeface="Arial" panose="020B0604020202020204" pitchFamily="34" charset="0"/>
              </a:rPr>
              <a:t>Mark Stewart</a:t>
            </a:r>
          </a:p>
          <a:p>
            <a:pPr algn="ctr">
              <a:spcBef>
                <a:spcPct val="25000"/>
              </a:spcBef>
            </a:pPr>
            <a:r>
              <a:rPr lang="en-US" altLang="en-US" sz="1600" dirty="0">
                <a:latin typeface="Arial" panose="020B0604020202020204" pitchFamily="34" charset="0"/>
              </a:rPr>
              <a:t>Director of </a:t>
            </a:r>
            <a:br>
              <a:rPr lang="en-US" altLang="en-US" sz="1600" dirty="0">
                <a:latin typeface="Arial" panose="020B0604020202020204" pitchFamily="34" charset="0"/>
              </a:rPr>
            </a:br>
            <a:r>
              <a:rPr lang="en-US" altLang="en-US" sz="1600" dirty="0">
                <a:latin typeface="Arial" panose="020B0604020202020204" pitchFamily="34" charset="0"/>
              </a:rPr>
              <a:t>Off-Campus Operations</a:t>
            </a:r>
          </a:p>
        </p:txBody>
      </p:sp>
      <p:sp>
        <p:nvSpPr>
          <p:cNvPr id="5" name="Text Box 10"/>
          <p:cNvSpPr txBox="1">
            <a:spLocks noChangeArrowheads="1"/>
          </p:cNvSpPr>
          <p:nvPr/>
        </p:nvSpPr>
        <p:spPr bwMode="auto">
          <a:xfrm>
            <a:off x="5232400" y="3562039"/>
            <a:ext cx="28517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Callie Glasscock</a:t>
            </a:r>
            <a:endParaRPr lang="en-US" altLang="en-US" sz="2000" dirty="0">
              <a:latin typeface="Arial" panose="020B0604020202020204" pitchFamily="34" charset="0"/>
            </a:endParaRPr>
          </a:p>
          <a:p>
            <a:pPr algn="ctr">
              <a:spcBef>
                <a:spcPct val="25000"/>
              </a:spcBef>
            </a:pPr>
            <a:r>
              <a:rPr lang="en-US" altLang="en-US" sz="1600" dirty="0" smtClean="0">
                <a:latin typeface="Arial" panose="020B0604020202020204" pitchFamily="34" charset="0"/>
              </a:rPr>
              <a:t>Director of Human Resources and Finance</a:t>
            </a:r>
            <a:endParaRPr lang="en-US" altLang="en-US" sz="1600" dirty="0">
              <a:latin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473" y="1610627"/>
            <a:ext cx="1135554" cy="1701482"/>
          </a:xfrm>
          <a:prstGeom prst="rect">
            <a:avLst/>
          </a:prstGeom>
        </p:spPr>
      </p:pic>
    </p:spTree>
    <p:extLst>
      <p:ext uri="{BB962C8B-B14F-4D97-AF65-F5344CB8AC3E}">
        <p14:creationId xmlns:p14="http://schemas.microsoft.com/office/powerpoint/2010/main" val="2303040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299" y="216563"/>
            <a:ext cx="5964965" cy="4714247"/>
          </a:xfrm>
          <a:prstGeom prst="rect">
            <a:avLst/>
          </a:prstGeom>
        </p:spPr>
      </p:pic>
      <p:sp>
        <p:nvSpPr>
          <p:cNvPr id="3" name="Text Placeholder 2"/>
          <p:cNvSpPr>
            <a:spLocks noGrp="1"/>
          </p:cNvSpPr>
          <p:nvPr>
            <p:ph type="body" sz="quarter" idx="4294967295"/>
          </p:nvPr>
        </p:nvSpPr>
        <p:spPr>
          <a:xfrm>
            <a:off x="435836" y="838200"/>
            <a:ext cx="2012950" cy="3636963"/>
          </a:xfrm>
        </p:spPr>
        <p:txBody>
          <a:bodyPr>
            <a:normAutofit/>
          </a:bodyPr>
          <a:lstStyle/>
          <a:p>
            <a:pPr>
              <a:spcAft>
                <a:spcPct val="40000"/>
              </a:spcAft>
              <a:buNone/>
              <a:defRPr/>
            </a:pPr>
            <a:endParaRPr lang="en-US" altLang="en-US" sz="900" dirty="0" smtClean="0"/>
          </a:p>
          <a:p>
            <a:pPr>
              <a:spcAft>
                <a:spcPct val="40000"/>
              </a:spcAft>
              <a:buNone/>
              <a:defRPr/>
            </a:pPr>
            <a:r>
              <a:rPr lang="en-US" altLang="en-US" sz="2400" dirty="0" smtClean="0"/>
              <a:t>Organizational Structure</a:t>
            </a:r>
          </a:p>
          <a:p>
            <a:pPr>
              <a:spcAft>
                <a:spcPct val="40000"/>
              </a:spcAft>
              <a:buNone/>
              <a:defRPr/>
            </a:pPr>
            <a:endParaRPr lang="en-US" altLang="en-US" sz="2800" dirty="0"/>
          </a:p>
          <a:p>
            <a:pPr>
              <a:spcAft>
                <a:spcPct val="40000"/>
              </a:spcAft>
              <a:buNone/>
              <a:defRPr/>
            </a:pPr>
            <a:endParaRPr lang="en-US" altLang="en-US" sz="2800" dirty="0"/>
          </a:p>
        </p:txBody>
      </p:sp>
    </p:spTree>
    <p:extLst>
      <p:ext uri="{BB962C8B-B14F-4D97-AF65-F5344CB8AC3E}">
        <p14:creationId xmlns:p14="http://schemas.microsoft.com/office/powerpoint/2010/main" val="549656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Agriculture and Environment</a:t>
            </a:r>
          </a:p>
          <a:p>
            <a:pPr lvl="1">
              <a:spcAft>
                <a:spcPct val="40000"/>
              </a:spcAft>
              <a:defRPr/>
            </a:pPr>
            <a:r>
              <a:rPr lang="en-US" altLang="en-US" sz="2500" dirty="0" smtClean="0"/>
              <a:t>Animal Health &amp; Production</a:t>
            </a:r>
          </a:p>
          <a:p>
            <a:pPr lvl="1">
              <a:spcAft>
                <a:spcPct val="40000"/>
              </a:spcAft>
              <a:defRPr/>
            </a:pPr>
            <a:r>
              <a:rPr lang="en-US" altLang="en-US" sz="2500" dirty="0" smtClean="0"/>
              <a:t>Plant Health &amp; Production</a:t>
            </a:r>
          </a:p>
          <a:p>
            <a:pPr lvl="1">
              <a:spcAft>
                <a:spcPct val="40000"/>
              </a:spcAft>
              <a:defRPr/>
            </a:pPr>
            <a:r>
              <a:rPr lang="en-US" altLang="en-US" sz="2500" dirty="0" smtClean="0"/>
              <a:t>Agriculture Business &amp; Policy</a:t>
            </a:r>
          </a:p>
          <a:p>
            <a:pPr lvl="1">
              <a:spcAft>
                <a:spcPct val="40000"/>
              </a:spcAft>
              <a:defRPr/>
            </a:pPr>
            <a:r>
              <a:rPr lang="en-US" altLang="en-US" sz="2500" dirty="0" smtClean="0"/>
              <a:t>Natural Resources &amp; Environment</a:t>
            </a:r>
            <a:endParaRPr lang="en-US" altLang="en-US" sz="2500" dirty="0"/>
          </a:p>
        </p:txBody>
      </p:sp>
      <p:pic>
        <p:nvPicPr>
          <p:cNvPr id="11" name="Picture 12" descr="Rob  Kallenb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45" y="1272700"/>
            <a:ext cx="17351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508769" y="3476334"/>
            <a:ext cx="2429490" cy="10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a:latin typeface="Arial" panose="020B0604020202020204" pitchFamily="34" charset="0"/>
              </a:rPr>
              <a:t>Rob Kallenbach</a:t>
            </a:r>
          </a:p>
          <a:p>
            <a:pPr algn="ctr">
              <a:spcBef>
                <a:spcPct val="25000"/>
              </a:spcBef>
            </a:pPr>
            <a:r>
              <a:rPr lang="en-US" altLang="en-US" sz="1800" dirty="0" smtClean="0">
                <a:latin typeface="Arial" panose="020B0604020202020204" pitchFamily="34" charset="0"/>
              </a:rPr>
              <a:t>Senior Director, Assistant Dean</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967854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Youth and Families</a:t>
            </a:r>
          </a:p>
          <a:p>
            <a:pPr lvl="1">
              <a:spcAft>
                <a:spcPct val="40000"/>
              </a:spcAft>
              <a:defRPr/>
            </a:pPr>
            <a:r>
              <a:rPr lang="en-US" altLang="en-US" sz="2500" dirty="0" smtClean="0"/>
              <a:t>4-H Center for Youth Development</a:t>
            </a:r>
          </a:p>
          <a:p>
            <a:pPr lvl="1">
              <a:spcAft>
                <a:spcPct val="40000"/>
              </a:spcAft>
              <a:defRPr/>
            </a:pPr>
            <a:r>
              <a:rPr lang="en-US" altLang="en-US" sz="2500" dirty="0" smtClean="0"/>
              <a:t>Nutrition &amp; Wellness Educations</a:t>
            </a:r>
          </a:p>
          <a:p>
            <a:pPr lvl="1">
              <a:spcAft>
                <a:spcPct val="40000"/>
              </a:spcAft>
              <a:defRPr/>
            </a:pPr>
            <a:r>
              <a:rPr lang="en-US" altLang="en-US" sz="2500" dirty="0" smtClean="0"/>
              <a:t>Family &amp; Home Education</a:t>
            </a:r>
            <a:endParaRPr lang="en-US" altLang="en-US" sz="2500" dirty="0"/>
          </a:p>
        </p:txBody>
      </p:sp>
      <p:sp>
        <p:nvSpPr>
          <p:cNvPr id="6" name="Text Box 17"/>
          <p:cNvSpPr txBox="1">
            <a:spLocks noChangeArrowheads="1"/>
          </p:cNvSpPr>
          <p:nvPr/>
        </p:nvSpPr>
        <p:spPr bwMode="auto">
          <a:xfrm>
            <a:off x="-60575" y="3555749"/>
            <a:ext cx="35681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smtClean="0">
                <a:latin typeface="Arial" panose="020B0604020202020204" pitchFamily="34" charset="0"/>
              </a:rPr>
              <a:t>Jo Britt-Rankin</a:t>
            </a:r>
          </a:p>
          <a:p>
            <a:pPr algn="ctr">
              <a:spcBef>
                <a:spcPct val="50000"/>
              </a:spcBef>
            </a:pPr>
            <a:r>
              <a:rPr lang="en-US" altLang="en-US" sz="1800" dirty="0" smtClean="0">
                <a:latin typeface="Arial" panose="020B0604020202020204" pitchFamily="34" charset="0"/>
              </a:rPr>
              <a:t>Senior Program Director, Associate Dean</a:t>
            </a:r>
            <a:endParaRPr lang="en-US" altLang="en-US" sz="1800" dirty="0">
              <a:latin typeface="Arial" panose="020B0604020202020204" pitchFamily="34" charset="0"/>
            </a:endParaRPr>
          </a:p>
        </p:txBody>
      </p:sp>
      <p:pic>
        <p:nvPicPr>
          <p:cNvPr id="1026" name="Picture 2" descr="Jo Britt Ran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10" y="1389296"/>
            <a:ext cx="1690405" cy="211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63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Businesses and Communities</a:t>
            </a:r>
          </a:p>
          <a:p>
            <a:pPr lvl="1">
              <a:spcAft>
                <a:spcPct val="40000"/>
              </a:spcAft>
              <a:defRPr/>
            </a:pPr>
            <a:r>
              <a:rPr lang="en-US" altLang="en-US" sz="2500" dirty="0" smtClean="0"/>
              <a:t>Business Development</a:t>
            </a:r>
          </a:p>
          <a:p>
            <a:pPr lvl="1">
              <a:spcAft>
                <a:spcPct val="40000"/>
              </a:spcAft>
              <a:defRPr/>
            </a:pPr>
            <a:r>
              <a:rPr lang="en-US" altLang="en-US" sz="2500" dirty="0" smtClean="0"/>
              <a:t>Community Development</a:t>
            </a:r>
          </a:p>
          <a:p>
            <a:pPr lvl="1">
              <a:spcAft>
                <a:spcPct val="40000"/>
              </a:spcAft>
              <a:defRPr/>
            </a:pPr>
            <a:r>
              <a:rPr lang="en-US" altLang="en-US" sz="2500" dirty="0" smtClean="0"/>
              <a:t>Workforce Development</a:t>
            </a:r>
            <a:endParaRPr lang="en-US" altLang="en-US" sz="2500" dirty="0"/>
          </a:p>
        </p:txBody>
      </p:sp>
      <p:sp>
        <p:nvSpPr>
          <p:cNvPr id="6" name="Text Box 17"/>
          <p:cNvSpPr txBox="1">
            <a:spLocks noChangeArrowheads="1"/>
          </p:cNvSpPr>
          <p:nvPr/>
        </p:nvSpPr>
        <p:spPr bwMode="auto">
          <a:xfrm>
            <a:off x="-60577" y="3420588"/>
            <a:ext cx="35681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smtClean="0">
                <a:latin typeface="Arial" panose="020B0604020202020204" pitchFamily="34" charset="0"/>
              </a:rPr>
              <a:t>Steve Devlin</a:t>
            </a:r>
          </a:p>
          <a:p>
            <a:pPr algn="ctr">
              <a:spcBef>
                <a:spcPct val="50000"/>
              </a:spcBef>
            </a:pPr>
            <a:r>
              <a:rPr lang="en-US" altLang="en-US" sz="1800" dirty="0" smtClean="0">
                <a:latin typeface="Arial" panose="020B0604020202020204" pitchFamily="34" charset="0"/>
              </a:rPr>
              <a:t>Program Director,</a:t>
            </a:r>
            <a:br>
              <a:rPr lang="en-US" altLang="en-US" sz="1800" dirty="0" smtClean="0">
                <a:latin typeface="Arial" panose="020B0604020202020204" pitchFamily="34" charset="0"/>
              </a:rPr>
            </a:br>
            <a:r>
              <a:rPr lang="en-US" altLang="en-US" sz="1800" dirty="0" smtClean="0">
                <a:latin typeface="Arial" panose="020B0604020202020204" pitchFamily="34" charset="0"/>
              </a:rPr>
              <a:t>Associate Dean</a:t>
            </a:r>
            <a:endParaRPr lang="en-US" altLang="en-US" sz="1800" dirty="0">
              <a:latin typeface="Arial" panose="020B0604020202020204" pitchFamily="34" charset="0"/>
            </a:endParaRPr>
          </a:p>
        </p:txBody>
      </p:sp>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00" y="1272700"/>
            <a:ext cx="1622425" cy="214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307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Health and Safety</a:t>
            </a:r>
          </a:p>
          <a:p>
            <a:pPr lvl="1">
              <a:spcAft>
                <a:spcPct val="40000"/>
              </a:spcAft>
              <a:defRPr/>
            </a:pPr>
            <a:r>
              <a:rPr lang="en-US" altLang="en-US" sz="2500" dirty="0" smtClean="0"/>
              <a:t>Continuing Medical Education</a:t>
            </a:r>
          </a:p>
          <a:p>
            <a:pPr lvl="1">
              <a:spcAft>
                <a:spcPct val="40000"/>
              </a:spcAft>
              <a:defRPr/>
            </a:pPr>
            <a:r>
              <a:rPr lang="en-US" altLang="en-US" sz="2500" dirty="0" smtClean="0"/>
              <a:t>Nursing Outreach</a:t>
            </a:r>
          </a:p>
          <a:p>
            <a:pPr lvl="1">
              <a:spcAft>
                <a:spcPct val="40000"/>
              </a:spcAft>
              <a:defRPr/>
            </a:pPr>
            <a:r>
              <a:rPr lang="en-US" altLang="en-US" sz="2500" dirty="0" smtClean="0"/>
              <a:t>Law Enforcement Training</a:t>
            </a:r>
          </a:p>
          <a:p>
            <a:pPr lvl="1">
              <a:spcAft>
                <a:spcPct val="40000"/>
              </a:spcAft>
              <a:defRPr/>
            </a:pPr>
            <a:r>
              <a:rPr lang="en-US" altLang="en-US" sz="2500" dirty="0" smtClean="0"/>
              <a:t>Fire &amp; Rescue Training</a:t>
            </a:r>
            <a:endParaRPr lang="en-US" altLang="en-US" sz="2500" dirty="0"/>
          </a:p>
        </p:txBody>
      </p:sp>
      <p:sp>
        <p:nvSpPr>
          <p:cNvPr id="6" name="Text Box 17"/>
          <p:cNvSpPr txBox="1">
            <a:spLocks noChangeArrowheads="1"/>
          </p:cNvSpPr>
          <p:nvPr/>
        </p:nvSpPr>
        <p:spPr bwMode="auto">
          <a:xfrm>
            <a:off x="-60577" y="3420588"/>
            <a:ext cx="3568177"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dirty="0" smtClean="0">
                <a:latin typeface="Arial" panose="020B0604020202020204" pitchFamily="34" charset="0"/>
              </a:rPr>
              <a:t>Vacant</a:t>
            </a:r>
            <a:endParaRPr lang="en-US" altLang="en-US" dirty="0">
              <a:latin typeface="Arial" panose="020B0604020202020204" pitchFamily="34" charset="0"/>
            </a:endParaRPr>
          </a:p>
          <a:p>
            <a:pPr algn="ctr">
              <a:spcBef>
                <a:spcPct val="25000"/>
              </a:spcBef>
            </a:pPr>
            <a:r>
              <a:rPr lang="en-US" altLang="en-US" sz="1800" dirty="0">
                <a:latin typeface="Arial" panose="020B0604020202020204" pitchFamily="34" charset="0"/>
              </a:rPr>
              <a:t>Associate Vice Chancellor for Extension and Engagement</a:t>
            </a:r>
          </a:p>
          <a:p>
            <a:pPr algn="ctr">
              <a:spcBef>
                <a:spcPct val="50000"/>
              </a:spcBef>
            </a:pPr>
            <a:endParaRPr lang="en-US" altLang="en-US" sz="1800" dirty="0">
              <a:solidFill>
                <a:srgbClr val="093A81"/>
              </a:solidFill>
              <a:latin typeface="Arial" panose="020B0604020202020204" pitchFamily="34" charset="0"/>
            </a:endParaRPr>
          </a:p>
        </p:txBody>
      </p:sp>
    </p:spTree>
    <p:extLst>
      <p:ext uri="{BB962C8B-B14F-4D97-AF65-F5344CB8AC3E}">
        <p14:creationId xmlns:p14="http://schemas.microsoft.com/office/powerpoint/2010/main" val="2422598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Extension Mission:</a:t>
            </a:r>
            <a:endParaRPr lang="en-US" altLang="en-US" sz="2800" dirty="0"/>
          </a:p>
          <a:p>
            <a:pPr>
              <a:lnSpc>
                <a:spcPct val="125000"/>
              </a:lnSpc>
              <a:buNone/>
            </a:pPr>
            <a:r>
              <a:rPr lang="en-US" altLang="en-US" sz="2400" dirty="0"/>
              <a:t>Improve Missourians’ lives</a:t>
            </a:r>
          </a:p>
          <a:p>
            <a:pPr lvl="1">
              <a:lnSpc>
                <a:spcPct val="125000"/>
              </a:lnSpc>
            </a:pPr>
            <a:r>
              <a:rPr lang="en-US" altLang="en-US" sz="2000" dirty="0"/>
              <a:t>Highest priorities</a:t>
            </a:r>
          </a:p>
          <a:p>
            <a:pPr lvl="1">
              <a:lnSpc>
                <a:spcPct val="125000"/>
              </a:lnSpc>
            </a:pPr>
            <a:r>
              <a:rPr lang="en-US" altLang="en-US" sz="2000" dirty="0"/>
              <a:t>Applying research-based knowledge</a:t>
            </a:r>
          </a:p>
        </p:txBody>
      </p:sp>
    </p:spTree>
    <p:extLst>
      <p:ext uri="{BB962C8B-B14F-4D97-AF65-F5344CB8AC3E}">
        <p14:creationId xmlns:p14="http://schemas.microsoft.com/office/powerpoint/2010/main" val="2535333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 Extension administrative regions"/>
          <p:cNvPicPr>
            <a:picLocks noChangeAspect="1" noChangeArrowheads="1"/>
          </p:cNvPicPr>
          <p:nvPr/>
        </p:nvPicPr>
        <p:blipFill rotWithShape="1">
          <a:blip r:embed="rId3">
            <a:extLst>
              <a:ext uri="{28A0092B-C50C-407E-A947-70E740481C1C}">
                <a14:useLocalDpi xmlns:a14="http://schemas.microsoft.com/office/drawing/2010/main" val="0"/>
              </a:ext>
            </a:extLst>
          </a:blip>
          <a:srcRect t="18242"/>
          <a:stretch/>
        </p:blipFill>
        <p:spPr bwMode="auto">
          <a:xfrm>
            <a:off x="4506857" y="1223493"/>
            <a:ext cx="4250777" cy="3142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59" y="1149674"/>
            <a:ext cx="3451538" cy="3216265"/>
          </a:xfrm>
          <a:prstGeom prst="rect">
            <a:avLst/>
          </a:prstGeom>
          <a:noFill/>
        </p:spPr>
        <p:txBody>
          <a:bodyPr wrap="square" rtlCol="0">
            <a:spAutoFit/>
          </a:bodyPr>
          <a:lstStyle/>
          <a:p>
            <a:r>
              <a:rPr lang="en-US" sz="2800" b="1" dirty="0" smtClean="0"/>
              <a:t>Extension Regions:</a:t>
            </a:r>
          </a:p>
          <a:p>
            <a:pPr marL="285750" indent="-285750">
              <a:buFont typeface="Arial" panose="020B0604020202020204" pitchFamily="34" charset="0"/>
              <a:buChar char="•"/>
            </a:pPr>
            <a:r>
              <a:rPr lang="en-US" sz="2500" dirty="0" smtClean="0"/>
              <a:t>Northwest</a:t>
            </a:r>
          </a:p>
          <a:p>
            <a:pPr marL="285750" indent="-285750">
              <a:buFont typeface="Arial" panose="020B0604020202020204" pitchFamily="34" charset="0"/>
              <a:buChar char="•"/>
            </a:pPr>
            <a:r>
              <a:rPr lang="en-US" sz="2500" dirty="0" smtClean="0"/>
              <a:t>Northeast</a:t>
            </a:r>
          </a:p>
          <a:p>
            <a:pPr marL="285750" indent="-285750">
              <a:buFont typeface="Arial" panose="020B0604020202020204" pitchFamily="34" charset="0"/>
              <a:buChar char="•"/>
            </a:pPr>
            <a:r>
              <a:rPr lang="en-US" sz="2500" dirty="0" smtClean="0"/>
              <a:t>West Central</a:t>
            </a:r>
          </a:p>
          <a:p>
            <a:pPr marL="285750" indent="-285750">
              <a:buFont typeface="Arial" panose="020B0604020202020204" pitchFamily="34" charset="0"/>
              <a:buChar char="•"/>
            </a:pPr>
            <a:r>
              <a:rPr lang="en-US" sz="2500" dirty="0" smtClean="0"/>
              <a:t>East Central</a:t>
            </a:r>
          </a:p>
          <a:p>
            <a:pPr marL="285750" indent="-285750">
              <a:buFont typeface="Arial" panose="020B0604020202020204" pitchFamily="34" charset="0"/>
              <a:buChar char="•"/>
            </a:pPr>
            <a:r>
              <a:rPr lang="en-US" sz="2500" dirty="0" smtClean="0"/>
              <a:t>Southwest</a:t>
            </a:r>
          </a:p>
          <a:p>
            <a:pPr marL="285750" indent="-285750">
              <a:buFont typeface="Arial" panose="020B0604020202020204" pitchFamily="34" charset="0"/>
              <a:buChar char="•"/>
            </a:pPr>
            <a:r>
              <a:rPr lang="en-US" sz="2500" dirty="0" smtClean="0"/>
              <a:t>Southeast</a:t>
            </a:r>
          </a:p>
          <a:p>
            <a:pPr marL="285750" indent="-285750">
              <a:buFont typeface="Arial" panose="020B0604020202020204" pitchFamily="34" charset="0"/>
              <a:buChar char="•"/>
            </a:pPr>
            <a:r>
              <a:rPr lang="en-US" sz="2500" dirty="0" smtClean="0"/>
              <a:t>Urban (West and East)</a:t>
            </a:r>
            <a:endParaRPr lang="en-US" sz="2500" dirty="0"/>
          </a:p>
        </p:txBody>
      </p:sp>
    </p:spTree>
    <p:extLst>
      <p:ext uri="{BB962C8B-B14F-4D97-AF65-F5344CB8AC3E}">
        <p14:creationId xmlns:p14="http://schemas.microsoft.com/office/powerpoint/2010/main" val="359619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6" name="Text Box 5"/>
          <p:cNvSpPr txBox="1">
            <a:spLocks noChangeArrowheads="1"/>
          </p:cNvSpPr>
          <p:nvPr/>
        </p:nvSpPr>
        <p:spPr bwMode="auto">
          <a:xfrm>
            <a:off x="3789415" y="2842449"/>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pPr>
            <a:r>
              <a:rPr lang="en-US" altLang="en-US" dirty="0" smtClean="0">
                <a:latin typeface="Arial" panose="020B0604020202020204" pitchFamily="34" charset="0"/>
              </a:rPr>
              <a:t>Elizabeth Smith</a:t>
            </a:r>
            <a:endParaRPr lang="en-US" altLang="en-US" dirty="0">
              <a:latin typeface="Arial" panose="020B0604020202020204" pitchFamily="34" charset="0"/>
            </a:endParaRPr>
          </a:p>
          <a:p>
            <a:pPr>
              <a:spcBef>
                <a:spcPct val="50000"/>
              </a:spcBef>
            </a:pPr>
            <a:r>
              <a:rPr lang="en-US" altLang="en-US" sz="2000" dirty="0" smtClean="0">
                <a:latin typeface="Arial" panose="020B0604020202020204" pitchFamily="34" charset="0"/>
              </a:rPr>
              <a:t>East </a:t>
            </a:r>
            <a:r>
              <a:rPr lang="en-US" altLang="en-US" sz="2000" dirty="0">
                <a:latin typeface="Arial" panose="020B0604020202020204" pitchFamily="34" charset="0"/>
              </a:rPr>
              <a:t>Central Region Director</a:t>
            </a:r>
          </a:p>
          <a:p>
            <a:pPr>
              <a:spcBef>
                <a:spcPct val="50000"/>
              </a:spcBef>
            </a:pPr>
            <a:r>
              <a:rPr lang="en-US" altLang="en-US" sz="2000" dirty="0" smtClean="0">
                <a:latin typeface="Arial" panose="020B0604020202020204" pitchFamily="34" charset="0"/>
              </a:rPr>
              <a:t>Rolla, </a:t>
            </a:r>
            <a:r>
              <a:rPr lang="en-US" altLang="en-US" sz="2000" dirty="0">
                <a:latin typeface="Arial" panose="020B0604020202020204" pitchFamily="34" charset="0"/>
              </a:rPr>
              <a:t>MO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362" y="1527413"/>
            <a:ext cx="1812964" cy="2716494"/>
          </a:xfrm>
          <a:prstGeom prst="rect">
            <a:avLst/>
          </a:prstGeom>
        </p:spPr>
      </p:pic>
    </p:spTree>
    <p:extLst>
      <p:ext uri="{BB962C8B-B14F-4D97-AF65-F5344CB8AC3E}">
        <p14:creationId xmlns:p14="http://schemas.microsoft.com/office/powerpoint/2010/main" val="727580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581691"/>
            <a:ext cx="3886200" cy="2105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endParaRPr lang="en-US" altLang="en-US" sz="2400" dirty="0" smtClean="0"/>
          </a:p>
          <a:p>
            <a:pPr marL="0" indent="0">
              <a:buFontTx/>
              <a:buNone/>
            </a:pPr>
            <a:r>
              <a:rPr lang="en-US" altLang="en-US" sz="2400" dirty="0" err="1" smtClean="0"/>
              <a:t>Shatomi</a:t>
            </a:r>
            <a:r>
              <a:rPr lang="en-US" altLang="en-US" sz="2400" dirty="0" smtClean="0"/>
              <a:t> Luster-Edward</a:t>
            </a:r>
          </a:p>
          <a:p>
            <a:pPr marL="0" indent="0">
              <a:buFontTx/>
              <a:buNone/>
            </a:pPr>
            <a:r>
              <a:rPr lang="en-US" altLang="en-US" sz="2000" dirty="0" smtClean="0"/>
              <a:t>Urban West Regional Director</a:t>
            </a:r>
          </a:p>
          <a:p>
            <a:pPr marL="0" indent="0">
              <a:buFontTx/>
              <a:buNone/>
            </a:pPr>
            <a:r>
              <a:rPr lang="en-US" altLang="en-US" sz="2000" dirty="0" smtClean="0"/>
              <a:t>Independence, MO</a:t>
            </a:r>
          </a:p>
          <a:p>
            <a:pPr marL="0" indent="0">
              <a:buFontTx/>
              <a:buNone/>
            </a:pPr>
            <a:endParaRPr lang="en-US" altLang="en-US" dirty="0" smtClean="0"/>
          </a:p>
        </p:txBody>
      </p:sp>
      <p:pic>
        <p:nvPicPr>
          <p:cNvPr id="2" name="Picture 1"/>
          <p:cNvPicPr>
            <a:picLocks noChangeAspect="1"/>
          </p:cNvPicPr>
          <p:nvPr/>
        </p:nvPicPr>
        <p:blipFill>
          <a:blip r:embed="rId3"/>
          <a:stretch>
            <a:fillRect/>
          </a:stretch>
        </p:blipFill>
        <p:spPr>
          <a:xfrm>
            <a:off x="1598971" y="1695035"/>
            <a:ext cx="1905000" cy="2381250"/>
          </a:xfrm>
          <a:prstGeom prst="rect">
            <a:avLst/>
          </a:prstGeom>
        </p:spPr>
      </p:pic>
    </p:spTree>
    <p:extLst>
      <p:ext uri="{BB962C8B-B14F-4D97-AF65-F5344CB8AC3E}">
        <p14:creationId xmlns:p14="http://schemas.microsoft.com/office/powerpoint/2010/main" val="64002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581691"/>
            <a:ext cx="3886200" cy="2105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defRPr/>
            </a:pPr>
            <a:endParaRPr lang="en-US" altLang="en-US" sz="2400" dirty="0" smtClean="0"/>
          </a:p>
          <a:p>
            <a:pPr marL="0" indent="0">
              <a:buFontTx/>
              <a:buNone/>
              <a:defRPr/>
            </a:pPr>
            <a:r>
              <a:rPr lang="en-US" altLang="en-US" sz="2400" dirty="0" smtClean="0"/>
              <a:t>Jody </a:t>
            </a:r>
            <a:r>
              <a:rPr lang="en-US" altLang="en-US" sz="2400" dirty="0"/>
              <a:t>Squires</a:t>
            </a:r>
          </a:p>
          <a:p>
            <a:pPr marL="0" indent="0">
              <a:buFontTx/>
              <a:buNone/>
              <a:defRPr/>
            </a:pPr>
            <a:r>
              <a:rPr lang="en-US" altLang="en-US" sz="2000" dirty="0" smtClean="0"/>
              <a:t>Urban East Regional Director</a:t>
            </a:r>
            <a:endParaRPr lang="en-US" altLang="en-US" sz="2000" dirty="0"/>
          </a:p>
          <a:p>
            <a:pPr marL="0" indent="0">
              <a:buFontTx/>
              <a:buNone/>
              <a:defRPr/>
            </a:pPr>
            <a:r>
              <a:rPr lang="en-US" altLang="en-US" sz="2000" dirty="0"/>
              <a:t>St Louis, MO</a:t>
            </a:r>
          </a:p>
          <a:p>
            <a:pPr marL="0" indent="0">
              <a:buFontTx/>
              <a:buNone/>
            </a:pPr>
            <a:endParaRPr lang="en-US" altLang="en-US" dirty="0" smtClean="0"/>
          </a:p>
        </p:txBody>
      </p:sp>
      <p:pic>
        <p:nvPicPr>
          <p:cNvPr id="5" name="Picture 7" descr="Jody Squ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720" y="1687305"/>
            <a:ext cx="1933480" cy="239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51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3058770"/>
            <a:ext cx="3841124" cy="12945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400" dirty="0" smtClean="0"/>
              <a:t>Mike Krauch</a:t>
            </a:r>
            <a:endParaRPr lang="en-US" altLang="en-US" sz="2400" dirty="0"/>
          </a:p>
          <a:p>
            <a:pPr marL="0" indent="0">
              <a:buFontTx/>
              <a:buNone/>
            </a:pPr>
            <a:r>
              <a:rPr lang="en-US" altLang="en-US" sz="2000" dirty="0" smtClean="0"/>
              <a:t>Northeast </a:t>
            </a:r>
            <a:r>
              <a:rPr lang="en-US" altLang="en-US" sz="2000" dirty="0"/>
              <a:t>Region Director</a:t>
            </a:r>
          </a:p>
          <a:p>
            <a:pPr marL="0" indent="0">
              <a:buFontTx/>
              <a:buNone/>
            </a:pPr>
            <a:r>
              <a:rPr lang="en-US" altLang="en-US" sz="2000" dirty="0" smtClean="0"/>
              <a:t>Columbia, </a:t>
            </a:r>
            <a:r>
              <a:rPr lang="en-US" altLang="en-US" sz="2000" dirty="0"/>
              <a:t>MO </a:t>
            </a:r>
          </a:p>
          <a:p>
            <a:pPr marL="0" indent="0">
              <a:buFontTx/>
              <a:buNone/>
            </a:pPr>
            <a:endParaRPr lang="en-US" alt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5537" y="2187870"/>
            <a:ext cx="1927268" cy="216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060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071191"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Joe Lear</a:t>
            </a:r>
          </a:p>
          <a:p>
            <a:pPr marL="0" indent="0">
              <a:buFontTx/>
              <a:buNone/>
            </a:pPr>
            <a:r>
              <a:rPr lang="en-US" altLang="en-US" sz="2000" dirty="0" smtClean="0"/>
              <a:t>Northwest </a:t>
            </a:r>
            <a:r>
              <a:rPr lang="en-US" altLang="en-US" sz="2000" dirty="0"/>
              <a:t>Region Director</a:t>
            </a:r>
          </a:p>
          <a:p>
            <a:pPr marL="0" indent="0">
              <a:buFontTx/>
              <a:buNone/>
            </a:pPr>
            <a:r>
              <a:rPr lang="en-US" altLang="en-US" sz="2000" dirty="0" smtClean="0"/>
              <a:t>St. Joseph, </a:t>
            </a:r>
            <a:r>
              <a:rPr lang="en-US" altLang="en-US" sz="2000" dirty="0"/>
              <a:t>MO </a:t>
            </a:r>
          </a:p>
          <a:p>
            <a:pPr marL="0" indent="0">
              <a:buFontTx/>
              <a:buNone/>
            </a:pPr>
            <a:endParaRPr lang="en-US" altLang="en-US" dirty="0" smtClean="0"/>
          </a:p>
        </p:txBody>
      </p:sp>
      <p:pic>
        <p:nvPicPr>
          <p:cNvPr id="1026" name="Picture 2" descr="Joe 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610" y="1744455"/>
            <a:ext cx="1905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89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smtClean="0">
                <a:latin typeface="Arial" panose="020B0604020202020204" pitchFamily="34" charset="0"/>
              </a:rPr>
              <a:t>Sarah Denkler</a:t>
            </a:r>
            <a:endParaRPr lang="en-US" altLang="en-US" sz="2400" dirty="0">
              <a:latin typeface="Arial" panose="020B0604020202020204" pitchFamily="34" charset="0"/>
            </a:endParaRPr>
          </a:p>
          <a:p>
            <a:pPr marL="0" indent="0">
              <a:spcBef>
                <a:spcPct val="50000"/>
              </a:spcBef>
              <a:buNone/>
            </a:pPr>
            <a:r>
              <a:rPr lang="en-US" altLang="en-US" sz="2000" dirty="0">
                <a:latin typeface="Arial" panose="020B0604020202020204" pitchFamily="34" charset="0"/>
              </a:rPr>
              <a:t>Southeast Region Director</a:t>
            </a:r>
          </a:p>
          <a:p>
            <a:pPr marL="0" indent="0">
              <a:spcBef>
                <a:spcPct val="50000"/>
              </a:spcBef>
              <a:buNone/>
            </a:pPr>
            <a:r>
              <a:rPr lang="en-US" altLang="en-US" sz="2000" dirty="0">
                <a:latin typeface="Arial" panose="020B0604020202020204" pitchFamily="34" charset="0"/>
              </a:rPr>
              <a:t>Portageville, MO</a:t>
            </a:r>
          </a:p>
          <a:p>
            <a:pPr marL="0" indent="0">
              <a:buFontTx/>
              <a:buNone/>
            </a:pPr>
            <a:endParaRPr lang="en-US" alt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879" y="1687306"/>
            <a:ext cx="1635061" cy="2449928"/>
          </a:xfrm>
          <a:prstGeom prst="rect">
            <a:avLst/>
          </a:prstGeom>
        </p:spPr>
      </p:pic>
    </p:spTree>
    <p:extLst>
      <p:ext uri="{BB962C8B-B14F-4D97-AF65-F5344CB8AC3E}">
        <p14:creationId xmlns:p14="http://schemas.microsoft.com/office/powerpoint/2010/main" val="259702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Jay Chism</a:t>
            </a:r>
          </a:p>
          <a:p>
            <a:pPr marL="0" indent="0">
              <a:spcBef>
                <a:spcPct val="50000"/>
              </a:spcBef>
              <a:buNone/>
            </a:pPr>
            <a:r>
              <a:rPr lang="en-US" altLang="en-US" sz="2000" dirty="0">
                <a:latin typeface="Arial" panose="020B0604020202020204" pitchFamily="34" charset="0"/>
              </a:rPr>
              <a:t>Southwest Region Director</a:t>
            </a:r>
          </a:p>
          <a:p>
            <a:pPr marL="0" indent="0">
              <a:spcBef>
                <a:spcPct val="50000"/>
              </a:spcBef>
              <a:buNone/>
            </a:pPr>
            <a:r>
              <a:rPr lang="en-US" altLang="en-US" sz="2000" dirty="0">
                <a:latin typeface="Arial" panose="020B0604020202020204" pitchFamily="34" charset="0"/>
              </a:rPr>
              <a:t>Springfield, MO</a:t>
            </a:r>
          </a:p>
          <a:p>
            <a:pPr marL="0" indent="0">
              <a:buFontTx/>
              <a:buNone/>
            </a:pPr>
            <a:endParaRPr lang="en-US" altLang="en-US" dirty="0" smtClean="0"/>
          </a:p>
        </p:txBody>
      </p:sp>
      <p:pic>
        <p:nvPicPr>
          <p:cNvPr id="5" name="Picture 8" descr="Jay Ch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165" y="1810716"/>
            <a:ext cx="1851991" cy="23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775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Wayne Prewitt</a:t>
            </a:r>
          </a:p>
          <a:p>
            <a:pPr marL="0" indent="0">
              <a:spcBef>
                <a:spcPct val="50000"/>
              </a:spcBef>
              <a:buNone/>
            </a:pPr>
            <a:r>
              <a:rPr lang="en-US" altLang="en-US" sz="2000" dirty="0">
                <a:latin typeface="Arial" panose="020B0604020202020204" pitchFamily="34" charset="0"/>
              </a:rPr>
              <a:t>West Central Region Director</a:t>
            </a:r>
          </a:p>
          <a:p>
            <a:pPr marL="0" indent="0">
              <a:spcBef>
                <a:spcPct val="50000"/>
              </a:spcBef>
              <a:buNone/>
            </a:pPr>
            <a:r>
              <a:rPr lang="en-US" altLang="en-US" sz="2000" dirty="0">
                <a:latin typeface="Arial" panose="020B0604020202020204" pitchFamily="34" charset="0"/>
              </a:rPr>
              <a:t>Clinton, MO</a:t>
            </a:r>
          </a:p>
          <a:p>
            <a:pPr marL="0" indent="0">
              <a:buFontTx/>
              <a:buNone/>
            </a:pPr>
            <a:endParaRPr lang="en-US" altLang="en-US" dirty="0" smtClean="0"/>
          </a:p>
        </p:txBody>
      </p:sp>
      <p:pic>
        <p:nvPicPr>
          <p:cNvPr id="6" name="Picture 8" descr="Wayne Prew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883" y="1792637"/>
            <a:ext cx="1866454" cy="23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440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Resource people</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400" dirty="0"/>
              <a:t>Tracy Feller</a:t>
            </a:r>
          </a:p>
          <a:p>
            <a:pPr marL="0" indent="0">
              <a:buNone/>
              <a:defRPr/>
            </a:pPr>
            <a:r>
              <a:rPr lang="en-US" sz="2000" dirty="0"/>
              <a:t>Director, Partnership and Stakeholder Development</a:t>
            </a:r>
          </a:p>
          <a:p>
            <a:pPr marL="0" indent="0">
              <a:buFontTx/>
              <a:buNone/>
            </a:pPr>
            <a:endParaRPr lang="en-US" altLang="en-US" dirty="0" smtClean="0"/>
          </a:p>
        </p:txBody>
      </p:sp>
      <p:pic>
        <p:nvPicPr>
          <p:cNvPr id="5" name="Picture 7" descr="Tracy Fe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859" y="1798292"/>
            <a:ext cx="1861930" cy="23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431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93665852"/>
              </p:ext>
            </p:extLst>
          </p:nvPr>
        </p:nvGraphicFramePr>
        <p:xfrm>
          <a:off x="1565825" y="88499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3533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Resource people</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400" dirty="0" smtClean="0"/>
              <a:t>Sarah Traub</a:t>
            </a:r>
            <a:endParaRPr lang="en-US" sz="2400" dirty="0"/>
          </a:p>
          <a:p>
            <a:pPr marL="0" indent="0">
              <a:buNone/>
              <a:defRPr/>
            </a:pPr>
            <a:r>
              <a:rPr lang="en-US" sz="2000" dirty="0" smtClean="0"/>
              <a:t>Engagement Facilitator</a:t>
            </a:r>
            <a:endParaRPr lang="en-US" sz="2000" dirty="0"/>
          </a:p>
          <a:p>
            <a:pPr marL="0" indent="0">
              <a:buFontTx/>
              <a:buNone/>
            </a:pPr>
            <a:endParaRPr lang="en-US" alt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87" y="1852174"/>
            <a:ext cx="1525385" cy="2273531"/>
          </a:xfrm>
          <a:prstGeom prst="rect">
            <a:avLst/>
          </a:prstGeom>
        </p:spPr>
      </p:pic>
    </p:spTree>
    <p:extLst>
      <p:ext uri="{BB962C8B-B14F-4D97-AF65-F5344CB8AC3E}">
        <p14:creationId xmlns:p14="http://schemas.microsoft.com/office/powerpoint/2010/main" val="3601082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Resource people</a:t>
            </a:r>
          </a:p>
          <a:p>
            <a:pPr>
              <a:spcAft>
                <a:spcPct val="40000"/>
              </a:spcAft>
              <a:buNone/>
              <a:defRPr/>
            </a:pPr>
            <a:endParaRPr lang="en-US" altLang="en-US" sz="2800" dirty="0"/>
          </a:p>
        </p:txBody>
      </p:sp>
      <p:sp>
        <p:nvSpPr>
          <p:cNvPr id="8" name="Content Placeholder 1"/>
          <p:cNvSpPr txBox="1">
            <a:spLocks/>
          </p:cNvSpPr>
          <p:nvPr/>
        </p:nvSpPr>
        <p:spPr>
          <a:xfrm>
            <a:off x="3958335" y="3328092"/>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400" dirty="0" smtClean="0"/>
              <a:t>James Preston</a:t>
            </a:r>
            <a:endParaRPr lang="en-US" altLang="en-US" sz="2400" dirty="0"/>
          </a:p>
          <a:p>
            <a:pPr marL="0" indent="0">
              <a:buFontTx/>
              <a:buNone/>
            </a:pPr>
            <a:r>
              <a:rPr lang="en-US" altLang="en-US" sz="2000" dirty="0" smtClean="0"/>
              <a:t>Director </a:t>
            </a:r>
            <a:r>
              <a:rPr lang="en-US" altLang="en-US" sz="2000" dirty="0"/>
              <a:t>for </a:t>
            </a:r>
            <a:r>
              <a:rPr lang="en-US" altLang="en-US" sz="2000" dirty="0" smtClean="0"/>
              <a:t>Advancement</a:t>
            </a:r>
            <a:endParaRPr lang="en-US" alt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7" y="1716772"/>
            <a:ext cx="2006437" cy="2337775"/>
          </a:xfrm>
          <a:prstGeom prst="rect">
            <a:avLst/>
          </a:prstGeom>
        </p:spPr>
      </p:pic>
    </p:spTree>
    <p:extLst>
      <p:ext uri="{BB962C8B-B14F-4D97-AF65-F5344CB8AC3E}">
        <p14:creationId xmlns:p14="http://schemas.microsoft.com/office/powerpoint/2010/main" val="2915846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County Extension Council Members</a:t>
            </a:r>
          </a:p>
          <a:p>
            <a:pPr lvl="1"/>
            <a:r>
              <a:rPr lang="en-US" altLang="en-US" sz="2400" dirty="0"/>
              <a:t>Identify needs</a:t>
            </a:r>
          </a:p>
          <a:p>
            <a:pPr lvl="1"/>
            <a:r>
              <a:rPr lang="en-US" altLang="en-US" sz="2400" dirty="0"/>
              <a:t>Secure funds</a:t>
            </a:r>
          </a:p>
          <a:p>
            <a:pPr lvl="1"/>
            <a:r>
              <a:rPr lang="en-US" altLang="en-US" sz="2400" dirty="0"/>
              <a:t>Ensure access</a:t>
            </a:r>
          </a:p>
        </p:txBody>
      </p:sp>
    </p:spTree>
    <p:extLst>
      <p:ext uri="{BB962C8B-B14F-4D97-AF65-F5344CB8AC3E}">
        <p14:creationId xmlns:p14="http://schemas.microsoft.com/office/powerpoint/2010/main" val="26534750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County Extension Council Members</a:t>
            </a:r>
          </a:p>
          <a:p>
            <a:pPr lvl="1"/>
            <a:r>
              <a:rPr lang="en-US" altLang="en-US" sz="2400" dirty="0"/>
              <a:t>(list names of council officers and members)</a:t>
            </a:r>
          </a:p>
        </p:txBody>
      </p:sp>
    </p:spTree>
    <p:extLst>
      <p:ext uri="{BB962C8B-B14F-4D97-AF65-F5344CB8AC3E}">
        <p14:creationId xmlns:p14="http://schemas.microsoft.com/office/powerpoint/2010/main" val="21032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Regional Extension Councils</a:t>
            </a:r>
          </a:p>
          <a:p>
            <a:pPr lvl="1"/>
            <a:r>
              <a:rPr lang="en-US" altLang="en-US" sz="2400" dirty="0"/>
              <a:t>Represents each county</a:t>
            </a:r>
          </a:p>
          <a:p>
            <a:pPr lvl="1"/>
            <a:r>
              <a:rPr lang="en-US" altLang="en-US" sz="2400" dirty="0"/>
              <a:t>(Name) County representatives</a:t>
            </a:r>
          </a:p>
          <a:p>
            <a:pPr lvl="2">
              <a:spcAft>
                <a:spcPct val="40000"/>
              </a:spcAft>
              <a:buFontTx/>
              <a:buChar char="•"/>
            </a:pPr>
            <a:r>
              <a:rPr lang="en-US" altLang="en-US" sz="2000" dirty="0"/>
              <a:t>Name</a:t>
            </a:r>
          </a:p>
          <a:p>
            <a:pPr lvl="2">
              <a:spcAft>
                <a:spcPct val="40000"/>
              </a:spcAft>
              <a:buFontTx/>
              <a:buChar char="•"/>
            </a:pPr>
            <a:r>
              <a:rPr lang="en-US" altLang="en-US" sz="2000" dirty="0"/>
              <a:t>Name</a:t>
            </a:r>
          </a:p>
        </p:txBody>
      </p:sp>
    </p:spTree>
    <p:extLst>
      <p:ext uri="{BB962C8B-B14F-4D97-AF65-F5344CB8AC3E}">
        <p14:creationId xmlns:p14="http://schemas.microsoft.com/office/powerpoint/2010/main" val="281140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8" y="1060173"/>
            <a:ext cx="7872243" cy="3750366"/>
          </a:xfrm>
        </p:spPr>
        <p:txBody>
          <a:bodyPr>
            <a:normAutofit fontScale="77500" lnSpcReduction="20000"/>
          </a:bodyPr>
          <a:lstStyle/>
          <a:p>
            <a:pPr>
              <a:spcAft>
                <a:spcPct val="40000"/>
              </a:spcAft>
              <a:buNone/>
            </a:pPr>
            <a:r>
              <a:rPr lang="en-US" altLang="en-US" sz="3600" dirty="0" smtClean="0"/>
              <a:t>Additional topics in this series:</a:t>
            </a:r>
          </a:p>
          <a:p>
            <a:pPr lvl="1">
              <a:spcAft>
                <a:spcPct val="60000"/>
              </a:spcAft>
            </a:pPr>
            <a:r>
              <a:rPr lang="en-US" altLang="en-US" sz="2600" dirty="0"/>
              <a:t>Be An Effective County Extension Council Member</a:t>
            </a:r>
          </a:p>
          <a:p>
            <a:pPr lvl="1">
              <a:spcAft>
                <a:spcPct val="60000"/>
              </a:spcAft>
            </a:pPr>
            <a:r>
              <a:rPr lang="en-US" altLang="en-US" sz="2600" dirty="0"/>
              <a:t>Setting Priorities for Program Development</a:t>
            </a:r>
          </a:p>
          <a:p>
            <a:pPr lvl="1">
              <a:spcAft>
                <a:spcPct val="60000"/>
              </a:spcAft>
            </a:pPr>
            <a:r>
              <a:rPr lang="en-US" altLang="en-US" sz="2600" dirty="0"/>
              <a:t>What Is My Role in Program Implementation?</a:t>
            </a:r>
          </a:p>
          <a:p>
            <a:pPr lvl="1">
              <a:spcAft>
                <a:spcPct val="60000"/>
              </a:spcAft>
            </a:pPr>
            <a:r>
              <a:rPr lang="en-US" altLang="en-US" sz="2600" dirty="0"/>
              <a:t>Evaluating and Reporting Program Outcomes</a:t>
            </a:r>
          </a:p>
          <a:p>
            <a:pPr lvl="1">
              <a:spcAft>
                <a:spcPct val="60000"/>
              </a:spcAft>
            </a:pPr>
            <a:r>
              <a:rPr lang="en-US" altLang="en-US" sz="2600" dirty="0"/>
              <a:t>Understanding County Budgets and Fiscal Reports</a:t>
            </a:r>
          </a:p>
          <a:p>
            <a:pPr lvl="1">
              <a:spcAft>
                <a:spcPct val="60000"/>
              </a:spcAft>
            </a:pPr>
            <a:r>
              <a:rPr lang="en-US" altLang="en-US" sz="2600" dirty="0"/>
              <a:t>Recruiting Candidates for Effective County Councils</a:t>
            </a:r>
          </a:p>
          <a:p>
            <a:pPr lvl="1"/>
            <a:r>
              <a:rPr lang="en-US" altLang="en-US" sz="2600" dirty="0"/>
              <a:t>Mastering the Nuts and Bolts of Council Elections</a:t>
            </a:r>
          </a:p>
          <a:p>
            <a:pPr>
              <a:spcAft>
                <a:spcPct val="40000"/>
              </a:spcAft>
              <a:buNone/>
            </a:pPr>
            <a:endParaRPr lang="en-US" altLang="en-US" sz="2800" dirty="0"/>
          </a:p>
        </p:txBody>
      </p:sp>
    </p:spTree>
    <p:extLst>
      <p:ext uri="{BB962C8B-B14F-4D97-AF65-F5344CB8AC3E}">
        <p14:creationId xmlns:p14="http://schemas.microsoft.com/office/powerpoint/2010/main" val="1605649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96170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Land-Grant Mission</a:t>
            </a:r>
            <a:endParaRPr lang="en-US" altLang="en-US" sz="2800" dirty="0"/>
          </a:p>
          <a:p>
            <a:pPr>
              <a:spcAft>
                <a:spcPct val="40000"/>
              </a:spcAft>
            </a:pPr>
            <a:r>
              <a:rPr lang="en-US" altLang="en-US" sz="2400" dirty="0"/>
              <a:t>Morrill Acts</a:t>
            </a:r>
          </a:p>
          <a:p>
            <a:pPr lvl="1"/>
            <a:r>
              <a:rPr lang="en-US" altLang="en-US" sz="2000" dirty="0"/>
              <a:t>University of Missouri (1862)</a:t>
            </a:r>
          </a:p>
          <a:p>
            <a:pPr lvl="1"/>
            <a:r>
              <a:rPr lang="en-US" altLang="en-US" sz="2000" dirty="0"/>
              <a:t>Lincoln University (1890)</a:t>
            </a:r>
          </a:p>
          <a:p>
            <a:pPr>
              <a:spcAft>
                <a:spcPct val="40000"/>
              </a:spcAft>
            </a:pPr>
            <a:r>
              <a:rPr lang="en-US" altLang="en-US" sz="2400" dirty="0"/>
              <a:t>Distinct mission of service</a:t>
            </a:r>
          </a:p>
          <a:p>
            <a:pPr>
              <a:spcAft>
                <a:spcPct val="40000"/>
              </a:spcAft>
            </a:pPr>
            <a:r>
              <a:rPr lang="en-US" altLang="en-US" sz="2400" dirty="0"/>
              <a:t>Fulfilled through Extension</a:t>
            </a:r>
          </a:p>
        </p:txBody>
      </p:sp>
    </p:spTree>
    <p:extLst>
      <p:ext uri="{BB962C8B-B14F-4D97-AF65-F5344CB8AC3E}">
        <p14:creationId xmlns:p14="http://schemas.microsoft.com/office/powerpoint/2010/main" val="1529948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32168106"/>
              </p:ext>
            </p:extLst>
          </p:nvPr>
        </p:nvGraphicFramePr>
        <p:xfrm>
          <a:off x="619124" y="1076324"/>
          <a:ext cx="7858125" cy="345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23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County Council Responsibilities</a:t>
            </a:r>
            <a:endParaRPr lang="en-US" dirty="0"/>
          </a:p>
        </p:txBody>
      </p:sp>
    </p:spTree>
    <p:extLst>
      <p:ext uri="{BB962C8B-B14F-4D97-AF65-F5344CB8AC3E}">
        <p14:creationId xmlns:p14="http://schemas.microsoft.com/office/powerpoint/2010/main" val="721693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2800" dirty="0"/>
              <a:t>Councils created by statutes to work with the </a:t>
            </a:r>
            <a:r>
              <a:rPr lang="en-US" altLang="en-US" sz="2800" dirty="0" smtClean="0"/>
              <a:t>University</a:t>
            </a:r>
            <a:endParaRPr lang="en-US" altLang="en-US" sz="2800" dirty="0"/>
          </a:p>
        </p:txBody>
      </p:sp>
      <p:pic>
        <p:nvPicPr>
          <p:cNvPr id="2" name="Picture 1" descr="Experts in the fields of &lt;strong&gt;law&lt;/strong&gt; and economics find in Chiara Lubich ’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492" y="1441850"/>
            <a:ext cx="2612136" cy="2887619"/>
          </a:xfrm>
          <a:prstGeom prst="rect">
            <a:avLst/>
          </a:prstGeom>
        </p:spPr>
      </p:pic>
      <p:graphicFrame>
        <p:nvGraphicFramePr>
          <p:cNvPr id="4" name="Diagram 3"/>
          <p:cNvGraphicFramePr/>
          <p:nvPr>
            <p:extLst>
              <p:ext uri="{D42A27DB-BD31-4B8C-83A1-F6EECF244321}">
                <p14:modId xmlns:p14="http://schemas.microsoft.com/office/powerpoint/2010/main" val="386632524"/>
              </p:ext>
            </p:extLst>
          </p:nvPr>
        </p:nvGraphicFramePr>
        <p:xfrm>
          <a:off x="953775" y="1596194"/>
          <a:ext cx="4553961" cy="2733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559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3518693987"/>
              </p:ext>
            </p:extLst>
          </p:nvPr>
        </p:nvGraphicFramePr>
        <p:xfrm>
          <a:off x="1800224" y="1514477"/>
          <a:ext cx="5238751"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29602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6"/>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1239</TotalTime>
  <Words>3116</Words>
  <Application>Microsoft Office PowerPoint</Application>
  <PresentationFormat>On-screen Show (16:9)</PresentationFormat>
  <Paragraphs>453</Paragraphs>
  <Slides>46</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MS PGothic</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Traub, Sarah</cp:lastModifiedBy>
  <cp:revision>82</cp:revision>
  <dcterms:created xsi:type="dcterms:W3CDTF">2016-02-08T20:26:12Z</dcterms:created>
  <dcterms:modified xsi:type="dcterms:W3CDTF">2020-01-24T15:11:43Z</dcterms:modified>
</cp:coreProperties>
</file>