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 id="2147483667" r:id="rId5"/>
  </p:sldMasterIdLst>
  <p:notesMasterIdLst>
    <p:notesMasterId r:id="rId25"/>
  </p:notesMasterIdLst>
  <p:sldIdLst>
    <p:sldId id="256" r:id="rId6"/>
    <p:sldId id="263" r:id="rId7"/>
    <p:sldId id="264" r:id="rId8"/>
    <p:sldId id="266" r:id="rId9"/>
    <p:sldId id="267" r:id="rId10"/>
    <p:sldId id="268" r:id="rId11"/>
    <p:sldId id="269" r:id="rId12"/>
    <p:sldId id="270" r:id="rId13"/>
    <p:sldId id="272" r:id="rId14"/>
    <p:sldId id="275" r:id="rId15"/>
    <p:sldId id="277" r:id="rId16"/>
    <p:sldId id="278" r:id="rId17"/>
    <p:sldId id="279" r:id="rId18"/>
    <p:sldId id="280" r:id="rId19"/>
    <p:sldId id="281" r:id="rId20"/>
    <p:sldId id="282" r:id="rId21"/>
    <p:sldId id="283" r:id="rId22"/>
    <p:sldId id="286" r:id="rId23"/>
    <p:sldId id="261" r:id="rId24"/>
  </p:sldIdLst>
  <p:sldSz cx="9144000" cy="5143500" type="screen16x9"/>
  <p:notesSz cx="6858000" cy="9144000"/>
  <p:custDataLst>
    <p:tags r:id="rId26"/>
  </p:custDataLst>
  <p:defaultText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089A04-9D3A-43CF-BCC8-A3C50C1ED7A1}" v="12" dt="2021-02-09T21:51:06.533"/>
    <p1510:client id="{BC47EB98-9C43-48AB-83D4-82D6FBE29477}" v="3" dt="2021-02-18T19:10:02.74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17"/>
    <p:restoredTop sz="86183" autoAdjust="0"/>
  </p:normalViewPr>
  <p:slideViewPr>
    <p:cSldViewPr snapToGrid="0" snapToObjects="1">
      <p:cViewPr varScale="1">
        <p:scale>
          <a:sx n="93" d="100"/>
          <a:sy n="93" d="100"/>
        </p:scale>
        <p:origin x="114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gs" Target="tags/tag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D0DDC4-689E-4C6F-8F13-2EAD649CB445}" type="datetimeFigureOut">
              <a:rPr lang="en-US" smtClean="0"/>
              <a:t>3/4/2021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7E9F36-4972-446D-BC93-7ADCBB17B3A7}" type="slidenum">
              <a:rPr lang="en-US" smtClean="0"/>
              <a:t>‹#›</a:t>
            </a:fld>
            <a:endParaRPr lang="en-US"/>
          </a:p>
        </p:txBody>
      </p:sp>
    </p:spTree>
    <p:extLst>
      <p:ext uri="{BB962C8B-B14F-4D97-AF65-F5344CB8AC3E}">
        <p14:creationId xmlns:p14="http://schemas.microsoft.com/office/powerpoint/2010/main" val="20933913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Funding for University of Missouri Extension is a shared responsibility among:</a:t>
            </a:r>
          </a:p>
          <a:p>
            <a:pPr>
              <a:buFontTx/>
              <a:buChar char="•"/>
            </a:pPr>
            <a:r>
              <a:rPr lang="en-US" altLang="en-US" dirty="0"/>
              <a:t> the U.S. Department of Agriculture</a:t>
            </a:r>
          </a:p>
          <a:p>
            <a:pPr>
              <a:buFontTx/>
              <a:buChar char="•"/>
            </a:pPr>
            <a:r>
              <a:rPr lang="en-US" altLang="en-US" dirty="0"/>
              <a:t> the University of Missouri</a:t>
            </a:r>
          </a:p>
          <a:p>
            <a:pPr>
              <a:buFontTx/>
              <a:buChar char="•"/>
            </a:pPr>
            <a:r>
              <a:rPr lang="en-US" altLang="en-US" dirty="0"/>
              <a:t> and county Extension councils.</a:t>
            </a:r>
          </a:p>
          <a:p>
            <a:r>
              <a:rPr lang="en-US" altLang="en-US" dirty="0"/>
              <a:t>As a council member, you are responsible for overseeing and accounting for all funds received by the council and used for local office operations and program expenses.</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1</a:t>
            </a:fld>
            <a:endParaRPr lang="en-US"/>
          </a:p>
        </p:txBody>
      </p:sp>
    </p:spTree>
    <p:extLst>
      <p:ext uri="{BB962C8B-B14F-4D97-AF65-F5344CB8AC3E}">
        <p14:creationId xmlns:p14="http://schemas.microsoft.com/office/powerpoint/2010/main" val="8048460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t>(Operating budget continued)</a:t>
            </a:r>
          </a:p>
          <a:p>
            <a:pPr>
              <a:spcAft>
                <a:spcPct val="25000"/>
              </a:spcAft>
            </a:pPr>
            <a:r>
              <a:rPr lang="en-US" altLang="en-US" dirty="0"/>
              <a:t>University of Missouri Extension has developed fiscal policies and procedures to help councils in complying with:</a:t>
            </a:r>
          </a:p>
          <a:p>
            <a:pPr>
              <a:spcAft>
                <a:spcPct val="25000"/>
              </a:spcAft>
              <a:buFontTx/>
              <a:buChar char="•"/>
            </a:pPr>
            <a:r>
              <a:rPr lang="en-US" altLang="en-US" dirty="0"/>
              <a:t> State statutes;</a:t>
            </a:r>
          </a:p>
          <a:p>
            <a:pPr>
              <a:spcAft>
                <a:spcPct val="25000"/>
              </a:spcAft>
              <a:buFontTx/>
              <a:buChar char="•"/>
            </a:pPr>
            <a:r>
              <a:rPr lang="en-US" altLang="en-US" dirty="0"/>
              <a:t> University policies;</a:t>
            </a:r>
          </a:p>
          <a:p>
            <a:pPr>
              <a:spcAft>
                <a:spcPct val="25000"/>
              </a:spcAft>
              <a:buFontTx/>
              <a:buChar char="•"/>
            </a:pPr>
            <a:r>
              <a:rPr lang="en-US" altLang="en-US" dirty="0"/>
              <a:t> and commonly accepted practices for public entities.</a:t>
            </a:r>
          </a:p>
          <a:p>
            <a:pPr>
              <a:spcAft>
                <a:spcPct val="25000"/>
              </a:spcAft>
              <a:buFontTx/>
              <a:buChar char="•"/>
            </a:pPr>
            <a:endParaRPr lang="en-US" altLang="en-US" dirty="0"/>
          </a:p>
          <a:p>
            <a:pPr>
              <a:spcAft>
                <a:spcPct val="25000"/>
              </a:spcAft>
            </a:pPr>
            <a:r>
              <a:rPr lang="en-US" altLang="en-US" dirty="0"/>
              <a:t>These policies and procedures provide for uniform financial recordkeeping and facilitate reporting among cooperating partners -- the University, county councils and county commissions. </a:t>
            </a:r>
          </a:p>
          <a:p>
            <a:pPr>
              <a:spcAft>
                <a:spcPct val="25000"/>
              </a:spcAft>
            </a:pPr>
            <a:endParaRPr lang="en-US" altLang="en-US" dirty="0"/>
          </a:p>
          <a:p>
            <a:pPr>
              <a:spcAft>
                <a:spcPct val="25000"/>
              </a:spcAft>
            </a:pPr>
            <a:r>
              <a:rPr lang="en-US" altLang="en-US" dirty="0"/>
              <a:t>For example, the law requires</a:t>
            </a:r>
            <a:r>
              <a:rPr lang="en-US" altLang="en-US" baseline="0" dirty="0"/>
              <a:t> that councils obtain a corporate surety bond of at least 125% of the estimated amount that will be in the treasurer’s custody at any one time.  In addition, a position corporate surety bond of at least 125% of cash on hand is recommended for the council bookkeeper and other council employees.</a:t>
            </a:r>
            <a:endParaRPr lang="en-US" altLang="en-US" dirty="0"/>
          </a:p>
          <a:p>
            <a:pPr>
              <a:spcAft>
                <a:spcPct val="25000"/>
              </a:spcAft>
            </a:pPr>
            <a:endParaRPr lang="en-US" alt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10</a:t>
            </a:fld>
            <a:endParaRPr lang="en-US"/>
          </a:p>
        </p:txBody>
      </p:sp>
    </p:spTree>
    <p:extLst>
      <p:ext uri="{BB962C8B-B14F-4D97-AF65-F5344CB8AC3E}">
        <p14:creationId xmlns:p14="http://schemas.microsoft.com/office/powerpoint/2010/main" val="238413372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r>
              <a:rPr lang="en-US" altLang="en-US" i="1" dirty="0"/>
              <a:t>(Operating budget continued)</a:t>
            </a:r>
          </a:p>
          <a:p>
            <a:pPr marL="228600" indent="-228600"/>
            <a:r>
              <a:rPr lang="en-US" altLang="en-US" dirty="0"/>
              <a:t>As the recipients of public funds, University of Missouri Extension at all levels is required to make regular reports to funders. Councils are required to provide four basic reports:</a:t>
            </a:r>
          </a:p>
          <a:p>
            <a:pPr marL="228600" indent="-228600">
              <a:buFontTx/>
              <a:buAutoNum type="arabicPeriod"/>
            </a:pPr>
            <a:r>
              <a:rPr lang="en-US" altLang="en-US" b="1" dirty="0"/>
              <a:t>Monthly financial statements</a:t>
            </a:r>
            <a:r>
              <a:rPr lang="en-US" altLang="en-US" dirty="0"/>
              <a:t> showing receipts and expenditures.</a:t>
            </a:r>
          </a:p>
          <a:p>
            <a:pPr marL="228600" indent="-228600">
              <a:buFontTx/>
              <a:buAutoNum type="arabicPeriod"/>
            </a:pPr>
            <a:r>
              <a:rPr lang="en-US" altLang="en-US" b="1" dirty="0"/>
              <a:t>Quarterly financial reports </a:t>
            </a:r>
            <a:r>
              <a:rPr lang="en-US" altLang="en-US" dirty="0"/>
              <a:t>summarizing revenues and expenses. This report is used by the University to meet state and federal reporting requirements.</a:t>
            </a:r>
          </a:p>
          <a:p>
            <a:pPr marL="228600" indent="-228600">
              <a:buFontTx/>
              <a:buAutoNum type="arabicPeriod"/>
            </a:pPr>
            <a:r>
              <a:rPr lang="en-US" altLang="en-US" b="1" dirty="0"/>
              <a:t>An annual report</a:t>
            </a:r>
            <a:r>
              <a:rPr lang="en-US" altLang="en-US" dirty="0"/>
              <a:t> summarizing receipts and expenditures, the work undertaken and the results accomplished.</a:t>
            </a:r>
          </a:p>
          <a:p>
            <a:pPr marL="228600" indent="-228600">
              <a:buFontTx/>
              <a:buAutoNum type="arabicPeriod"/>
            </a:pPr>
            <a:r>
              <a:rPr lang="en-US" altLang="en-US" dirty="0"/>
              <a:t>Finally, </a:t>
            </a:r>
            <a:r>
              <a:rPr lang="en-US" altLang="en-US" b="1" dirty="0"/>
              <a:t>an annual audit</a:t>
            </a:r>
            <a:r>
              <a:rPr lang="en-US" altLang="en-US" dirty="0"/>
              <a:t> of the financial records and operating procedures. Audits may be done by a council committee or by a certified public accountant or audit firm. The completed audit is presented in writing to the council and made part of the minutes. A copy should be given to the county commission and made available to the public. A copy also should be sent to the regional director.</a:t>
            </a:r>
          </a:p>
        </p:txBody>
      </p:sp>
      <p:sp>
        <p:nvSpPr>
          <p:cNvPr id="4" name="Slide Number Placeholder 3"/>
          <p:cNvSpPr>
            <a:spLocks noGrp="1"/>
          </p:cNvSpPr>
          <p:nvPr>
            <p:ph type="sldNum" sz="quarter" idx="10"/>
          </p:nvPr>
        </p:nvSpPr>
        <p:spPr/>
        <p:txBody>
          <a:bodyPr/>
          <a:lstStyle/>
          <a:p>
            <a:fld id="{C97E9F36-4972-446D-BC93-7ADCBB17B3A7}" type="slidenum">
              <a:rPr lang="en-US" smtClean="0"/>
              <a:t>11</a:t>
            </a:fld>
            <a:endParaRPr lang="en-US"/>
          </a:p>
        </p:txBody>
      </p:sp>
    </p:spTree>
    <p:extLst>
      <p:ext uri="{BB962C8B-B14F-4D97-AF65-F5344CB8AC3E}">
        <p14:creationId xmlns:p14="http://schemas.microsoft.com/office/powerpoint/2010/main" val="220609720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Sound financial</a:t>
            </a:r>
            <a:r>
              <a:rPr lang="en-US" baseline="0" dirty="0"/>
              <a:t> management of council funds is shared by multiple people.  In the next few slides we will discuss how these roles create important checks and balances for council funds.</a:t>
            </a:r>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12</a:t>
            </a:fld>
            <a:endParaRPr lang="en-US"/>
          </a:p>
        </p:txBody>
      </p:sp>
    </p:spTree>
    <p:extLst>
      <p:ext uri="{BB962C8B-B14F-4D97-AF65-F5344CB8AC3E}">
        <p14:creationId xmlns:p14="http://schemas.microsoft.com/office/powerpoint/2010/main" val="603758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Aft>
                <a:spcPct val="25000"/>
              </a:spcAft>
            </a:pPr>
            <a:r>
              <a:rPr lang="en-US" altLang="en-US" dirty="0"/>
              <a:t>The CES is responsible for:</a:t>
            </a:r>
          </a:p>
          <a:p>
            <a:pPr marL="685800" lvl="1" indent="-228600">
              <a:spcAft>
                <a:spcPct val="25000"/>
              </a:spcAft>
              <a:buFontTx/>
              <a:buAutoNum type="arabicPeriod"/>
            </a:pPr>
            <a:r>
              <a:rPr lang="en-US" altLang="en-US" dirty="0"/>
              <a:t>Overseeing day-to-day operations</a:t>
            </a:r>
          </a:p>
          <a:p>
            <a:pPr marL="685800" lvl="1" indent="-228600">
              <a:spcAft>
                <a:spcPct val="25000"/>
              </a:spcAft>
              <a:buFontTx/>
              <a:buAutoNum type="arabicPeriod"/>
            </a:pPr>
            <a:r>
              <a:rPr lang="en-US" altLang="en-US" dirty="0"/>
              <a:t>Assisting in supervising council-paid staff members</a:t>
            </a:r>
          </a:p>
          <a:p>
            <a:pPr marL="685800" lvl="1" indent="-228600">
              <a:spcAft>
                <a:spcPct val="25000"/>
              </a:spcAft>
              <a:buFontTx/>
              <a:buAutoNum type="arabicPeriod"/>
            </a:pPr>
            <a:r>
              <a:rPr lang="en-US" altLang="en-US" dirty="0"/>
              <a:t>Reviewing receipts and disbursements to monitor the budget, policies and procedures</a:t>
            </a:r>
          </a:p>
          <a:p>
            <a:pPr marL="685800" lvl="1" indent="-228600">
              <a:spcAft>
                <a:spcPct val="25000"/>
              </a:spcAft>
              <a:buFontTx/>
              <a:buAutoNum type="arabicPeriod"/>
            </a:pPr>
            <a:r>
              <a:rPr lang="en-US" altLang="en-US" dirty="0"/>
              <a:t>Assisting in the implementation of county-level policies adopted by the council</a:t>
            </a:r>
          </a:p>
          <a:p>
            <a:pPr marL="685800" lvl="1" indent="-228600">
              <a:buFontTx/>
              <a:buAutoNum type="arabicPeriod"/>
            </a:pPr>
            <a:r>
              <a:rPr lang="en-US" altLang="en-US" dirty="0"/>
              <a:t>Keeping the council and regional director informed of administrative matters.</a:t>
            </a:r>
          </a:p>
        </p:txBody>
      </p:sp>
      <p:sp>
        <p:nvSpPr>
          <p:cNvPr id="4" name="Slide Number Placeholder 3"/>
          <p:cNvSpPr>
            <a:spLocks noGrp="1"/>
          </p:cNvSpPr>
          <p:nvPr>
            <p:ph type="sldNum" sz="quarter" idx="10"/>
          </p:nvPr>
        </p:nvSpPr>
        <p:spPr/>
        <p:txBody>
          <a:bodyPr/>
          <a:lstStyle/>
          <a:p>
            <a:fld id="{C97E9F36-4972-446D-BC93-7ADCBB17B3A7}" type="slidenum">
              <a:rPr lang="en-US" smtClean="0"/>
              <a:t>13</a:t>
            </a:fld>
            <a:endParaRPr lang="en-US"/>
          </a:p>
        </p:txBody>
      </p:sp>
    </p:spTree>
    <p:extLst>
      <p:ext uri="{BB962C8B-B14F-4D97-AF65-F5344CB8AC3E}">
        <p14:creationId xmlns:p14="http://schemas.microsoft.com/office/powerpoint/2010/main" val="10638177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spcAft>
                <a:spcPct val="25000"/>
              </a:spcAft>
            </a:pPr>
            <a:r>
              <a:rPr lang="en-US" altLang="en-US" dirty="0"/>
              <a:t>The bookkeeper conducts most of the support work in maintaining council financial records.</a:t>
            </a:r>
            <a:r>
              <a:rPr lang="en-US" altLang="en-US" baseline="0" dirty="0"/>
              <a:t>  Using the Quickbooks bookkeeping software, they enter transactions, prepare reports, generate invoices and disburse payments.</a:t>
            </a:r>
            <a:endParaRPr lang="en-US" alt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14</a:t>
            </a:fld>
            <a:endParaRPr lang="en-US"/>
          </a:p>
        </p:txBody>
      </p:sp>
    </p:spTree>
    <p:extLst>
      <p:ext uri="{BB962C8B-B14F-4D97-AF65-F5344CB8AC3E}">
        <p14:creationId xmlns:p14="http://schemas.microsoft.com/office/powerpoint/2010/main" val="4924252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As discussed</a:t>
            </a:r>
            <a:r>
              <a:rPr lang="en-US" altLang="en-US" baseline="0" dirty="0"/>
              <a:t> earlier, t</a:t>
            </a:r>
            <a:r>
              <a:rPr lang="en-US" altLang="en-US" dirty="0"/>
              <a:t>he council treasurer is legally responsible for all council finances. While many of the day to day</a:t>
            </a:r>
            <a:r>
              <a:rPr lang="en-US" altLang="en-US" baseline="0" dirty="0"/>
              <a:t> operations </a:t>
            </a:r>
            <a:r>
              <a:rPr lang="en-US" altLang="en-US" dirty="0"/>
              <a:t>have been delegated to others, it is important</a:t>
            </a:r>
            <a:r>
              <a:rPr lang="en-US" altLang="en-US" baseline="0" dirty="0"/>
              <a:t> that the treasurer maintains oversight of these functions.  To do this, they should closely review financial reports and documentation prior to council meetings so they are prepared to present the reports and answer any questions.  They have signature authority for the council accounts, and should work closely with the budget committee to develop the annual budget proposal.</a:t>
            </a:r>
          </a:p>
          <a:p>
            <a:endParaRPr lang="en-US" altLang="en-US" baseline="0" dirty="0"/>
          </a:p>
        </p:txBody>
      </p:sp>
      <p:sp>
        <p:nvSpPr>
          <p:cNvPr id="4" name="Slide Number Placeholder 3"/>
          <p:cNvSpPr>
            <a:spLocks noGrp="1"/>
          </p:cNvSpPr>
          <p:nvPr>
            <p:ph type="sldNum" sz="quarter" idx="10"/>
          </p:nvPr>
        </p:nvSpPr>
        <p:spPr/>
        <p:txBody>
          <a:bodyPr/>
          <a:lstStyle/>
          <a:p>
            <a:fld id="{C97E9F36-4972-446D-BC93-7ADCBB17B3A7}" type="slidenum">
              <a:rPr lang="en-US" smtClean="0"/>
              <a:t>15</a:t>
            </a:fld>
            <a:endParaRPr lang="en-US"/>
          </a:p>
        </p:txBody>
      </p:sp>
    </p:spTree>
    <p:extLst>
      <p:ext uri="{BB962C8B-B14F-4D97-AF65-F5344CB8AC3E}">
        <p14:creationId xmlns:p14="http://schemas.microsoft.com/office/powerpoint/2010/main" val="334588360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Most councils have a standing committee on finance to provide input on financial management.  Common roles of the finance</a:t>
            </a:r>
            <a:r>
              <a:rPr lang="en-US" altLang="en-US" baseline="0" dirty="0"/>
              <a:t> committee include working with the treasurer to develop the budget proposal, supporting the treasurer when presenting the budget proposal to the county commission, and periodically reviewing the financial policies of the council to recommend changes that might be needed.</a:t>
            </a:r>
          </a:p>
          <a:p>
            <a:endParaRPr lang="en-US" altLang="en-US" baseline="0" dirty="0"/>
          </a:p>
        </p:txBody>
      </p:sp>
      <p:sp>
        <p:nvSpPr>
          <p:cNvPr id="4" name="Slide Number Placeholder 3"/>
          <p:cNvSpPr>
            <a:spLocks noGrp="1"/>
          </p:cNvSpPr>
          <p:nvPr>
            <p:ph type="sldNum" sz="quarter" idx="10"/>
          </p:nvPr>
        </p:nvSpPr>
        <p:spPr/>
        <p:txBody>
          <a:bodyPr/>
          <a:lstStyle/>
          <a:p>
            <a:fld id="{C97E9F36-4972-446D-BC93-7ADCBB17B3A7}" type="slidenum">
              <a:rPr lang="en-US" smtClean="0"/>
              <a:t>16</a:t>
            </a:fld>
            <a:endParaRPr lang="en-US"/>
          </a:p>
        </p:txBody>
      </p:sp>
    </p:spTree>
    <p:extLst>
      <p:ext uri="{BB962C8B-B14F-4D97-AF65-F5344CB8AC3E}">
        <p14:creationId xmlns:p14="http://schemas.microsoft.com/office/powerpoint/2010/main" val="4022692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While many of the specific</a:t>
            </a:r>
            <a:r>
              <a:rPr lang="en-US" altLang="en-US" baseline="0" dirty="0"/>
              <a:t> duties of financial management are delegated to specific individuals, every council member shares in the responsibility </a:t>
            </a:r>
            <a:r>
              <a:rPr lang="en-US" altLang="en-US" baseline="0"/>
              <a:t>of providing </a:t>
            </a:r>
            <a:r>
              <a:rPr lang="en-US" altLang="en-US" baseline="0" dirty="0"/>
              <a:t>appropriate oversight for extension council funds.  The council in its entirety approves the budget, reviews reports, monitors the budget, and sets fiscal policies.  Even though you may not serve as treasurer or on the finance committee, it is critically important that you are well informed of the council’s financial status.</a:t>
            </a:r>
          </a:p>
          <a:p>
            <a:endParaRPr lang="en-US" altLang="en-US" baseline="0" dirty="0"/>
          </a:p>
        </p:txBody>
      </p:sp>
      <p:sp>
        <p:nvSpPr>
          <p:cNvPr id="4" name="Slide Number Placeholder 3"/>
          <p:cNvSpPr>
            <a:spLocks noGrp="1"/>
          </p:cNvSpPr>
          <p:nvPr>
            <p:ph type="sldNum" sz="quarter" idx="10"/>
          </p:nvPr>
        </p:nvSpPr>
        <p:spPr/>
        <p:txBody>
          <a:bodyPr/>
          <a:lstStyle/>
          <a:p>
            <a:fld id="{C97E9F36-4972-446D-BC93-7ADCBB17B3A7}" type="slidenum">
              <a:rPr lang="en-US" smtClean="0"/>
              <a:t>17</a:t>
            </a:fld>
            <a:endParaRPr lang="en-US"/>
          </a:p>
        </p:txBody>
      </p:sp>
    </p:spTree>
    <p:extLst>
      <p:ext uri="{BB962C8B-B14F-4D97-AF65-F5344CB8AC3E}">
        <p14:creationId xmlns:p14="http://schemas.microsoft.com/office/powerpoint/2010/main" val="323151831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baseline="0" dirty="0"/>
              <a:t>Finally, let’s discuss a few pitfalls that your council should avoid.</a:t>
            </a:r>
          </a:p>
          <a:p>
            <a:endParaRPr lang="en-US" altLang="en-US" baseline="0" dirty="0"/>
          </a:p>
          <a:p>
            <a:r>
              <a:rPr lang="en-US" altLang="en-US" baseline="0" dirty="0"/>
              <a:t>First, be sure the appropriate individuals are given signature authority for the council’s financial accounts.  University employees (specialists and program assistants) and council employees (bookkeeper and other support staff) should not sign any checks, contracts, or tax reports.  These should be signed by those council members who have been designated with this authority – usually the Treasurer and other council officers.</a:t>
            </a:r>
          </a:p>
          <a:p>
            <a:endParaRPr lang="en-US" altLang="en-US" baseline="0" dirty="0"/>
          </a:p>
          <a:p>
            <a:r>
              <a:rPr lang="en-US" altLang="en-US" baseline="0" dirty="0"/>
              <a:t>Because council funds are public funds, be as transparent as possible in all your financial reports. Provide your council with open access to the details of your county finances to increase accountability, limit liability, and develop trust.</a:t>
            </a:r>
          </a:p>
          <a:p>
            <a:endParaRPr lang="en-US" altLang="en-US" baseline="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aseline="0" dirty="0"/>
              <a:t>Private inurement is a legal term, </a:t>
            </a:r>
            <a:r>
              <a:rPr lang="en-US" dirty="0"/>
              <a:t>meaning that either an employee or board member is benefiting financially from the organization.  This is never appropriate, and if you have reason to believe this is happening, you should investigate and make sure it is addressed.</a:t>
            </a:r>
          </a:p>
          <a:p>
            <a:endParaRPr lang="en-US" altLang="en-US" baseline="0" dirty="0"/>
          </a:p>
          <a:p>
            <a:endParaRPr lang="en-US" altLang="en-US" baseline="0" dirty="0"/>
          </a:p>
          <a:p>
            <a:endParaRPr lang="en-US" altLang="en-US" baseline="0" dirty="0"/>
          </a:p>
        </p:txBody>
      </p:sp>
      <p:sp>
        <p:nvSpPr>
          <p:cNvPr id="4" name="Slide Number Placeholder 3"/>
          <p:cNvSpPr>
            <a:spLocks noGrp="1"/>
          </p:cNvSpPr>
          <p:nvPr>
            <p:ph type="sldNum" sz="quarter" idx="10"/>
          </p:nvPr>
        </p:nvSpPr>
        <p:spPr/>
        <p:txBody>
          <a:bodyPr/>
          <a:lstStyle/>
          <a:p>
            <a:fld id="{C97E9F36-4972-446D-BC93-7ADCBB17B3A7}" type="slidenum">
              <a:rPr lang="en-US" smtClean="0"/>
              <a:t>18</a:t>
            </a:fld>
            <a:endParaRPr lang="en-US"/>
          </a:p>
        </p:txBody>
      </p:sp>
    </p:spTree>
    <p:extLst>
      <p:ext uri="{BB962C8B-B14F-4D97-AF65-F5344CB8AC3E}">
        <p14:creationId xmlns:p14="http://schemas.microsoft.com/office/powerpoint/2010/main" val="36886955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concludes our presentation.  Are there any questions?</a:t>
            </a:r>
          </a:p>
          <a:p>
            <a:endParaRPr lang="en-US"/>
          </a:p>
          <a:p>
            <a:endParaRPr lang="en-US"/>
          </a:p>
        </p:txBody>
      </p:sp>
      <p:sp>
        <p:nvSpPr>
          <p:cNvPr id="4" name="Slide Number Placeholder 3"/>
          <p:cNvSpPr>
            <a:spLocks noGrp="1"/>
          </p:cNvSpPr>
          <p:nvPr>
            <p:ph type="sldNum" sz="quarter" idx="10"/>
          </p:nvPr>
        </p:nvSpPr>
        <p:spPr/>
        <p:txBody>
          <a:bodyPr/>
          <a:lstStyle/>
          <a:p>
            <a:fld id="{C97E9F36-4972-446D-BC93-7ADCBB17B3A7}" type="slidenum">
              <a:rPr lang="en-US" smtClean="0"/>
              <a:t>19</a:t>
            </a:fld>
            <a:endParaRPr lang="en-US"/>
          </a:p>
        </p:txBody>
      </p:sp>
    </p:spTree>
    <p:extLst>
      <p:ext uri="{BB962C8B-B14F-4D97-AF65-F5344CB8AC3E}">
        <p14:creationId xmlns:p14="http://schemas.microsoft.com/office/powerpoint/2010/main" val="3730867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ct val="10000"/>
              </a:spcAft>
            </a:pPr>
            <a:r>
              <a:rPr lang="en-US" altLang="en-US" dirty="0"/>
              <a:t>University of Missouri Extension is funded through a three-way partnership with federal, state and local governments. The partnership is statuary and is the basis of our Extension funding and allows us to conduct much of our programming efforts.</a:t>
            </a:r>
          </a:p>
          <a:p>
            <a:pPr>
              <a:spcAft>
                <a:spcPct val="10000"/>
              </a:spcAft>
            </a:pPr>
            <a:endParaRPr lang="en-US" altLang="en-US" dirty="0"/>
          </a:p>
          <a:p>
            <a:pPr>
              <a:spcAft>
                <a:spcPct val="10000"/>
              </a:spcAft>
            </a:pPr>
            <a:r>
              <a:rPr lang="en-US" altLang="en-US" dirty="0"/>
              <a:t>The </a:t>
            </a:r>
            <a:r>
              <a:rPr lang="en-US" altLang="en-US" b="1" dirty="0"/>
              <a:t>U.S. Department of Agriculture</a:t>
            </a:r>
            <a:r>
              <a:rPr lang="en-US" altLang="en-US" dirty="0"/>
              <a:t> funds cooperative Extension work. The federal funding has been somewhat static for many years but is critical to our Extension program in Missouri.</a:t>
            </a:r>
          </a:p>
          <a:p>
            <a:pPr>
              <a:spcAft>
                <a:spcPct val="10000"/>
              </a:spcAft>
            </a:pPr>
            <a:endParaRPr lang="en-US" altLang="en-US" dirty="0"/>
          </a:p>
          <a:p>
            <a:pPr>
              <a:spcAft>
                <a:spcPct val="10000"/>
              </a:spcAft>
            </a:pPr>
            <a:r>
              <a:rPr lang="en-US" altLang="en-US" b="1" dirty="0"/>
              <a:t>State appropriations</a:t>
            </a:r>
            <a:r>
              <a:rPr lang="en-US" altLang="en-US" dirty="0"/>
              <a:t> from the Missouri General Assembly to the University of Missouri are used to match the federal funding creating a solid foundation for our Extension efforts.</a:t>
            </a:r>
          </a:p>
          <a:p>
            <a:pPr>
              <a:spcAft>
                <a:spcPct val="10000"/>
              </a:spcAft>
            </a:pPr>
            <a:endParaRPr lang="en-US" altLang="en-US" dirty="0"/>
          </a:p>
          <a:p>
            <a:pPr>
              <a:spcAft>
                <a:spcPct val="10000"/>
              </a:spcAft>
            </a:pPr>
            <a:r>
              <a:rPr lang="en-US" altLang="en-US" b="1" dirty="0"/>
              <a:t>County governments</a:t>
            </a:r>
            <a:r>
              <a:rPr lang="en-US" altLang="en-US" dirty="0"/>
              <a:t> appropriate funds annually to county Extension councils for support of local Extension work. Local Extension budgets also are supported through sales of publications and services, such as soil testing; donations from citizens; grants for specific activities; and program fees.  County funding completes our 3 way partnership that form Extension throughout the United States.</a:t>
            </a:r>
          </a:p>
          <a:p>
            <a:pPr>
              <a:spcAft>
                <a:spcPct val="10000"/>
              </a:spcAft>
            </a:pPr>
            <a:endParaRPr lang="en-US" alt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b="1" dirty="0"/>
              <a:t>Grants and contracts</a:t>
            </a:r>
            <a:r>
              <a:rPr lang="en-US" altLang="en-US" dirty="0"/>
              <a:t> with federal, state and local agencies provide funds for specific educational programs delivered by UME and other University faculty and staff. Grant and contract funds support campus and regional Extension activities.  Keep</a:t>
            </a:r>
            <a:r>
              <a:rPr lang="en-US" altLang="en-US" baseline="0" dirty="0"/>
              <a:t> in mind that some of these funds have been earmarked for specific programs.  These </a:t>
            </a:r>
            <a:r>
              <a:rPr lang="en-US" altLang="en-US" b="1" baseline="0" dirty="0"/>
              <a:t>restricted funds </a:t>
            </a:r>
            <a:r>
              <a:rPr lang="en-US" altLang="en-US" b="0" baseline="0" dirty="0"/>
              <a:t>cannot be used for general operating costs, but must be spent on the programs for which they are intended.  Examples include most Grant and Contract funds, (OTHER EXAMPLES)</a:t>
            </a:r>
            <a:endParaRPr lang="en-US" altLang="en-US" b="1" dirty="0"/>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2</a:t>
            </a:fld>
            <a:endParaRPr lang="en-US"/>
          </a:p>
        </p:txBody>
      </p:sp>
    </p:spTree>
    <p:extLst>
      <p:ext uri="{BB962C8B-B14F-4D97-AF65-F5344CB8AC3E}">
        <p14:creationId xmlns:p14="http://schemas.microsoft.com/office/powerpoint/2010/main" val="10233106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cs typeface="Times New Roman" panose="02020603050405020304" pitchFamily="18" charset="0"/>
              </a:rPr>
              <a:t>Missouri statutes outline the Extension council’s legal responsibilities for financial support of local Extension work, and management of and accountability for the council budget.</a:t>
            </a:r>
            <a:endParaRPr lang="en-US" altLang="en-US" dirty="0"/>
          </a:p>
          <a:p>
            <a:r>
              <a:rPr lang="en-US" altLang="en-US" dirty="0"/>
              <a:t>The statutes require the county Extension council to “arrange for and administer the county’s share of the cost of providing Extension services.”</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3</a:t>
            </a:fld>
            <a:endParaRPr lang="en-US"/>
          </a:p>
        </p:txBody>
      </p:sp>
    </p:spTree>
    <p:extLst>
      <p:ext uri="{BB962C8B-B14F-4D97-AF65-F5344CB8AC3E}">
        <p14:creationId xmlns:p14="http://schemas.microsoft.com/office/powerpoint/2010/main" val="6403835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ct val="20000"/>
              </a:spcAft>
            </a:pPr>
            <a:r>
              <a:rPr lang="en-US" altLang="en-US" dirty="0"/>
              <a:t>The council, in cooperation with the county commission share prepare an annual financial budget shall prepare an annual budget covering the counties cost of carrying on the Extension services.  It shall be filed with the county on or before January 1 except, Class 1 counties shall submit their budget on September 1.</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4</a:t>
            </a:fld>
            <a:endParaRPr lang="en-US"/>
          </a:p>
        </p:txBody>
      </p:sp>
    </p:spTree>
    <p:extLst>
      <p:ext uri="{BB962C8B-B14F-4D97-AF65-F5344CB8AC3E}">
        <p14:creationId xmlns:p14="http://schemas.microsoft.com/office/powerpoint/2010/main" val="3935385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the close of each month, the council requisitions the county commission for the estimated month’s expenditures.</a:t>
            </a:r>
          </a:p>
          <a:p>
            <a:r>
              <a:rPr lang="en-US" altLang="en-US" dirty="0"/>
              <a:t>Within 10 days, the council is required to submit an itemized and certified statement of expenditures covered by the requisition.</a:t>
            </a:r>
          </a:p>
          <a:p>
            <a:r>
              <a:rPr lang="en-US" altLang="en-US" dirty="0"/>
              <a:t>The council president and elected secretary are the certifying officers.</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5</a:t>
            </a:fld>
            <a:endParaRPr lang="en-US"/>
          </a:p>
        </p:txBody>
      </p:sp>
    </p:spTree>
    <p:extLst>
      <p:ext uri="{BB962C8B-B14F-4D97-AF65-F5344CB8AC3E}">
        <p14:creationId xmlns:p14="http://schemas.microsoft.com/office/powerpoint/2010/main" val="2081698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The council treasurer is responsible for all monies received. Working with the county support staff the treasure ensures all funds are properly deposited, writes checks for bills, and keep records of receipts and expenditures.</a:t>
            </a:r>
          </a:p>
          <a:p>
            <a:r>
              <a:rPr lang="en-US" altLang="en-US" dirty="0"/>
              <a:t>At the annual meeting, the treasurer provides financial report summarizing all monies received, along with the sources, and all disbursements.</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6</a:t>
            </a:fld>
            <a:endParaRPr lang="en-US"/>
          </a:p>
        </p:txBody>
      </p:sp>
    </p:spTree>
    <p:extLst>
      <p:ext uri="{BB962C8B-B14F-4D97-AF65-F5344CB8AC3E}">
        <p14:creationId xmlns:p14="http://schemas.microsoft.com/office/powerpoint/2010/main" val="70865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t>At the end of each year, the Extension council prepares and submits an annual report to the county commission. The report is submitted by the elected council secretary and should contain:</a:t>
            </a:r>
          </a:p>
          <a:p>
            <a:pPr>
              <a:buFontTx/>
              <a:buChar char="•"/>
            </a:pPr>
            <a:r>
              <a:rPr lang="en-US" altLang="en-US" dirty="0"/>
              <a:t> A list of receipts and expenditures for the year;</a:t>
            </a:r>
          </a:p>
          <a:p>
            <a:pPr>
              <a:buFontTx/>
              <a:buChar char="•"/>
            </a:pPr>
            <a:r>
              <a:rPr lang="en-US" altLang="en-US" dirty="0"/>
              <a:t> A summary of the work undertaken;</a:t>
            </a:r>
          </a:p>
          <a:p>
            <a:pPr>
              <a:buFontTx/>
              <a:buChar char="•"/>
            </a:pPr>
            <a:r>
              <a:rPr lang="en-US" altLang="en-US" dirty="0"/>
              <a:t> And the results accomplished;</a:t>
            </a:r>
          </a:p>
          <a:p>
            <a:r>
              <a:rPr lang="en-US" altLang="en-US" dirty="0"/>
              <a:t>Annual reports are to be filed with the county commission no later than Feb. 1 of the year following.</a:t>
            </a:r>
          </a:p>
          <a:p>
            <a:endParaRPr 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7</a:t>
            </a:fld>
            <a:endParaRPr lang="en-US"/>
          </a:p>
        </p:txBody>
      </p:sp>
    </p:spTree>
    <p:extLst>
      <p:ext uri="{BB962C8B-B14F-4D97-AF65-F5344CB8AC3E}">
        <p14:creationId xmlns:p14="http://schemas.microsoft.com/office/powerpoint/2010/main" val="28134738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addition to the legal obligations that are set forth in state law, there are best practices that Extension councils should follow.  Let’s begin with these guidelines for council budgets.</a:t>
            </a:r>
          </a:p>
        </p:txBody>
      </p:sp>
      <p:sp>
        <p:nvSpPr>
          <p:cNvPr id="4" name="Slide Number Placeholder 3"/>
          <p:cNvSpPr>
            <a:spLocks noGrp="1"/>
          </p:cNvSpPr>
          <p:nvPr>
            <p:ph type="sldNum" sz="quarter" idx="10"/>
          </p:nvPr>
        </p:nvSpPr>
        <p:spPr/>
        <p:txBody>
          <a:bodyPr/>
          <a:lstStyle/>
          <a:p>
            <a:fld id="{C97E9F36-4972-446D-BC93-7ADCBB17B3A7}" type="slidenum">
              <a:rPr lang="en-US" smtClean="0"/>
              <a:t>8</a:t>
            </a:fld>
            <a:endParaRPr lang="en-US"/>
          </a:p>
        </p:txBody>
      </p:sp>
    </p:spTree>
    <p:extLst>
      <p:ext uri="{BB962C8B-B14F-4D97-AF65-F5344CB8AC3E}">
        <p14:creationId xmlns:p14="http://schemas.microsoft.com/office/powerpoint/2010/main" val="81146447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i="1" dirty="0"/>
              <a:t>(Operating budget continued)</a:t>
            </a:r>
          </a:p>
          <a:p>
            <a:r>
              <a:rPr lang="en-US" altLang="en-US" dirty="0"/>
              <a:t>The council treasurer has overall responsibility for the local budget. At each council meeting, the treasurer ensures a financial statement is provided, detailing receipts and expenditures for the prior month.</a:t>
            </a:r>
          </a:p>
          <a:p>
            <a:endParaRPr lang="en-US" altLang="en-US" dirty="0"/>
          </a:p>
          <a:p>
            <a:r>
              <a:rPr lang="en-US" altLang="en-US" dirty="0"/>
              <a:t>The county engagement specialist is the UME liaison with the council and assists the treasurer in preparing the budget and the monthly financial statement, and keeping the budget current throughout the year.</a:t>
            </a:r>
          </a:p>
          <a:p>
            <a:endParaRPr lang="en-US" altLang="en-US" dirty="0"/>
          </a:p>
          <a:p>
            <a:r>
              <a:rPr lang="en-US" altLang="en-US" dirty="0"/>
              <a:t>The full extension council holds</a:t>
            </a:r>
            <a:r>
              <a:rPr lang="en-US" altLang="en-US" baseline="0" dirty="0"/>
              <a:t> the legal responsibility for proper oversight and administration of funds.  Every council member shares in this responsibility</a:t>
            </a:r>
          </a:p>
          <a:p>
            <a:endParaRPr lang="en-US" altLang="en-US" baseline="0" dirty="0"/>
          </a:p>
          <a:p>
            <a:r>
              <a:rPr lang="en-US" altLang="en-US" dirty="0"/>
              <a:t>University of Missouri Extension provides county Extension offices with computer software, QuickBooks Pro, to assist councils in maintaining financial records.</a:t>
            </a:r>
          </a:p>
          <a:p>
            <a:r>
              <a:rPr lang="en-US" altLang="en-US" dirty="0"/>
              <a:t>The financial records include receivables, payables, revenues, expenses, assets and liabilities.</a:t>
            </a:r>
          </a:p>
          <a:p>
            <a:endParaRPr lang="en-US" altLang="en-US" dirty="0"/>
          </a:p>
          <a:p>
            <a:r>
              <a:rPr lang="en-US" altLang="en-US" dirty="0"/>
              <a:t>The CES can provide information concerning our best practices.</a:t>
            </a:r>
          </a:p>
          <a:p>
            <a:endParaRPr lang="en-US" altLang="en-US" dirty="0"/>
          </a:p>
        </p:txBody>
      </p:sp>
      <p:sp>
        <p:nvSpPr>
          <p:cNvPr id="4" name="Slide Number Placeholder 3"/>
          <p:cNvSpPr>
            <a:spLocks noGrp="1"/>
          </p:cNvSpPr>
          <p:nvPr>
            <p:ph type="sldNum" sz="quarter" idx="10"/>
          </p:nvPr>
        </p:nvSpPr>
        <p:spPr/>
        <p:txBody>
          <a:bodyPr/>
          <a:lstStyle/>
          <a:p>
            <a:fld id="{C97E9F36-4972-446D-BC93-7ADCBB17B3A7}" type="slidenum">
              <a:rPr lang="en-US" smtClean="0"/>
              <a:t>9</a:t>
            </a:fld>
            <a:endParaRPr lang="en-US"/>
          </a:p>
        </p:txBody>
      </p:sp>
    </p:spTree>
    <p:extLst>
      <p:ext uri="{BB962C8B-B14F-4D97-AF65-F5344CB8AC3E}">
        <p14:creationId xmlns:p14="http://schemas.microsoft.com/office/powerpoint/2010/main" val="357128020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pening Slid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 Placeholder 7"/>
          <p:cNvSpPr>
            <a:spLocks noGrp="1"/>
          </p:cNvSpPr>
          <p:nvPr>
            <p:ph type="body" sz="quarter" idx="10" hasCustomPrompt="1"/>
          </p:nvPr>
        </p:nvSpPr>
        <p:spPr>
          <a:xfrm>
            <a:off x="2628549" y="1646013"/>
            <a:ext cx="6299200" cy="1758950"/>
          </a:xfrm>
        </p:spPr>
        <p:txBody>
          <a:bodyPr>
            <a:normAutofit/>
          </a:bodyPr>
          <a:lstStyle>
            <a:lvl1pPr marL="0" indent="0" algn="r">
              <a:spcBef>
                <a:spcPts val="0"/>
              </a:spcBef>
              <a:buNone/>
              <a:defRPr sz="3200" b="1" i="0" baseline="0">
                <a:solidFill>
                  <a:schemeClr val="tx1">
                    <a:lumMod val="85000"/>
                    <a:lumOff val="15000"/>
                  </a:schemeClr>
                </a:solidFill>
                <a:latin typeface="Arial"/>
                <a:cs typeface="Arial"/>
              </a:defRPr>
            </a:lvl1pPr>
          </a:lstStyle>
          <a:p>
            <a:pPr lvl="0"/>
            <a:r>
              <a:rPr lang="en-US" dirty="0"/>
              <a:t>PRESENTATION TITLE</a:t>
            </a:r>
          </a:p>
        </p:txBody>
      </p:sp>
      <p:sp>
        <p:nvSpPr>
          <p:cNvPr id="8" name="Text Placeholder 10"/>
          <p:cNvSpPr>
            <a:spLocks noGrp="1"/>
          </p:cNvSpPr>
          <p:nvPr>
            <p:ph type="body" sz="quarter" idx="11" hasCustomPrompt="1"/>
          </p:nvPr>
        </p:nvSpPr>
        <p:spPr>
          <a:xfrm>
            <a:off x="4285899" y="2711704"/>
            <a:ext cx="4641850" cy="966788"/>
          </a:xfrm>
        </p:spPr>
        <p:txBody>
          <a:bodyPr>
            <a:normAutofit/>
          </a:bodyPr>
          <a:lstStyle>
            <a:lvl1pPr marL="0" indent="0" algn="r">
              <a:buNone/>
              <a:defRPr sz="2000" spc="200" baseline="0">
                <a:solidFill>
                  <a:schemeClr val="tx1">
                    <a:lumMod val="75000"/>
                    <a:lumOff val="25000"/>
                  </a:schemeClr>
                </a:solidFill>
                <a:latin typeface="Arial"/>
                <a:cs typeface="Arial"/>
              </a:defRPr>
            </a:lvl1pPr>
          </a:lstStyle>
          <a:p>
            <a:pPr lvl="0"/>
            <a:r>
              <a:rPr lang="en-US" dirty="0"/>
              <a:t>presentation subtitle</a:t>
            </a:r>
          </a:p>
        </p:txBody>
      </p:sp>
      <p:sp>
        <p:nvSpPr>
          <p:cNvPr id="2" name="TextBox 1"/>
          <p:cNvSpPr txBox="1"/>
          <p:nvPr userDrawn="1"/>
        </p:nvSpPr>
        <p:spPr>
          <a:xfrm>
            <a:off x="344466" y="263047"/>
            <a:ext cx="8455068" cy="738664"/>
          </a:xfrm>
          <a:prstGeom prst="rect">
            <a:avLst/>
          </a:prstGeom>
          <a:noFill/>
        </p:spPr>
        <p:txBody>
          <a:bodyPr wrap="square" rtlCol="0">
            <a:spAutoFit/>
          </a:bodyPr>
          <a:lstStyle/>
          <a:p>
            <a:pPr algn="r"/>
            <a:r>
              <a:rPr lang="en-US" sz="4200" b="1" dirty="0">
                <a:solidFill>
                  <a:schemeClr val="bg1"/>
                </a:solidFill>
              </a:rPr>
              <a:t>Building Stronger Extension Councils</a:t>
            </a:r>
          </a:p>
        </p:txBody>
      </p:sp>
      <p:sp>
        <p:nvSpPr>
          <p:cNvPr id="6" name="TextBox 5"/>
          <p:cNvSpPr txBox="1"/>
          <p:nvPr userDrawn="1"/>
        </p:nvSpPr>
        <p:spPr>
          <a:xfrm>
            <a:off x="181484" y="4816307"/>
            <a:ext cx="1270388" cy="261610"/>
          </a:xfrm>
          <a:prstGeom prst="rect">
            <a:avLst/>
          </a:prstGeom>
          <a:noFill/>
        </p:spPr>
        <p:txBody>
          <a:bodyPr wrap="square" rtlCol="0">
            <a:spAutoFit/>
          </a:bodyPr>
          <a:lstStyle/>
          <a:p>
            <a:r>
              <a:rPr lang="en-US" sz="1100" dirty="0"/>
              <a:t>Revised</a:t>
            </a:r>
            <a:r>
              <a:rPr lang="en-US" sz="1100" baseline="0" dirty="0"/>
              <a:t> 2021</a:t>
            </a:r>
            <a:endParaRPr lang="en-US" sz="1100" dirty="0"/>
          </a:p>
        </p:txBody>
      </p:sp>
      <p:pic>
        <p:nvPicPr>
          <p:cNvPr id="4" name="Picture 3" descr="Text&#10;&#10;Description automatically generated">
            <a:extLst>
              <a:ext uri="{FF2B5EF4-FFF2-40B4-BE49-F238E27FC236}">
                <a16:creationId xmlns:a16="http://schemas.microsoft.com/office/drawing/2014/main" id="{4C5D54FB-197C-45D4-B30D-BCB0E6BDC000}"/>
              </a:ext>
            </a:extLst>
          </p:cNvPr>
          <p:cNvPicPr>
            <a:picLocks noChangeAspect="1"/>
          </p:cNvPicPr>
          <p:nvPr userDrawn="1"/>
        </p:nvPicPr>
        <p:blipFill>
          <a:blip r:embed="rId3"/>
          <a:stretch>
            <a:fillRect/>
          </a:stretch>
        </p:blipFill>
        <p:spPr>
          <a:xfrm>
            <a:off x="6909439" y="4433112"/>
            <a:ext cx="2053077" cy="644805"/>
          </a:xfrm>
          <a:prstGeom prst="rect">
            <a:avLst/>
          </a:prstGeom>
        </p:spPr>
      </p:pic>
    </p:spTree>
    <p:extLst>
      <p:ext uri="{BB962C8B-B14F-4D97-AF65-F5344CB8AC3E}">
        <p14:creationId xmlns:p14="http://schemas.microsoft.com/office/powerpoint/2010/main" val="8663604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275E3D-444A-46FA-A95E-9831862DE3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FABF41-633C-487F-BCFB-CA1D4B98AD48}"/>
              </a:ext>
            </a:extLst>
          </p:cNvPr>
          <p:cNvSpPr>
            <a:spLocks noGrp="1"/>
          </p:cNvSpPr>
          <p:nvPr>
            <p:ph sz="half" idx="1"/>
          </p:nvPr>
        </p:nvSpPr>
        <p:spPr>
          <a:xfrm>
            <a:off x="62865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1ED80D4-CBBF-4803-B5F5-2C86D12A35F4}"/>
              </a:ext>
            </a:extLst>
          </p:cNvPr>
          <p:cNvSpPr>
            <a:spLocks noGrp="1"/>
          </p:cNvSpPr>
          <p:nvPr>
            <p:ph sz="half" idx="2"/>
          </p:nvPr>
        </p:nvSpPr>
        <p:spPr>
          <a:xfrm>
            <a:off x="4648200" y="1370013"/>
            <a:ext cx="3867150" cy="32623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B6BD314-41CB-440F-847F-3BC80FFE2BB9}"/>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6" name="Footer Placeholder 5">
            <a:extLst>
              <a:ext uri="{FF2B5EF4-FFF2-40B4-BE49-F238E27FC236}">
                <a16:creationId xmlns:a16="http://schemas.microsoft.com/office/drawing/2014/main" id="{29D6930D-45FB-48A3-829B-F44B8698522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FF4B3C9-1BF5-4DEA-B7FF-4345D2A70D16}"/>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39800739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43226D-1551-4887-A474-5771ED36F48E}"/>
              </a:ext>
            </a:extLst>
          </p:cNvPr>
          <p:cNvSpPr>
            <a:spLocks noGrp="1"/>
          </p:cNvSpPr>
          <p:nvPr>
            <p:ph type="title"/>
          </p:nvPr>
        </p:nvSpPr>
        <p:spPr>
          <a:xfrm>
            <a:off x="630238" y="274638"/>
            <a:ext cx="7886700" cy="993775"/>
          </a:xfrm>
        </p:spPr>
        <p:txBody>
          <a:bodyPr/>
          <a:lstStyle/>
          <a:p>
            <a:r>
              <a:rPr lang="en-US"/>
              <a:t>Click to edit Master title style</a:t>
            </a:r>
          </a:p>
        </p:txBody>
      </p:sp>
      <p:sp>
        <p:nvSpPr>
          <p:cNvPr id="3" name="Text Placeholder 2">
            <a:extLst>
              <a:ext uri="{FF2B5EF4-FFF2-40B4-BE49-F238E27FC236}">
                <a16:creationId xmlns:a16="http://schemas.microsoft.com/office/drawing/2014/main" id="{7606C575-C696-4795-8CEB-25EFDAD3B893}"/>
              </a:ext>
            </a:extLst>
          </p:cNvPr>
          <p:cNvSpPr>
            <a:spLocks noGrp="1"/>
          </p:cNvSpPr>
          <p:nvPr>
            <p:ph type="body" idx="1"/>
          </p:nvPr>
        </p:nvSpPr>
        <p:spPr>
          <a:xfrm>
            <a:off x="630238" y="1260475"/>
            <a:ext cx="3868737"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80E1D6C-8A70-4964-B729-CC3F7F0C0CFA}"/>
              </a:ext>
            </a:extLst>
          </p:cNvPr>
          <p:cNvSpPr>
            <a:spLocks noGrp="1"/>
          </p:cNvSpPr>
          <p:nvPr>
            <p:ph sz="half" idx="2"/>
          </p:nvPr>
        </p:nvSpPr>
        <p:spPr>
          <a:xfrm>
            <a:off x="630238" y="1879600"/>
            <a:ext cx="3868737"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7C3E8BC-CAD3-4755-8D04-9E6D648FA8B3}"/>
              </a:ext>
            </a:extLst>
          </p:cNvPr>
          <p:cNvSpPr>
            <a:spLocks noGrp="1"/>
          </p:cNvSpPr>
          <p:nvPr>
            <p:ph type="body" sz="quarter" idx="3"/>
          </p:nvPr>
        </p:nvSpPr>
        <p:spPr>
          <a:xfrm>
            <a:off x="4629150" y="1260475"/>
            <a:ext cx="3887788" cy="6191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6504EA-07A7-45BD-A32B-922D962B9710}"/>
              </a:ext>
            </a:extLst>
          </p:cNvPr>
          <p:cNvSpPr>
            <a:spLocks noGrp="1"/>
          </p:cNvSpPr>
          <p:nvPr>
            <p:ph sz="quarter" idx="4"/>
          </p:nvPr>
        </p:nvSpPr>
        <p:spPr>
          <a:xfrm>
            <a:off x="4629150" y="1879600"/>
            <a:ext cx="3887788" cy="27622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8103C26-44B3-49E7-8AE8-ED90D7336558}"/>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8" name="Footer Placeholder 7">
            <a:extLst>
              <a:ext uri="{FF2B5EF4-FFF2-40B4-BE49-F238E27FC236}">
                <a16:creationId xmlns:a16="http://schemas.microsoft.com/office/drawing/2014/main" id="{71E33D6C-5CC3-4389-B264-A7F5FE4578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418BC1A-7A18-4FC2-9E90-385AD6B49D0C}"/>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167424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0ACEE3-8481-4555-B0A0-AEF08EA954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A9DE050-0C9F-4285-BEB8-2095E5EF5392}"/>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4" name="Footer Placeholder 3">
            <a:extLst>
              <a:ext uri="{FF2B5EF4-FFF2-40B4-BE49-F238E27FC236}">
                <a16:creationId xmlns:a16="http://schemas.microsoft.com/office/drawing/2014/main" id="{1CD1AE7D-D013-457D-8155-9738F2831DD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F98EF16-4385-4BB6-87C6-6853A5800E3F}"/>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2646262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DD21993-49E9-4F48-81A8-81D676DA4686}"/>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3" name="Footer Placeholder 2">
            <a:extLst>
              <a:ext uri="{FF2B5EF4-FFF2-40B4-BE49-F238E27FC236}">
                <a16:creationId xmlns:a16="http://schemas.microsoft.com/office/drawing/2014/main" id="{F82F9C71-F21B-4FF9-952A-C7AD1293105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FB14846-27F2-4465-BD2A-4F869593EEB5}"/>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401342422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799A1-BF7E-4699-9955-6BE9D1C13B00}"/>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63B32A2-71CB-448A-AEB9-81E21F82C2A1}"/>
              </a:ext>
            </a:extLst>
          </p:cNvPr>
          <p:cNvSpPr>
            <a:spLocks noGrp="1"/>
          </p:cNvSpPr>
          <p:nvPr>
            <p:ph idx="1"/>
          </p:nvPr>
        </p:nvSpPr>
        <p:spPr>
          <a:xfrm>
            <a:off x="3887788" y="741363"/>
            <a:ext cx="4629150" cy="36544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009E894-9576-4FC4-885B-D652921426D6}"/>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018F88C-5303-4CBF-9F79-F228BF416DCF}"/>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6" name="Footer Placeholder 5">
            <a:extLst>
              <a:ext uri="{FF2B5EF4-FFF2-40B4-BE49-F238E27FC236}">
                <a16:creationId xmlns:a16="http://schemas.microsoft.com/office/drawing/2014/main" id="{5B424346-C29B-4BA5-83FB-F801971B8E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F3F4129-6937-482A-BBAA-683E0E77D9C0}"/>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403264048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96F43-DFCB-4461-BF26-E5F89422F285}"/>
              </a:ext>
            </a:extLst>
          </p:cNvPr>
          <p:cNvSpPr>
            <a:spLocks noGrp="1"/>
          </p:cNvSpPr>
          <p:nvPr>
            <p:ph type="title"/>
          </p:nvPr>
        </p:nvSpPr>
        <p:spPr>
          <a:xfrm>
            <a:off x="630238" y="342900"/>
            <a:ext cx="2949575" cy="120015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EAD01E-A002-4041-BB7C-2074A096CA3F}"/>
              </a:ext>
            </a:extLst>
          </p:cNvPr>
          <p:cNvSpPr>
            <a:spLocks noGrp="1"/>
          </p:cNvSpPr>
          <p:nvPr>
            <p:ph type="pic" idx="1"/>
          </p:nvPr>
        </p:nvSpPr>
        <p:spPr>
          <a:xfrm>
            <a:off x="3887788" y="741363"/>
            <a:ext cx="4629150" cy="36544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B0462C4-6F97-4B4A-89CF-482144E0ED8B}"/>
              </a:ext>
            </a:extLst>
          </p:cNvPr>
          <p:cNvSpPr>
            <a:spLocks noGrp="1"/>
          </p:cNvSpPr>
          <p:nvPr>
            <p:ph type="body" sz="half" idx="2"/>
          </p:nvPr>
        </p:nvSpPr>
        <p:spPr>
          <a:xfrm>
            <a:off x="630238" y="1543050"/>
            <a:ext cx="2949575" cy="28590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5B61909-CCDB-45EF-93B1-D485EDBE66DA}"/>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6" name="Footer Placeholder 5">
            <a:extLst>
              <a:ext uri="{FF2B5EF4-FFF2-40B4-BE49-F238E27FC236}">
                <a16:creationId xmlns:a16="http://schemas.microsoft.com/office/drawing/2014/main" id="{CE1B5939-1BA7-43D6-9E8F-32FC0BE6F7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68B34D3-9244-47F8-88F8-E0F9DB589E32}"/>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1029327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AE2169-2C17-46FC-9947-A8B87560D6F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ADB9B4-637D-4D9D-9F8E-2B7AC59EE67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1E2CF-08AF-4503-8C89-B60094686468}"/>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06F360EB-6535-4488-9E58-AA83022FA4D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3D2287-24F8-45E0-955D-5D36F31A6D1F}"/>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32997791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4504C43-95DA-41D5-B75F-C4950AB3890C}"/>
              </a:ext>
            </a:extLst>
          </p:cNvPr>
          <p:cNvSpPr>
            <a:spLocks noGrp="1"/>
          </p:cNvSpPr>
          <p:nvPr>
            <p:ph type="title" orient="vert"/>
          </p:nvPr>
        </p:nvSpPr>
        <p:spPr>
          <a:xfrm>
            <a:off x="6543675" y="274638"/>
            <a:ext cx="1971675" cy="4357687"/>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110C5F-25C8-43FD-9839-08DC94507FBE}"/>
              </a:ext>
            </a:extLst>
          </p:cNvPr>
          <p:cNvSpPr>
            <a:spLocks noGrp="1"/>
          </p:cNvSpPr>
          <p:nvPr>
            <p:ph type="body" orient="vert" idx="1"/>
          </p:nvPr>
        </p:nvSpPr>
        <p:spPr>
          <a:xfrm>
            <a:off x="628650" y="274638"/>
            <a:ext cx="5762625" cy="43576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60E83B-A300-49F7-863E-FC1C6961FB00}"/>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08EC6626-113C-496E-A0EC-F0D71A6D08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1BFF6D-EA31-48A6-97D4-AAC33CCF75C1}"/>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38081866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Titl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ext Placeholder 7"/>
          <p:cNvSpPr>
            <a:spLocks noGrp="1"/>
          </p:cNvSpPr>
          <p:nvPr>
            <p:ph type="body" sz="quarter" idx="10" hasCustomPrompt="1"/>
          </p:nvPr>
        </p:nvSpPr>
        <p:spPr>
          <a:xfrm>
            <a:off x="3547324" y="1876985"/>
            <a:ext cx="3902337" cy="1758950"/>
          </a:xfrm>
        </p:spPr>
        <p:txBody>
          <a:bodyPr>
            <a:normAutofit/>
          </a:bodyPr>
          <a:lstStyle>
            <a:lvl1pPr marL="0" indent="0" algn="l">
              <a:spcBef>
                <a:spcPts val="0"/>
              </a:spcBef>
              <a:buNone/>
              <a:defRPr sz="3200" b="1" i="0" baseline="0">
                <a:solidFill>
                  <a:srgbClr val="404040"/>
                </a:solidFill>
                <a:latin typeface="Arial"/>
                <a:cs typeface="Arial"/>
              </a:defRPr>
            </a:lvl1pPr>
          </a:lstStyle>
          <a:p>
            <a:pPr lvl="0"/>
            <a:r>
              <a:rPr lang="en-US" dirty="0"/>
              <a:t>SECTION TITLE</a:t>
            </a:r>
          </a:p>
        </p:txBody>
      </p:sp>
      <p:sp>
        <p:nvSpPr>
          <p:cNvPr id="3" name="TextBox 2"/>
          <p:cNvSpPr txBox="1"/>
          <p:nvPr userDrawn="1"/>
        </p:nvSpPr>
        <p:spPr>
          <a:xfrm>
            <a:off x="181484" y="4816307"/>
            <a:ext cx="1270388" cy="430887"/>
          </a:xfrm>
          <a:prstGeom prst="rect">
            <a:avLst/>
          </a:prstGeom>
          <a:noFill/>
        </p:spPr>
        <p:txBody>
          <a:bodyPr wrap="square" rtlCol="0">
            <a:spAutoFit/>
          </a:bodyPr>
          <a:lstStyle/>
          <a:p>
            <a:r>
              <a:rPr lang="en-US" sz="1100" dirty="0"/>
              <a:t>Revised</a:t>
            </a:r>
            <a:r>
              <a:rPr lang="en-US" sz="1100" baseline="0" dirty="0"/>
              <a:t> 2021</a:t>
            </a:r>
          </a:p>
          <a:p>
            <a:endParaRPr lang="en-US" sz="1100" dirty="0"/>
          </a:p>
        </p:txBody>
      </p:sp>
    </p:spTree>
    <p:extLst>
      <p:ext uri="{BB962C8B-B14F-4D97-AF65-F5344CB8AC3E}">
        <p14:creationId xmlns:p14="http://schemas.microsoft.com/office/powerpoint/2010/main" val="17802950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Large Text">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stretch>
            <a:fillRect/>
          </a:stretch>
        </p:blipFill>
        <p:spPr>
          <a:xfrm>
            <a:off x="1" y="0"/>
            <a:ext cx="9144000" cy="913477"/>
          </a:xfrm>
          <a:prstGeom prst="rect">
            <a:avLst/>
          </a:prstGeom>
        </p:spPr>
      </p:pic>
      <p:sp>
        <p:nvSpPr>
          <p:cNvPr id="4" name="TextBox 3"/>
          <p:cNvSpPr txBox="1"/>
          <p:nvPr userDrawn="1"/>
        </p:nvSpPr>
        <p:spPr>
          <a:xfrm>
            <a:off x="230345" y="188464"/>
            <a:ext cx="7775890" cy="523220"/>
          </a:xfrm>
          <a:prstGeom prst="rect">
            <a:avLst/>
          </a:prstGeom>
          <a:noFill/>
        </p:spPr>
        <p:txBody>
          <a:bodyPr wrap="square" rtlCol="0">
            <a:spAutoFit/>
          </a:bodyPr>
          <a:lstStyle/>
          <a:p>
            <a:r>
              <a:rPr lang="en-US" sz="2800" b="1" dirty="0">
                <a:solidFill>
                  <a:schemeClr val="bg1"/>
                </a:solidFill>
              </a:rPr>
              <a:t>Building Stronger</a:t>
            </a:r>
            <a:r>
              <a:rPr lang="en-US" sz="2800" b="1" baseline="0" dirty="0">
                <a:solidFill>
                  <a:schemeClr val="bg1"/>
                </a:solidFill>
              </a:rPr>
              <a:t> Extension Councils</a:t>
            </a:r>
            <a:endParaRPr lang="en-US" sz="2800" b="1" dirty="0">
              <a:solidFill>
                <a:schemeClr val="bg1"/>
              </a:solidFill>
            </a:endParaRPr>
          </a:p>
        </p:txBody>
      </p:sp>
      <p:pic>
        <p:nvPicPr>
          <p:cNvPr id="5" name="Picture 4"/>
          <p:cNvPicPr>
            <a:picLocks noChangeAspect="1"/>
          </p:cNvPicPr>
          <p:nvPr userDrawn="1"/>
        </p:nvPicPr>
        <p:blipFill>
          <a:blip r:embed="rId2"/>
          <a:stretch>
            <a:fillRect/>
          </a:stretch>
        </p:blipFill>
        <p:spPr>
          <a:xfrm>
            <a:off x="1" y="4655763"/>
            <a:ext cx="9143999" cy="487738"/>
          </a:xfrm>
          <a:prstGeom prst="rect">
            <a:avLst/>
          </a:prstGeom>
        </p:spPr>
      </p:pic>
      <p:sp>
        <p:nvSpPr>
          <p:cNvPr id="6" name="TextBox 5"/>
          <p:cNvSpPr txBox="1"/>
          <p:nvPr userDrawn="1"/>
        </p:nvSpPr>
        <p:spPr>
          <a:xfrm>
            <a:off x="181484" y="4768826"/>
            <a:ext cx="1270388" cy="261610"/>
          </a:xfrm>
          <a:prstGeom prst="rect">
            <a:avLst/>
          </a:prstGeom>
          <a:noFill/>
        </p:spPr>
        <p:txBody>
          <a:bodyPr wrap="square" rtlCol="0">
            <a:spAutoFit/>
          </a:bodyPr>
          <a:lstStyle/>
          <a:p>
            <a:r>
              <a:rPr lang="en-US" sz="1100" dirty="0"/>
              <a:t>Revised</a:t>
            </a:r>
            <a:r>
              <a:rPr lang="en-US" sz="1100" baseline="0" dirty="0"/>
              <a:t> 2021</a:t>
            </a:r>
            <a:endParaRPr lang="en-US" sz="1100" dirty="0"/>
          </a:p>
        </p:txBody>
      </p:sp>
      <p:pic>
        <p:nvPicPr>
          <p:cNvPr id="7" name="Picture 6" descr="Text&#10;&#10;Description automatically generated">
            <a:extLst>
              <a:ext uri="{FF2B5EF4-FFF2-40B4-BE49-F238E27FC236}">
                <a16:creationId xmlns:a16="http://schemas.microsoft.com/office/drawing/2014/main" id="{3E377751-EBB4-4087-B9A4-6099517E8B2A}"/>
              </a:ext>
            </a:extLst>
          </p:cNvPr>
          <p:cNvPicPr>
            <a:picLocks noChangeAspect="1"/>
          </p:cNvPicPr>
          <p:nvPr userDrawn="1"/>
        </p:nvPicPr>
        <p:blipFill>
          <a:blip r:embed="rId3"/>
          <a:stretch>
            <a:fillRect/>
          </a:stretch>
        </p:blipFill>
        <p:spPr>
          <a:xfrm>
            <a:off x="7409545" y="4655762"/>
            <a:ext cx="1552971" cy="487738"/>
          </a:xfrm>
          <a:prstGeom prst="rect">
            <a:avLst/>
          </a:prstGeom>
        </p:spPr>
      </p:pic>
    </p:spTree>
    <p:extLst>
      <p:ext uri="{BB962C8B-B14F-4D97-AF65-F5344CB8AC3E}">
        <p14:creationId xmlns:p14="http://schemas.microsoft.com/office/powerpoint/2010/main" val="842198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Imag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3" name="TextBox 2"/>
          <p:cNvSpPr txBox="1"/>
          <p:nvPr userDrawn="1"/>
        </p:nvSpPr>
        <p:spPr>
          <a:xfrm>
            <a:off x="181484" y="4816307"/>
            <a:ext cx="1270388" cy="261610"/>
          </a:xfrm>
          <a:prstGeom prst="rect">
            <a:avLst/>
          </a:prstGeom>
          <a:noFill/>
        </p:spPr>
        <p:txBody>
          <a:bodyPr wrap="square" rtlCol="0">
            <a:spAutoFit/>
          </a:bodyPr>
          <a:lstStyle/>
          <a:p>
            <a:r>
              <a:rPr lang="en-US" sz="1100" dirty="0"/>
              <a:t>Revised</a:t>
            </a:r>
            <a:r>
              <a:rPr lang="en-US" sz="1100" baseline="0" dirty="0"/>
              <a:t> 2017</a:t>
            </a:r>
            <a:endParaRPr lang="en-US" sz="1100" dirty="0"/>
          </a:p>
        </p:txBody>
      </p:sp>
    </p:spTree>
    <p:extLst>
      <p:ext uri="{BB962C8B-B14F-4D97-AF65-F5344CB8AC3E}">
        <p14:creationId xmlns:p14="http://schemas.microsoft.com/office/powerpoint/2010/main" val="13925379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8" name="Content Placeholder 2"/>
          <p:cNvSpPr>
            <a:spLocks noGrp="1"/>
          </p:cNvSpPr>
          <p:nvPr>
            <p:ph idx="1" hasCustomPrompt="1"/>
          </p:nvPr>
        </p:nvSpPr>
        <p:spPr>
          <a:xfrm>
            <a:off x="2543961" y="1579627"/>
            <a:ext cx="6213580" cy="2992373"/>
          </a:xfrm>
        </p:spPr>
        <p:txBody>
          <a:bodyPr/>
          <a:lstStyle>
            <a:lvl1pPr marL="0" marR="0" indent="0" algn="r" defTabSz="457200" rtl="0" eaLnBrk="1" fontAlgn="auto" latinLnBrk="0" hangingPunct="1">
              <a:lnSpc>
                <a:spcPct val="100000"/>
              </a:lnSpc>
              <a:spcBef>
                <a:spcPct val="20000"/>
              </a:spcBef>
              <a:spcAft>
                <a:spcPts val="0"/>
              </a:spcAft>
              <a:buClrTx/>
              <a:buSzTx/>
              <a:buFont typeface="Arial"/>
              <a:buNone/>
              <a:tabLst/>
              <a:defRPr sz="3400" baseline="0">
                <a:solidFill>
                  <a:srgbClr val="404040"/>
                </a:solidFill>
                <a:latin typeface="Arial"/>
                <a:cs typeface="Arial"/>
              </a:defRPr>
            </a:lvl1pPr>
            <a:lvl2pPr marL="457200" indent="0">
              <a:buFont typeface="Wingdings" charset="2"/>
              <a:buNone/>
              <a:defRPr sz="2200" baseline="0">
                <a:solidFill>
                  <a:srgbClr val="595959"/>
                </a:solidFill>
                <a:latin typeface="Arial"/>
                <a:cs typeface="Arial"/>
              </a:defRPr>
            </a:lvl2pPr>
            <a:lvl3pPr>
              <a:defRPr sz="2000">
                <a:latin typeface="Arial"/>
                <a:cs typeface="Arial"/>
              </a:defRPr>
            </a:lvl3pPr>
            <a:lvl4pPr>
              <a:defRPr sz="2000">
                <a:latin typeface="Arial"/>
                <a:cs typeface="Arial"/>
              </a:defRPr>
            </a:lvl4pPr>
            <a:lvl5pPr marL="1828800" indent="0">
              <a:buNone/>
              <a:defRPr sz="2000">
                <a:latin typeface="Arial"/>
                <a:cs typeface="Arial"/>
              </a:defRPr>
            </a:lvl5pPr>
            <a:lvl6pPr>
              <a:defRPr sz="2000"/>
            </a:lvl6pPr>
            <a:lvl7pPr>
              <a:defRPr sz="2000"/>
            </a:lvl7pPr>
            <a:lvl8pPr>
              <a:defRPr sz="2000"/>
            </a:lvl8pPr>
            <a:lvl9pPr>
              <a:defRPr sz="2000"/>
            </a:lvl9pPr>
          </a:lstStyle>
          <a:p>
            <a:pPr marL="0" marR="0" lvl="0" indent="0" algn="r" defTabSz="457200" rtl="0" eaLnBrk="1" fontAlgn="auto" latinLnBrk="0" hangingPunct="1">
              <a:lnSpc>
                <a:spcPct val="100000"/>
              </a:lnSpc>
              <a:spcBef>
                <a:spcPct val="20000"/>
              </a:spcBef>
              <a:spcAft>
                <a:spcPts val="0"/>
              </a:spcAft>
              <a:buClrTx/>
              <a:buSzTx/>
              <a:buFont typeface="Arial"/>
              <a:buNone/>
              <a:tabLst/>
              <a:defRPr/>
            </a:pPr>
            <a:r>
              <a:rPr lang="en-US" dirty="0"/>
              <a:t>Text (20-25 words per slide recommended.)</a:t>
            </a: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lang="en-US" dirty="0"/>
              <a:t> </a:t>
            </a:r>
          </a:p>
          <a:p>
            <a:pPr marL="0" marR="0" lvl="0" indent="0" algn="r" defTabSz="457200" rtl="0" eaLnBrk="1" fontAlgn="auto" latinLnBrk="0" hangingPunct="1">
              <a:lnSpc>
                <a:spcPct val="100000"/>
              </a:lnSpc>
              <a:spcBef>
                <a:spcPct val="20000"/>
              </a:spcBef>
              <a:spcAft>
                <a:spcPts val="0"/>
              </a:spcAft>
              <a:buClrTx/>
              <a:buSzTx/>
              <a:buFont typeface="Arial"/>
              <a:buNone/>
              <a:tabLst/>
              <a:defRPr/>
            </a:pPr>
            <a:r>
              <a:rPr lang="en-US" dirty="0"/>
              <a:t> </a:t>
            </a:r>
          </a:p>
          <a:p>
            <a:pPr lvl="0"/>
            <a:r>
              <a:rPr lang="en-US" dirty="0"/>
              <a:t> </a:t>
            </a:r>
          </a:p>
          <a:p>
            <a:pPr lvl="0"/>
            <a:endParaRPr lang="en-US" dirty="0"/>
          </a:p>
        </p:txBody>
      </p:sp>
      <p:sp>
        <p:nvSpPr>
          <p:cNvPr id="3" name="TextBox 2"/>
          <p:cNvSpPr txBox="1"/>
          <p:nvPr userDrawn="1"/>
        </p:nvSpPr>
        <p:spPr>
          <a:xfrm>
            <a:off x="181484" y="4816307"/>
            <a:ext cx="1270388" cy="261610"/>
          </a:xfrm>
          <a:prstGeom prst="rect">
            <a:avLst/>
          </a:prstGeom>
          <a:noFill/>
        </p:spPr>
        <p:txBody>
          <a:bodyPr wrap="square" rtlCol="0">
            <a:spAutoFit/>
          </a:bodyPr>
          <a:lstStyle/>
          <a:p>
            <a:r>
              <a:rPr lang="en-US" sz="1100" dirty="0"/>
              <a:t>Revised</a:t>
            </a:r>
            <a:r>
              <a:rPr lang="en-US" sz="1100" baseline="0" dirty="0"/>
              <a:t> 2017</a:t>
            </a:r>
            <a:endParaRPr lang="en-US" sz="1100" dirty="0"/>
          </a:p>
        </p:txBody>
      </p:sp>
    </p:spTree>
    <p:extLst>
      <p:ext uri="{BB962C8B-B14F-4D97-AF65-F5344CB8AC3E}">
        <p14:creationId xmlns:p14="http://schemas.microsoft.com/office/powerpoint/2010/main" val="1988308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bg>
      <p:bgPr>
        <a:blipFill dpi="0" rotWithShape="1">
          <a:blip r:embed="rId2">
            <a:lum/>
          </a:blip>
          <a:srcRect/>
          <a:stretch>
            <a:fillRect t="-17000" b="-17000"/>
          </a:stretch>
        </a:blipFill>
        <a:effectLst/>
      </p:bgPr>
    </p:bg>
    <p:spTree>
      <p:nvGrpSpPr>
        <p:cNvPr id="1" name=""/>
        <p:cNvGrpSpPr/>
        <p:nvPr/>
      </p:nvGrpSpPr>
      <p:grpSpPr>
        <a:xfrm>
          <a:off x="0" y="0"/>
          <a:ext cx="0" cy="0"/>
          <a:chOff x="0" y="0"/>
          <a:chExt cx="0" cy="0"/>
        </a:xfrm>
      </p:grpSpPr>
      <p:sp>
        <p:nvSpPr>
          <p:cNvPr id="7" name="Title 1"/>
          <p:cNvSpPr>
            <a:spLocks noGrp="1"/>
          </p:cNvSpPr>
          <p:nvPr>
            <p:ph type="title" hasCustomPrompt="1"/>
          </p:nvPr>
        </p:nvSpPr>
        <p:spPr>
          <a:xfrm>
            <a:off x="329665" y="3147611"/>
            <a:ext cx="8398515" cy="1257300"/>
          </a:xfrm>
          <a:prstGeom prst="rect">
            <a:avLst/>
          </a:prstGeom>
        </p:spPr>
        <p:txBody>
          <a:bodyPr>
            <a:normAutofit/>
          </a:bodyPr>
          <a:lstStyle>
            <a:lvl1pPr algn="ctr">
              <a:defRPr sz="2400" baseline="0">
                <a:solidFill>
                  <a:schemeClr val="tx1"/>
                </a:solidFill>
                <a:latin typeface="Arial"/>
                <a:cs typeface="Arial"/>
              </a:defRPr>
            </a:lvl1pPr>
          </a:lstStyle>
          <a:p>
            <a:r>
              <a:rPr lang="en-US" dirty="0"/>
              <a:t>Contact Information</a:t>
            </a:r>
          </a:p>
        </p:txBody>
      </p:sp>
      <p:pic>
        <p:nvPicPr>
          <p:cNvPr id="5" name="Picture 4">
            <a:extLst>
              <a:ext uri="{FF2B5EF4-FFF2-40B4-BE49-F238E27FC236}">
                <a16:creationId xmlns:a16="http://schemas.microsoft.com/office/drawing/2014/main" id="{52E3E0EB-6C65-41CD-93A9-BE6513E9710C}"/>
              </a:ext>
            </a:extLst>
          </p:cNvPr>
          <p:cNvPicPr>
            <a:picLocks noChangeAspect="1"/>
          </p:cNvPicPr>
          <p:nvPr userDrawn="1"/>
        </p:nvPicPr>
        <p:blipFill>
          <a:blip r:embed="rId3"/>
          <a:stretch>
            <a:fillRect/>
          </a:stretch>
        </p:blipFill>
        <p:spPr>
          <a:xfrm>
            <a:off x="2046848" y="1835368"/>
            <a:ext cx="4494628" cy="1472764"/>
          </a:xfrm>
          <a:prstGeom prst="rect">
            <a:avLst/>
          </a:prstGeom>
        </p:spPr>
      </p:pic>
    </p:spTree>
    <p:extLst>
      <p:ext uri="{BB962C8B-B14F-4D97-AF65-F5344CB8AC3E}">
        <p14:creationId xmlns:p14="http://schemas.microsoft.com/office/powerpoint/2010/main" val="1395011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CD3F3-7A4A-4DB2-8CBD-6B7C966BD53C}"/>
              </a:ext>
            </a:extLst>
          </p:cNvPr>
          <p:cNvSpPr>
            <a:spLocks noGrp="1"/>
          </p:cNvSpPr>
          <p:nvPr>
            <p:ph type="ctrTitle"/>
          </p:nvPr>
        </p:nvSpPr>
        <p:spPr>
          <a:xfrm>
            <a:off x="1143000" y="841375"/>
            <a:ext cx="6858000" cy="17907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51041C1-F376-4F8D-8E44-700BB8DC387B}"/>
              </a:ext>
            </a:extLst>
          </p:cNvPr>
          <p:cNvSpPr>
            <a:spLocks noGrp="1"/>
          </p:cNvSpPr>
          <p:nvPr>
            <p:ph type="subTitle" idx="1"/>
          </p:nvPr>
        </p:nvSpPr>
        <p:spPr>
          <a:xfrm>
            <a:off x="1143000" y="2701925"/>
            <a:ext cx="6858000" cy="124142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19A55D-EC0B-43AF-8FC2-1193C1EED9CA}"/>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0914A5EF-0BFE-4AF4-BE86-76FC239C9E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5A6661-8C42-4E07-93BE-49898504778B}"/>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11440913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5B6148-4710-48C4-8B15-F1EBF766870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D9D7C83-B37B-4938-9D7D-43F587858C8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F65725-823B-45EE-B24A-4254055421EE}"/>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1E197FF6-5CDC-4A1A-8A53-528EBDC1FE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412695-6424-415E-8A18-9886D61E0EE1}"/>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885747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0BA46E-11D7-4954-8D0F-3555F3A21D14}"/>
              </a:ext>
            </a:extLst>
          </p:cNvPr>
          <p:cNvSpPr>
            <a:spLocks noGrp="1"/>
          </p:cNvSpPr>
          <p:nvPr>
            <p:ph type="title"/>
          </p:nvPr>
        </p:nvSpPr>
        <p:spPr>
          <a:xfrm>
            <a:off x="623888" y="1282700"/>
            <a:ext cx="7886700" cy="2139950"/>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77A9E89-BBC9-441B-8300-C193DF976836}"/>
              </a:ext>
            </a:extLst>
          </p:cNvPr>
          <p:cNvSpPr>
            <a:spLocks noGrp="1"/>
          </p:cNvSpPr>
          <p:nvPr>
            <p:ph type="body" idx="1"/>
          </p:nvPr>
        </p:nvSpPr>
        <p:spPr>
          <a:xfrm>
            <a:off x="623888" y="3441700"/>
            <a:ext cx="7886700" cy="112553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0A3911F-37EA-4738-BC38-2EA5C36A6415}"/>
              </a:ext>
            </a:extLst>
          </p:cNvPr>
          <p:cNvSpPr>
            <a:spLocks noGrp="1"/>
          </p:cNvSpPr>
          <p:nvPr>
            <p:ph type="dt" sz="half" idx="10"/>
          </p:nvPr>
        </p:nvSpPr>
        <p:spPr/>
        <p:txBody>
          <a:body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5C66F8E6-0794-41B4-A88F-EA0CB74865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B27AB3-AB4A-42CD-BF17-F3A25C240366}"/>
              </a:ext>
            </a:extLst>
          </p:cNvPr>
          <p:cNvSpPr>
            <a:spLocks noGrp="1"/>
          </p:cNvSpPr>
          <p:nvPr>
            <p:ph type="sldNum" sz="quarter" idx="12"/>
          </p:nvPr>
        </p:nvSpPr>
        <p:spPr/>
        <p:txBody>
          <a:bodyPr/>
          <a:lstStyle/>
          <a:p>
            <a:fld id="{53F39F99-56AE-4294-A555-41C720AED27B}" type="slidenum">
              <a:rPr lang="en-US" smtClean="0"/>
              <a:t>‹#›</a:t>
            </a:fld>
            <a:endParaRPr lang="en-US"/>
          </a:p>
        </p:txBody>
      </p:sp>
    </p:spTree>
    <p:extLst>
      <p:ext uri="{BB962C8B-B14F-4D97-AF65-F5344CB8AC3E}">
        <p14:creationId xmlns:p14="http://schemas.microsoft.com/office/powerpoint/2010/main" val="35031685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4.xml"/><Relationship Id="rId3" Type="http://schemas.openxmlformats.org/officeDocument/2006/relationships/slideLayout" Target="../slideLayouts/slideLayout9.xml"/><Relationship Id="rId7" Type="http://schemas.openxmlformats.org/officeDocument/2006/relationships/slideLayout" Target="../slideLayouts/slideLayout13.xml"/><Relationship Id="rId12" Type="http://schemas.openxmlformats.org/officeDocument/2006/relationships/theme" Target="../theme/theme2.xml"/><Relationship Id="rId2" Type="http://schemas.openxmlformats.org/officeDocument/2006/relationships/slideLayout" Target="../slideLayouts/slideLayout8.xml"/><Relationship Id="rId1" Type="http://schemas.openxmlformats.org/officeDocument/2006/relationships/slideLayout" Target="../slideLayouts/slideLayout7.xml"/><Relationship Id="rId6" Type="http://schemas.openxmlformats.org/officeDocument/2006/relationships/slideLayout" Target="../slideLayouts/slideLayout12.xml"/><Relationship Id="rId11" Type="http://schemas.openxmlformats.org/officeDocument/2006/relationships/slideLayout" Target="../slideLayouts/slideLayout17.xml"/><Relationship Id="rId5" Type="http://schemas.openxmlformats.org/officeDocument/2006/relationships/slideLayout" Target="../slideLayouts/slideLayout11.xml"/><Relationship Id="rId10" Type="http://schemas.openxmlformats.org/officeDocument/2006/relationships/slideLayout" Target="../slideLayouts/slideLayout16.xml"/><Relationship Id="rId4" Type="http://schemas.openxmlformats.org/officeDocument/2006/relationships/slideLayout" Target="../slideLayouts/slideLayout10.xml"/><Relationship Id="rId9"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273844"/>
            <a:ext cx="7886700" cy="99417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369219"/>
            <a:ext cx="7886700" cy="326350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4767263"/>
            <a:ext cx="20574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71A361B2-7B87-0F4B-BF54-0D0DFA443A7D}" type="datetimeFigureOut">
              <a:rPr lang="en-US" smtClean="0"/>
              <a:t>3/4/2021</a:t>
            </a:fld>
            <a:endParaRPr lang="en-US"/>
          </a:p>
        </p:txBody>
      </p:sp>
      <p:sp>
        <p:nvSpPr>
          <p:cNvPr id="5" name="Footer Placeholder 4"/>
          <p:cNvSpPr>
            <a:spLocks noGrp="1"/>
          </p:cNvSpPr>
          <p:nvPr>
            <p:ph type="ftr" sz="quarter" idx="3"/>
          </p:nvPr>
        </p:nvSpPr>
        <p:spPr>
          <a:xfrm>
            <a:off x="3028950" y="4767263"/>
            <a:ext cx="30861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4767263"/>
            <a:ext cx="20574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85892976-1C1D-5242-B619-7706634B9FF0}" type="slidenum">
              <a:rPr lang="en-US" smtClean="0"/>
              <a:t>‹#›</a:t>
            </a:fld>
            <a:endParaRPr lang="en-US"/>
          </a:p>
        </p:txBody>
      </p:sp>
    </p:spTree>
    <p:extLst>
      <p:ext uri="{BB962C8B-B14F-4D97-AF65-F5344CB8AC3E}">
        <p14:creationId xmlns:p14="http://schemas.microsoft.com/office/powerpoint/2010/main" val="47577761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5" r:id="rId4"/>
    <p:sldLayoutId id="2147483664" r:id="rId5"/>
    <p:sldLayoutId id="2147483666"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AB034FB-E831-432F-A08F-6D17F443DA31}"/>
              </a:ext>
            </a:extLst>
          </p:cNvPr>
          <p:cNvSpPr>
            <a:spLocks noGrp="1"/>
          </p:cNvSpPr>
          <p:nvPr>
            <p:ph type="title"/>
          </p:nvPr>
        </p:nvSpPr>
        <p:spPr>
          <a:xfrm>
            <a:off x="628650" y="274638"/>
            <a:ext cx="7886700" cy="9937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D4B5AF-14D8-43C2-8DF9-78E5D5F4EEEA}"/>
              </a:ext>
            </a:extLst>
          </p:cNvPr>
          <p:cNvSpPr>
            <a:spLocks noGrp="1"/>
          </p:cNvSpPr>
          <p:nvPr>
            <p:ph type="body" idx="1"/>
          </p:nvPr>
        </p:nvSpPr>
        <p:spPr>
          <a:xfrm>
            <a:off x="628650" y="1370013"/>
            <a:ext cx="7886700" cy="326231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3DCCA4-42D2-428B-9981-C2D5E1DD2054}"/>
              </a:ext>
            </a:extLst>
          </p:cNvPr>
          <p:cNvSpPr>
            <a:spLocks noGrp="1"/>
          </p:cNvSpPr>
          <p:nvPr>
            <p:ph type="dt" sz="half" idx="2"/>
          </p:nvPr>
        </p:nvSpPr>
        <p:spPr>
          <a:xfrm>
            <a:off x="628650" y="4767263"/>
            <a:ext cx="2057400" cy="274637"/>
          </a:xfrm>
          <a:prstGeom prst="rect">
            <a:avLst/>
          </a:prstGeom>
        </p:spPr>
        <p:txBody>
          <a:bodyPr vert="horz" lIns="91440" tIns="45720" rIns="91440" bIns="45720" rtlCol="0" anchor="ctr"/>
          <a:lstStyle>
            <a:lvl1pPr algn="l">
              <a:defRPr sz="1200">
                <a:solidFill>
                  <a:schemeClr val="tx1">
                    <a:tint val="75000"/>
                  </a:schemeClr>
                </a:solidFill>
              </a:defRPr>
            </a:lvl1pPr>
          </a:lstStyle>
          <a:p>
            <a:fld id="{C76BEE2B-9E6C-4D21-8526-AFDBEBBB5BCE}" type="datetimeFigureOut">
              <a:rPr lang="en-US" smtClean="0"/>
              <a:t>3/4/2021</a:t>
            </a:fld>
            <a:endParaRPr lang="en-US"/>
          </a:p>
        </p:txBody>
      </p:sp>
      <p:sp>
        <p:nvSpPr>
          <p:cNvPr id="5" name="Footer Placeholder 4">
            <a:extLst>
              <a:ext uri="{FF2B5EF4-FFF2-40B4-BE49-F238E27FC236}">
                <a16:creationId xmlns:a16="http://schemas.microsoft.com/office/drawing/2014/main" id="{C03E982E-5F0B-4B69-AC62-0B9D01D5FC85}"/>
              </a:ext>
            </a:extLst>
          </p:cNvPr>
          <p:cNvSpPr>
            <a:spLocks noGrp="1"/>
          </p:cNvSpPr>
          <p:nvPr>
            <p:ph type="ftr" sz="quarter" idx="3"/>
          </p:nvPr>
        </p:nvSpPr>
        <p:spPr>
          <a:xfrm>
            <a:off x="3028950" y="4767263"/>
            <a:ext cx="3086100" cy="274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DA5C199-1845-4424-BB36-60BF5101B84C}"/>
              </a:ext>
            </a:extLst>
          </p:cNvPr>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53F39F99-56AE-4294-A555-41C720AED27B}" type="slidenum">
              <a:rPr lang="en-US" smtClean="0"/>
              <a:t>‹#›</a:t>
            </a:fld>
            <a:endParaRPr lang="en-US"/>
          </a:p>
        </p:txBody>
      </p:sp>
    </p:spTree>
    <p:extLst>
      <p:ext uri="{BB962C8B-B14F-4D97-AF65-F5344CB8AC3E}">
        <p14:creationId xmlns:p14="http://schemas.microsoft.com/office/powerpoint/2010/main" val="1282021175"/>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a:t>Budgets - Understanding The Councils Responsibility</a:t>
            </a:r>
          </a:p>
        </p:txBody>
      </p:sp>
      <p:sp>
        <p:nvSpPr>
          <p:cNvPr id="5" name="Text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5583494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marL="0" indent="0">
              <a:lnSpc>
                <a:spcPct val="125000"/>
              </a:lnSpc>
              <a:spcAft>
                <a:spcPct val="0"/>
              </a:spcAft>
              <a:buNone/>
            </a:pPr>
            <a:r>
              <a:rPr lang="en-US" altLang="en-US" sz="2800" dirty="0"/>
              <a:t>Fiscal policies and procedures</a:t>
            </a:r>
          </a:p>
          <a:p>
            <a:pPr marL="0" indent="0">
              <a:lnSpc>
                <a:spcPct val="125000"/>
              </a:lnSpc>
              <a:spcAft>
                <a:spcPct val="0"/>
              </a:spcAft>
              <a:buNone/>
            </a:pPr>
            <a:r>
              <a:rPr lang="en-US" altLang="en-US" sz="2400" dirty="0"/>
              <a:t>MU Recommendations to comply with:</a:t>
            </a:r>
          </a:p>
          <a:p>
            <a:pPr lvl="1">
              <a:lnSpc>
                <a:spcPct val="125000"/>
              </a:lnSpc>
              <a:spcAft>
                <a:spcPct val="0"/>
              </a:spcAft>
            </a:pPr>
            <a:r>
              <a:rPr lang="en-US" altLang="en-US" sz="2000" dirty="0"/>
              <a:t>State statutes</a:t>
            </a:r>
          </a:p>
          <a:p>
            <a:pPr lvl="1">
              <a:lnSpc>
                <a:spcPct val="125000"/>
              </a:lnSpc>
              <a:spcAft>
                <a:spcPct val="0"/>
              </a:spcAft>
            </a:pPr>
            <a:r>
              <a:rPr lang="en-US" altLang="en-US" sz="2000" dirty="0"/>
              <a:t>University policies</a:t>
            </a:r>
          </a:p>
          <a:p>
            <a:pPr lvl="1">
              <a:lnSpc>
                <a:spcPct val="125000"/>
              </a:lnSpc>
              <a:spcAft>
                <a:spcPct val="0"/>
              </a:spcAft>
            </a:pPr>
            <a:r>
              <a:rPr lang="en-US" altLang="en-US" sz="2000" dirty="0"/>
              <a:t>Commonly accepted practices for public entities</a:t>
            </a:r>
          </a:p>
          <a:p>
            <a:pPr marL="0" indent="0">
              <a:buNone/>
            </a:pPr>
            <a:r>
              <a:rPr lang="en-US" sz="2400" dirty="0"/>
              <a:t>Example:</a:t>
            </a:r>
          </a:p>
          <a:p>
            <a:pPr lvl="1"/>
            <a:r>
              <a:rPr lang="en-US" sz="2000" dirty="0"/>
              <a:t>Bonding treasurer and bookkeeper</a:t>
            </a:r>
          </a:p>
        </p:txBody>
      </p:sp>
    </p:spTree>
    <p:extLst>
      <p:ext uri="{BB962C8B-B14F-4D97-AF65-F5344CB8AC3E}">
        <p14:creationId xmlns:p14="http://schemas.microsoft.com/office/powerpoint/2010/main" val="19615563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fontScale="92500" lnSpcReduction="10000"/>
          </a:bodyPr>
          <a:lstStyle/>
          <a:p>
            <a:pPr>
              <a:lnSpc>
                <a:spcPct val="125000"/>
              </a:lnSpc>
              <a:buFontTx/>
              <a:buNone/>
            </a:pPr>
            <a:r>
              <a:rPr lang="en-US" altLang="en-US" sz="3000" dirty="0"/>
              <a:t>Reports</a:t>
            </a:r>
          </a:p>
          <a:p>
            <a:pPr>
              <a:lnSpc>
                <a:spcPct val="125000"/>
              </a:lnSpc>
              <a:spcAft>
                <a:spcPct val="0"/>
              </a:spcAft>
            </a:pPr>
            <a:r>
              <a:rPr lang="en-US" altLang="en-US" sz="2600" dirty="0"/>
              <a:t>Monthly financial statement</a:t>
            </a:r>
          </a:p>
          <a:p>
            <a:pPr>
              <a:lnSpc>
                <a:spcPct val="125000"/>
              </a:lnSpc>
              <a:spcAft>
                <a:spcPct val="0"/>
              </a:spcAft>
            </a:pPr>
            <a:r>
              <a:rPr lang="en-US" altLang="en-US" sz="2600" dirty="0"/>
              <a:t>Quarterly financial report</a:t>
            </a:r>
          </a:p>
          <a:p>
            <a:pPr>
              <a:lnSpc>
                <a:spcPct val="125000"/>
              </a:lnSpc>
              <a:spcAft>
                <a:spcPct val="0"/>
              </a:spcAft>
            </a:pPr>
            <a:r>
              <a:rPr lang="en-US" altLang="en-US" sz="2600" dirty="0"/>
              <a:t>Annual report</a:t>
            </a:r>
          </a:p>
          <a:p>
            <a:pPr>
              <a:lnSpc>
                <a:spcPct val="125000"/>
              </a:lnSpc>
              <a:spcAft>
                <a:spcPct val="0"/>
              </a:spcAft>
            </a:pPr>
            <a:r>
              <a:rPr lang="en-US" altLang="en-US" sz="2600" dirty="0"/>
              <a:t>Annual audit report</a:t>
            </a:r>
          </a:p>
          <a:p>
            <a:pPr lvl="1">
              <a:lnSpc>
                <a:spcPct val="125000"/>
              </a:lnSpc>
              <a:spcAft>
                <a:spcPct val="0"/>
              </a:spcAft>
            </a:pPr>
            <a:r>
              <a:rPr lang="en-US" altLang="en-US" sz="2200" dirty="0"/>
              <a:t>Council committee</a:t>
            </a:r>
          </a:p>
          <a:p>
            <a:pPr lvl="1">
              <a:lnSpc>
                <a:spcPct val="125000"/>
              </a:lnSpc>
              <a:spcAft>
                <a:spcPct val="0"/>
              </a:spcAft>
            </a:pPr>
            <a:r>
              <a:rPr lang="en-US" altLang="en-US" sz="2200" dirty="0"/>
              <a:t>Audit/CPA firm</a:t>
            </a:r>
          </a:p>
          <a:p>
            <a:pPr marL="0" indent="0">
              <a:buNone/>
            </a:pPr>
            <a:endParaRPr lang="en-US" dirty="0"/>
          </a:p>
        </p:txBody>
      </p:sp>
      <p:pic>
        <p:nvPicPr>
          <p:cNvPr id="2" name="Picture 1" descr="Original file ‎ (SVG file, nominally 123 × 145 pixels, file size: 9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92881" y="1317840"/>
            <a:ext cx="2550739" cy="3005703"/>
          </a:xfrm>
          <a:prstGeom prst="rect">
            <a:avLst/>
          </a:prstGeom>
        </p:spPr>
      </p:pic>
    </p:spTree>
    <p:extLst>
      <p:ext uri="{BB962C8B-B14F-4D97-AF65-F5344CB8AC3E}">
        <p14:creationId xmlns:p14="http://schemas.microsoft.com/office/powerpoint/2010/main" val="224304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a:t>Providing Sound Financial Management</a:t>
            </a:r>
          </a:p>
        </p:txBody>
      </p:sp>
    </p:spTree>
    <p:extLst>
      <p:ext uri="{BB962C8B-B14F-4D97-AF65-F5344CB8AC3E}">
        <p14:creationId xmlns:p14="http://schemas.microsoft.com/office/powerpoint/2010/main" val="40632034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Autofit/>
          </a:bodyPr>
          <a:lstStyle/>
          <a:p>
            <a:pPr>
              <a:lnSpc>
                <a:spcPct val="125000"/>
              </a:lnSpc>
              <a:buFontTx/>
              <a:buNone/>
            </a:pPr>
            <a:r>
              <a:rPr lang="en-US" altLang="en-US" sz="2800" dirty="0"/>
              <a:t>CES Role</a:t>
            </a:r>
          </a:p>
          <a:p>
            <a:pPr marL="914400" lvl="1" indent="-457200">
              <a:lnSpc>
                <a:spcPct val="125000"/>
              </a:lnSpc>
              <a:spcAft>
                <a:spcPct val="0"/>
              </a:spcAft>
            </a:pPr>
            <a:r>
              <a:rPr lang="en-US" altLang="en-US" sz="2400" dirty="0"/>
              <a:t>Oversees day-to-day operations</a:t>
            </a:r>
          </a:p>
          <a:p>
            <a:pPr marL="914400" lvl="1" indent="-457200">
              <a:lnSpc>
                <a:spcPct val="125000"/>
              </a:lnSpc>
              <a:spcAft>
                <a:spcPct val="0"/>
              </a:spcAft>
            </a:pPr>
            <a:r>
              <a:rPr lang="en-US" altLang="en-US" sz="2400" dirty="0"/>
              <a:t>Supervises council-paid staff</a:t>
            </a:r>
          </a:p>
          <a:p>
            <a:pPr marL="914400" lvl="1" indent="-457200">
              <a:lnSpc>
                <a:spcPct val="125000"/>
              </a:lnSpc>
              <a:spcAft>
                <a:spcPct val="0"/>
              </a:spcAft>
            </a:pPr>
            <a:r>
              <a:rPr lang="en-US" altLang="en-US" sz="2400" dirty="0"/>
              <a:t>Reviews receipts and disbursements</a:t>
            </a:r>
          </a:p>
          <a:p>
            <a:pPr marL="914400" lvl="1" indent="-457200">
              <a:lnSpc>
                <a:spcPct val="125000"/>
              </a:lnSpc>
              <a:spcAft>
                <a:spcPct val="0"/>
              </a:spcAft>
            </a:pPr>
            <a:r>
              <a:rPr lang="en-US" altLang="en-US" sz="2400" dirty="0"/>
              <a:t>Implements county-level policies</a:t>
            </a:r>
          </a:p>
          <a:p>
            <a:pPr marL="914400" lvl="1" indent="-457200">
              <a:lnSpc>
                <a:spcPct val="125000"/>
              </a:lnSpc>
              <a:spcAft>
                <a:spcPct val="0"/>
              </a:spcAft>
            </a:pPr>
            <a:r>
              <a:rPr lang="en-US" altLang="en-US" sz="2400" dirty="0"/>
              <a:t>Informs council and regional director</a:t>
            </a:r>
          </a:p>
          <a:p>
            <a:pPr marL="0" indent="0">
              <a:buNone/>
            </a:pPr>
            <a:endParaRPr lang="en-US" sz="2400" dirty="0"/>
          </a:p>
        </p:txBody>
      </p:sp>
    </p:spTree>
    <p:extLst>
      <p:ext uri="{BB962C8B-B14F-4D97-AF65-F5344CB8AC3E}">
        <p14:creationId xmlns:p14="http://schemas.microsoft.com/office/powerpoint/2010/main" val="29153498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a:lnSpc>
                <a:spcPct val="125000"/>
              </a:lnSpc>
              <a:buFontTx/>
              <a:buNone/>
            </a:pPr>
            <a:r>
              <a:rPr lang="en-US" altLang="en-US" sz="2800" dirty="0"/>
              <a:t>Bookkeeper Role</a:t>
            </a:r>
          </a:p>
          <a:p>
            <a:pPr marL="457200" indent="-457200"/>
            <a:r>
              <a:rPr lang="en-US" sz="2400" dirty="0"/>
              <a:t>Enter transactions in Quickbooks</a:t>
            </a:r>
          </a:p>
          <a:p>
            <a:pPr marL="457200" indent="-457200"/>
            <a:r>
              <a:rPr lang="en-US" sz="2400" dirty="0"/>
              <a:t>Prepare monthly, quarterly and annual financial reports</a:t>
            </a:r>
          </a:p>
          <a:p>
            <a:pPr marL="457200" indent="-457200"/>
            <a:r>
              <a:rPr lang="en-US" sz="2400" dirty="0"/>
              <a:t>Reconcile bank statements</a:t>
            </a:r>
          </a:p>
          <a:p>
            <a:pPr marL="457200" indent="-457200"/>
            <a:r>
              <a:rPr lang="en-US" sz="2400" dirty="0"/>
              <a:t>Generate invoices</a:t>
            </a:r>
          </a:p>
          <a:p>
            <a:pPr marL="457200" indent="-457200"/>
            <a:r>
              <a:rPr lang="en-US" sz="2400" dirty="0"/>
              <a:t>Disburse payments</a:t>
            </a:r>
          </a:p>
          <a:p>
            <a:pPr marL="0" indent="0">
              <a:buNone/>
            </a:pPr>
            <a:endParaRPr lang="en-US" dirty="0"/>
          </a:p>
        </p:txBody>
      </p:sp>
    </p:spTree>
    <p:extLst>
      <p:ext uri="{BB962C8B-B14F-4D97-AF65-F5344CB8AC3E}">
        <p14:creationId xmlns:p14="http://schemas.microsoft.com/office/powerpoint/2010/main" val="2241733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a:lnSpc>
                <a:spcPct val="125000"/>
              </a:lnSpc>
              <a:buFontTx/>
              <a:buNone/>
            </a:pPr>
            <a:r>
              <a:rPr lang="en-US" altLang="en-US" sz="2800" dirty="0"/>
              <a:t>Treasurer Role</a:t>
            </a:r>
          </a:p>
          <a:p>
            <a:pPr marL="457200" indent="-457200"/>
            <a:r>
              <a:rPr lang="en-US" sz="2400" dirty="0"/>
              <a:t>Review monthly financial reports and appropriate documentation</a:t>
            </a:r>
          </a:p>
          <a:p>
            <a:pPr marL="457200" indent="-457200"/>
            <a:r>
              <a:rPr lang="en-US" sz="2400" dirty="0"/>
              <a:t>Present reports to council</a:t>
            </a:r>
          </a:p>
          <a:p>
            <a:pPr marL="457200" indent="-457200"/>
            <a:r>
              <a:rPr lang="en-US" sz="2400" dirty="0"/>
              <a:t>Sign checks (with second officer)</a:t>
            </a:r>
          </a:p>
          <a:p>
            <a:pPr marL="457200" indent="-457200"/>
            <a:r>
              <a:rPr lang="en-US" sz="2400" dirty="0"/>
              <a:t>Work with budget committee to develop budget proposal</a:t>
            </a:r>
          </a:p>
          <a:p>
            <a:pPr marL="0" indent="0">
              <a:buNone/>
            </a:pPr>
            <a:endParaRPr lang="en-US" dirty="0"/>
          </a:p>
        </p:txBody>
      </p:sp>
    </p:spTree>
    <p:extLst>
      <p:ext uri="{BB962C8B-B14F-4D97-AF65-F5344CB8AC3E}">
        <p14:creationId xmlns:p14="http://schemas.microsoft.com/office/powerpoint/2010/main" val="8305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a:lnSpc>
                <a:spcPct val="125000"/>
              </a:lnSpc>
              <a:buFontTx/>
              <a:buNone/>
            </a:pPr>
            <a:r>
              <a:rPr lang="en-US" altLang="en-US" sz="2800" dirty="0"/>
              <a:t>Council Finance Committee Role</a:t>
            </a:r>
          </a:p>
          <a:p>
            <a:pPr marL="457200" indent="-457200"/>
            <a:r>
              <a:rPr lang="en-US" sz="2400" dirty="0"/>
              <a:t>Develop budget proposal</a:t>
            </a:r>
          </a:p>
          <a:p>
            <a:pPr marL="457200" indent="-457200"/>
            <a:r>
              <a:rPr lang="en-US" sz="2400" dirty="0"/>
              <a:t>Present proposal to county commission</a:t>
            </a:r>
          </a:p>
          <a:p>
            <a:pPr marL="457200" indent="-457200"/>
            <a:r>
              <a:rPr lang="en-US" sz="2400" dirty="0"/>
              <a:t>Review financial policies and make recommendations to council</a:t>
            </a:r>
          </a:p>
          <a:p>
            <a:pPr marL="0" indent="0">
              <a:buNone/>
            </a:pPr>
            <a:endParaRPr lang="en-US" dirty="0"/>
          </a:p>
        </p:txBody>
      </p:sp>
    </p:spTree>
    <p:extLst>
      <p:ext uri="{BB962C8B-B14F-4D97-AF65-F5344CB8AC3E}">
        <p14:creationId xmlns:p14="http://schemas.microsoft.com/office/powerpoint/2010/main" val="35434506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Autofit/>
          </a:bodyPr>
          <a:lstStyle/>
          <a:p>
            <a:pPr>
              <a:lnSpc>
                <a:spcPct val="125000"/>
              </a:lnSpc>
              <a:buFontTx/>
              <a:buNone/>
            </a:pPr>
            <a:r>
              <a:rPr lang="en-US" altLang="en-US" sz="2800" dirty="0"/>
              <a:t>Extension Council Role</a:t>
            </a:r>
          </a:p>
          <a:p>
            <a:pPr marL="457200" indent="-457200"/>
            <a:r>
              <a:rPr lang="en-US" sz="2400" dirty="0"/>
              <a:t>Prepare budget</a:t>
            </a:r>
          </a:p>
          <a:p>
            <a:pPr marL="457200" indent="-457200"/>
            <a:r>
              <a:rPr lang="en-US" sz="2400" dirty="0"/>
              <a:t>Administer county funds</a:t>
            </a:r>
          </a:p>
          <a:p>
            <a:pPr marL="457200" indent="-457200"/>
            <a:r>
              <a:rPr lang="en-US" sz="2400" dirty="0"/>
              <a:t>May receive gifts, purchase property</a:t>
            </a:r>
          </a:p>
          <a:p>
            <a:pPr marL="457200" indent="-457200"/>
            <a:r>
              <a:rPr lang="en-US" sz="2400" dirty="0"/>
              <a:t>Collect fees for services</a:t>
            </a:r>
          </a:p>
          <a:p>
            <a:pPr marL="457200" indent="-457200"/>
            <a:r>
              <a:rPr lang="en-US" sz="2400" dirty="0"/>
              <a:t>Direct the activities of the treasurer</a:t>
            </a:r>
          </a:p>
          <a:p>
            <a:pPr marL="457200" indent="-457200"/>
            <a:r>
              <a:rPr lang="en-US" sz="2400" dirty="0"/>
              <a:t>Review financial reports, monitor budget</a:t>
            </a:r>
          </a:p>
          <a:p>
            <a:pPr marL="457200" indent="-457200"/>
            <a:r>
              <a:rPr lang="en-US" sz="2400" dirty="0"/>
              <a:t>Establish audit procedures and other fiscal policies</a:t>
            </a:r>
          </a:p>
          <a:p>
            <a:pPr marL="0" indent="0">
              <a:buNone/>
            </a:pPr>
            <a:endParaRPr lang="en-US" dirty="0"/>
          </a:p>
        </p:txBody>
      </p:sp>
    </p:spTree>
    <p:extLst>
      <p:ext uri="{BB962C8B-B14F-4D97-AF65-F5344CB8AC3E}">
        <p14:creationId xmlns:p14="http://schemas.microsoft.com/office/powerpoint/2010/main" val="1626807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Autofit/>
          </a:bodyPr>
          <a:lstStyle/>
          <a:p>
            <a:pPr>
              <a:lnSpc>
                <a:spcPct val="125000"/>
              </a:lnSpc>
              <a:buFontTx/>
              <a:buNone/>
            </a:pPr>
            <a:r>
              <a:rPr lang="en-US" altLang="en-US" sz="2800" dirty="0"/>
              <a:t>Avoid these hazards</a:t>
            </a:r>
          </a:p>
          <a:p>
            <a:pPr>
              <a:lnSpc>
                <a:spcPct val="100000"/>
              </a:lnSpc>
            </a:pPr>
            <a:r>
              <a:rPr lang="en-US" altLang="en-US" sz="2400" dirty="0"/>
              <a:t>Inappropriate signature authority</a:t>
            </a:r>
          </a:p>
          <a:p>
            <a:pPr lvl="1">
              <a:lnSpc>
                <a:spcPct val="100000"/>
              </a:lnSpc>
            </a:pPr>
            <a:r>
              <a:rPr lang="en-US" altLang="en-US" sz="2000" dirty="0"/>
              <a:t>University and council employees should not sign for accounts or contracts</a:t>
            </a:r>
          </a:p>
          <a:p>
            <a:pPr lvl="1">
              <a:lnSpc>
                <a:spcPct val="100000"/>
              </a:lnSpc>
            </a:pPr>
            <a:r>
              <a:rPr lang="en-US" altLang="en-US" sz="2000" dirty="0"/>
              <a:t>Council officers hold signature authority</a:t>
            </a:r>
          </a:p>
          <a:p>
            <a:pPr>
              <a:lnSpc>
                <a:spcPct val="100000"/>
              </a:lnSpc>
            </a:pPr>
            <a:r>
              <a:rPr lang="en-US" altLang="en-US" sz="2400" dirty="0"/>
              <a:t>Lack of transparency</a:t>
            </a:r>
          </a:p>
          <a:p>
            <a:pPr>
              <a:lnSpc>
                <a:spcPct val="100000"/>
              </a:lnSpc>
            </a:pPr>
            <a:r>
              <a:rPr lang="en-US" altLang="en-US" sz="2400" dirty="0"/>
              <a:t>Private Inurement (</a:t>
            </a:r>
            <a:r>
              <a:rPr lang="en-US" altLang="en-US" sz="2400"/>
              <a:t>personal benefit)</a:t>
            </a:r>
            <a:endParaRPr lang="en-US" altLang="en-US" sz="2400" dirty="0"/>
          </a:p>
          <a:p>
            <a:pPr marL="0" indent="0">
              <a:buNone/>
            </a:pPr>
            <a:endParaRPr lang="en-US" sz="2400" dirty="0"/>
          </a:p>
        </p:txBody>
      </p:sp>
    </p:spTree>
    <p:extLst>
      <p:ext uri="{BB962C8B-B14F-4D97-AF65-F5344CB8AC3E}">
        <p14:creationId xmlns:p14="http://schemas.microsoft.com/office/powerpoint/2010/main" val="29010558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96170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vert="horz" lIns="91440" tIns="45720" rIns="91440" bIns="45720" rtlCol="0" anchor="t">
            <a:normAutofit/>
          </a:bodyPr>
          <a:lstStyle/>
          <a:p>
            <a:pPr>
              <a:buFontTx/>
              <a:buNone/>
            </a:pPr>
            <a:r>
              <a:rPr lang="en-US" altLang="en-US" sz="2800" dirty="0"/>
              <a:t>Sources and Amount of Funding</a:t>
            </a:r>
          </a:p>
          <a:p>
            <a:r>
              <a:rPr lang="en-US" altLang="en-US" sz="2400" dirty="0"/>
              <a:t>Federal </a:t>
            </a:r>
            <a:r>
              <a:rPr lang="en-US" altLang="en-US" sz="2400" dirty="0">
                <a:cs typeface="Arial" panose="020B0604020202020204" pitchFamily="34" charset="0"/>
              </a:rPr>
              <a:t>–</a:t>
            </a:r>
            <a:r>
              <a:rPr lang="en-US" altLang="en-US" sz="2400" dirty="0"/>
              <a:t> USDA</a:t>
            </a:r>
          </a:p>
          <a:p>
            <a:r>
              <a:rPr lang="en-US" altLang="en-US" sz="2400" dirty="0"/>
              <a:t>State </a:t>
            </a:r>
            <a:r>
              <a:rPr lang="en-US" altLang="en-US" sz="2400" dirty="0">
                <a:cs typeface="Arial" panose="020B0604020202020204" pitchFamily="34" charset="0"/>
              </a:rPr>
              <a:t>–</a:t>
            </a:r>
            <a:r>
              <a:rPr lang="en-US" altLang="en-US" sz="2400" dirty="0"/>
              <a:t> General Assembly</a:t>
            </a:r>
          </a:p>
          <a:p>
            <a:r>
              <a:rPr lang="en-US" altLang="en-US" sz="2400" dirty="0"/>
              <a:t>County </a:t>
            </a:r>
            <a:r>
              <a:rPr lang="en-US" altLang="en-US" sz="2400" dirty="0">
                <a:cs typeface="Arial" panose="020B0604020202020204" pitchFamily="34" charset="0"/>
              </a:rPr>
              <a:t>–</a:t>
            </a:r>
            <a:r>
              <a:rPr lang="en-US" altLang="en-US" sz="2400" dirty="0"/>
              <a:t> Commission</a:t>
            </a:r>
          </a:p>
          <a:p>
            <a:r>
              <a:rPr lang="en-US" altLang="en-US" sz="2400" dirty="0"/>
              <a:t>Grants &amp; Contracts</a:t>
            </a:r>
          </a:p>
          <a:p>
            <a:r>
              <a:rPr lang="en-US" altLang="en-US" sz="2400" dirty="0">
                <a:cs typeface="Calibri" panose="020F0502020204030204"/>
              </a:rPr>
              <a:t>Donations</a:t>
            </a:r>
          </a:p>
          <a:p>
            <a:pPr marL="0" indent="0">
              <a:buNone/>
            </a:pPr>
            <a:endParaRPr lang="en-US" dirty="0">
              <a:cs typeface="Calibri" panose="020F0502020204030204"/>
            </a:endParaRPr>
          </a:p>
        </p:txBody>
      </p:sp>
    </p:spTree>
    <p:extLst>
      <p:ext uri="{BB962C8B-B14F-4D97-AF65-F5344CB8AC3E}">
        <p14:creationId xmlns:p14="http://schemas.microsoft.com/office/powerpoint/2010/main" val="23752430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5111859" cy="3533614"/>
          </a:xfrm>
        </p:spPr>
        <p:txBody>
          <a:bodyPr/>
          <a:lstStyle/>
          <a:p>
            <a:pPr marL="0" indent="0">
              <a:buNone/>
            </a:pPr>
            <a:r>
              <a:rPr lang="en-US" sz="2800" u="sng" dirty="0"/>
              <a:t>State Statutes</a:t>
            </a:r>
          </a:p>
          <a:p>
            <a:pPr>
              <a:buFontTx/>
              <a:buNone/>
            </a:pPr>
            <a:endParaRPr lang="en-US" altLang="en-US" sz="2400" dirty="0"/>
          </a:p>
          <a:p>
            <a:pPr>
              <a:buFontTx/>
              <a:buNone/>
            </a:pPr>
            <a:r>
              <a:rPr lang="en-US" altLang="en-US" sz="2400" dirty="0"/>
              <a:t>Section 262.590(3) </a:t>
            </a:r>
            <a:r>
              <a:rPr lang="en-US" altLang="en-US" sz="2400" dirty="0">
                <a:cs typeface="Arial" panose="020B0604020202020204" pitchFamily="34" charset="0"/>
              </a:rPr>
              <a:t>— Duties</a:t>
            </a:r>
            <a:endParaRPr lang="en-US" altLang="en-US" sz="2400" dirty="0"/>
          </a:p>
          <a:p>
            <a:pPr lvl="1">
              <a:buFontTx/>
              <a:buNone/>
            </a:pPr>
            <a:r>
              <a:rPr lang="en-US" altLang="en-US" sz="2000" dirty="0"/>
              <a:t>“… arrange for and administer the county share of cost of the Extension services …”</a:t>
            </a:r>
          </a:p>
          <a:p>
            <a:pPr marL="0" indent="0">
              <a:buNone/>
            </a:pPr>
            <a:endParaRPr lang="en-US" dirty="0"/>
          </a:p>
        </p:txBody>
      </p:sp>
      <p:pic>
        <p:nvPicPr>
          <p:cNvPr id="2" name="Picture 1" descr="What Every Professor &amp; Student Should Know about Copyright"/>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15621" y="1550799"/>
            <a:ext cx="2841312" cy="2539785"/>
          </a:xfrm>
          <a:prstGeom prst="rect">
            <a:avLst/>
          </a:prstGeom>
        </p:spPr>
      </p:pic>
    </p:spTree>
    <p:extLst>
      <p:ext uri="{BB962C8B-B14F-4D97-AF65-F5344CB8AC3E}">
        <p14:creationId xmlns:p14="http://schemas.microsoft.com/office/powerpoint/2010/main" val="12080892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marL="0" indent="0">
              <a:buNone/>
            </a:pPr>
            <a:r>
              <a:rPr lang="en-US" sz="2800" u="sng" dirty="0"/>
              <a:t>State Statutes</a:t>
            </a:r>
          </a:p>
          <a:p>
            <a:pPr>
              <a:buFontTx/>
              <a:buNone/>
            </a:pPr>
            <a:endParaRPr lang="en-US" altLang="en-US" sz="2400" dirty="0"/>
          </a:p>
          <a:p>
            <a:pPr>
              <a:buFontTx/>
              <a:buNone/>
            </a:pPr>
            <a:r>
              <a:rPr lang="en-US" altLang="en-US" sz="2800" dirty="0"/>
              <a:t>Section 262.597 </a:t>
            </a:r>
            <a:r>
              <a:rPr lang="en-US" altLang="en-US" sz="2800" dirty="0">
                <a:cs typeface="Arial" panose="020B0604020202020204" pitchFamily="34" charset="0"/>
              </a:rPr>
              <a:t>— Budget</a:t>
            </a:r>
            <a:endParaRPr lang="en-US" altLang="en-US" sz="2800" dirty="0"/>
          </a:p>
          <a:p>
            <a:pPr lvl="1"/>
            <a:r>
              <a:rPr lang="en-US" altLang="en-US" sz="2400" dirty="0"/>
              <a:t>Established and filed annually</a:t>
            </a:r>
          </a:p>
          <a:p>
            <a:pPr lvl="2">
              <a:buFontTx/>
              <a:buChar char="•"/>
            </a:pPr>
            <a:r>
              <a:rPr lang="en-US" altLang="en-US" sz="2000" dirty="0"/>
              <a:t>Jan. 1 in most counties</a:t>
            </a:r>
          </a:p>
          <a:p>
            <a:pPr lvl="2">
              <a:buFontTx/>
              <a:buChar char="•"/>
            </a:pPr>
            <a:r>
              <a:rPr lang="en-US" altLang="en-US" sz="2000" dirty="0"/>
              <a:t>Sept. 1 in first-class counties</a:t>
            </a:r>
          </a:p>
          <a:p>
            <a:pPr lvl="1"/>
            <a:r>
              <a:rPr lang="en-US" altLang="en-US" sz="2400" dirty="0"/>
              <a:t>Sets minimum appropriations</a:t>
            </a:r>
          </a:p>
          <a:p>
            <a:pPr marL="0" indent="0">
              <a:buNone/>
            </a:pPr>
            <a:endParaRPr lang="en-US" dirty="0"/>
          </a:p>
        </p:txBody>
      </p:sp>
    </p:spTree>
    <p:extLst>
      <p:ext uri="{BB962C8B-B14F-4D97-AF65-F5344CB8AC3E}">
        <p14:creationId xmlns:p14="http://schemas.microsoft.com/office/powerpoint/2010/main" val="42551681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marL="0" indent="0">
              <a:buNone/>
            </a:pPr>
            <a:r>
              <a:rPr lang="en-US" sz="2800" u="sng" dirty="0"/>
              <a:t>State Statutes</a:t>
            </a:r>
          </a:p>
          <a:p>
            <a:pPr>
              <a:buFontTx/>
              <a:buNone/>
            </a:pPr>
            <a:endParaRPr lang="en-US" altLang="en-US" sz="2400" dirty="0"/>
          </a:p>
          <a:p>
            <a:pPr>
              <a:buFontTx/>
              <a:buNone/>
            </a:pPr>
            <a:r>
              <a:rPr lang="en-US" altLang="en-US" sz="2800" dirty="0"/>
              <a:t>Section 262.600 </a:t>
            </a:r>
            <a:r>
              <a:rPr lang="en-US" altLang="en-US" sz="2800" dirty="0">
                <a:cs typeface="Arial" panose="020B0604020202020204" pitchFamily="34" charset="0"/>
              </a:rPr>
              <a:t>— Funds</a:t>
            </a:r>
            <a:endParaRPr lang="en-US" altLang="en-US" sz="2800" dirty="0"/>
          </a:p>
          <a:p>
            <a:pPr lvl="1"/>
            <a:r>
              <a:rPr lang="en-US" altLang="en-US" sz="2400" dirty="0"/>
              <a:t>Submit monthly to commission:</a:t>
            </a:r>
          </a:p>
          <a:p>
            <a:pPr lvl="2">
              <a:buFontTx/>
              <a:buChar char="•"/>
            </a:pPr>
            <a:r>
              <a:rPr lang="en-US" altLang="en-US" sz="2000" dirty="0"/>
              <a:t>Requisition</a:t>
            </a:r>
          </a:p>
          <a:p>
            <a:pPr lvl="2">
              <a:spcAft>
                <a:spcPct val="5000"/>
              </a:spcAft>
              <a:buFontTx/>
              <a:buChar char="•"/>
            </a:pPr>
            <a:r>
              <a:rPr lang="en-US" altLang="en-US" sz="2000" dirty="0"/>
              <a:t>Statement of expenditures</a:t>
            </a:r>
          </a:p>
          <a:p>
            <a:pPr lvl="3">
              <a:buFontTx/>
              <a:buNone/>
            </a:pPr>
            <a:r>
              <a:rPr lang="en-US" altLang="en-US" sz="2000" dirty="0"/>
              <a:t>Certified and itemized</a:t>
            </a:r>
          </a:p>
          <a:p>
            <a:pPr marL="0" indent="0">
              <a:buNone/>
            </a:pPr>
            <a:endParaRPr lang="en-US" dirty="0"/>
          </a:p>
        </p:txBody>
      </p:sp>
    </p:spTree>
    <p:extLst>
      <p:ext uri="{BB962C8B-B14F-4D97-AF65-F5344CB8AC3E}">
        <p14:creationId xmlns:p14="http://schemas.microsoft.com/office/powerpoint/2010/main" val="16228252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marL="0" indent="0">
              <a:buNone/>
            </a:pPr>
            <a:r>
              <a:rPr lang="en-US" sz="2800" u="sng" dirty="0"/>
              <a:t>State Statutes</a:t>
            </a:r>
          </a:p>
          <a:p>
            <a:pPr>
              <a:buFontTx/>
              <a:buNone/>
            </a:pPr>
            <a:endParaRPr lang="en-US" altLang="en-US" sz="2400" dirty="0"/>
          </a:p>
          <a:p>
            <a:pPr>
              <a:buFontTx/>
              <a:buNone/>
            </a:pPr>
            <a:r>
              <a:rPr lang="en-US" altLang="en-US" sz="2800" dirty="0"/>
              <a:t>Section 262.610 </a:t>
            </a:r>
            <a:r>
              <a:rPr lang="en-US" altLang="en-US" sz="2800" dirty="0">
                <a:cs typeface="Arial" panose="020B0604020202020204" pitchFamily="34" charset="0"/>
              </a:rPr>
              <a:t>—</a:t>
            </a:r>
            <a:r>
              <a:rPr lang="en-US" altLang="en-US" sz="2800" dirty="0"/>
              <a:t> Treasurer</a:t>
            </a:r>
          </a:p>
          <a:p>
            <a:pPr lvl="1"/>
            <a:r>
              <a:rPr lang="en-US" altLang="en-US" sz="2400" dirty="0"/>
              <a:t>Deposits monies</a:t>
            </a:r>
          </a:p>
          <a:p>
            <a:pPr lvl="1"/>
            <a:r>
              <a:rPr lang="en-US" altLang="en-US" sz="2400" dirty="0"/>
              <a:t>Pays bills</a:t>
            </a:r>
          </a:p>
          <a:p>
            <a:pPr lvl="1"/>
            <a:r>
              <a:rPr lang="en-US" altLang="en-US" sz="2400" dirty="0"/>
              <a:t>Keeps records</a:t>
            </a:r>
          </a:p>
          <a:p>
            <a:pPr lvl="1"/>
            <a:r>
              <a:rPr lang="en-US" altLang="en-US" sz="2400" dirty="0"/>
              <a:t>Presents annual financial report</a:t>
            </a:r>
          </a:p>
          <a:p>
            <a:pPr marL="0" indent="0">
              <a:buNone/>
            </a:pPr>
            <a:endParaRPr lang="en-US" dirty="0"/>
          </a:p>
        </p:txBody>
      </p:sp>
    </p:spTree>
    <p:extLst>
      <p:ext uri="{BB962C8B-B14F-4D97-AF65-F5344CB8AC3E}">
        <p14:creationId xmlns:p14="http://schemas.microsoft.com/office/powerpoint/2010/main" val="39501757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Autofit/>
          </a:bodyPr>
          <a:lstStyle/>
          <a:p>
            <a:pPr marL="0" indent="0">
              <a:buNone/>
            </a:pPr>
            <a:r>
              <a:rPr lang="en-US" sz="2800" u="sng" dirty="0"/>
              <a:t>State Statutes</a:t>
            </a:r>
          </a:p>
          <a:p>
            <a:pPr>
              <a:buFontTx/>
              <a:buNone/>
            </a:pPr>
            <a:endParaRPr lang="en-US" altLang="en-US" sz="2400" dirty="0"/>
          </a:p>
          <a:p>
            <a:pPr>
              <a:buFontTx/>
              <a:buNone/>
            </a:pPr>
            <a:r>
              <a:rPr lang="en-US" altLang="en-US" sz="2800" dirty="0"/>
              <a:t>Section 262.610 </a:t>
            </a:r>
            <a:r>
              <a:rPr lang="en-US" altLang="en-US" sz="2800" dirty="0">
                <a:cs typeface="Arial" panose="020B0604020202020204" pitchFamily="34" charset="0"/>
              </a:rPr>
              <a:t>—</a:t>
            </a:r>
            <a:r>
              <a:rPr lang="en-US" altLang="en-US" sz="2800" dirty="0"/>
              <a:t> Annual Report</a:t>
            </a:r>
          </a:p>
          <a:p>
            <a:pPr lvl="1"/>
            <a:r>
              <a:rPr lang="en-US" altLang="en-US" sz="2400" dirty="0"/>
              <a:t>Elected Council Secretary Submits </a:t>
            </a:r>
          </a:p>
          <a:p>
            <a:pPr lvl="1">
              <a:spcAft>
                <a:spcPct val="0"/>
              </a:spcAft>
            </a:pPr>
            <a:r>
              <a:rPr lang="en-US" altLang="en-US" sz="2400" dirty="0"/>
              <a:t>Details:</a:t>
            </a:r>
          </a:p>
          <a:p>
            <a:pPr lvl="2">
              <a:buFontTx/>
              <a:buChar char="•"/>
            </a:pPr>
            <a:r>
              <a:rPr lang="en-US" altLang="en-US" sz="2000" dirty="0"/>
              <a:t>Receipts and expenditures</a:t>
            </a:r>
          </a:p>
          <a:p>
            <a:pPr lvl="2">
              <a:buFontTx/>
              <a:buChar char="•"/>
            </a:pPr>
            <a:r>
              <a:rPr lang="en-US" altLang="en-US" sz="2000" dirty="0"/>
              <a:t>Summary of work</a:t>
            </a:r>
          </a:p>
          <a:p>
            <a:pPr lvl="2">
              <a:buFontTx/>
              <a:buChar char="•"/>
            </a:pPr>
            <a:r>
              <a:rPr lang="en-US" altLang="en-US" sz="2000" dirty="0"/>
              <a:t>Results accomplished</a:t>
            </a:r>
          </a:p>
          <a:p>
            <a:pPr lvl="1"/>
            <a:r>
              <a:rPr lang="en-US" altLang="en-US" sz="2400" dirty="0"/>
              <a:t>Due by Feb. 1</a:t>
            </a:r>
          </a:p>
          <a:p>
            <a:pPr marL="0" indent="0">
              <a:buNone/>
            </a:pPr>
            <a:endParaRPr lang="en-US" dirty="0"/>
          </a:p>
        </p:txBody>
      </p:sp>
    </p:spTree>
    <p:extLst>
      <p:ext uri="{BB962C8B-B14F-4D97-AF65-F5344CB8AC3E}">
        <p14:creationId xmlns:p14="http://schemas.microsoft.com/office/powerpoint/2010/main" val="465275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p:txBody>
          <a:bodyPr/>
          <a:lstStyle/>
          <a:p>
            <a:r>
              <a:rPr lang="en-US" dirty="0"/>
              <a:t>Budget Guidelines</a:t>
            </a:r>
          </a:p>
        </p:txBody>
      </p:sp>
    </p:spTree>
    <p:extLst>
      <p:ext uri="{BB962C8B-B14F-4D97-AF65-F5344CB8AC3E}">
        <p14:creationId xmlns:p14="http://schemas.microsoft.com/office/powerpoint/2010/main" val="31955068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4294967295"/>
          </p:nvPr>
        </p:nvSpPr>
        <p:spPr>
          <a:xfrm>
            <a:off x="576019" y="1053885"/>
            <a:ext cx="7653581" cy="3533614"/>
          </a:xfrm>
        </p:spPr>
        <p:txBody>
          <a:bodyPr>
            <a:normAutofit/>
          </a:bodyPr>
          <a:lstStyle/>
          <a:p>
            <a:pPr>
              <a:lnSpc>
                <a:spcPct val="125000"/>
              </a:lnSpc>
              <a:buFontTx/>
              <a:buNone/>
            </a:pPr>
            <a:r>
              <a:rPr lang="en-US" altLang="en-US" sz="2800" dirty="0"/>
              <a:t>Budget Administration</a:t>
            </a:r>
          </a:p>
          <a:p>
            <a:pPr lvl="1">
              <a:lnSpc>
                <a:spcPct val="125000"/>
              </a:lnSpc>
              <a:spcAft>
                <a:spcPct val="0"/>
              </a:spcAft>
            </a:pPr>
            <a:r>
              <a:rPr lang="en-US" altLang="en-US" sz="2400" dirty="0"/>
              <a:t>Treasurer</a:t>
            </a:r>
          </a:p>
          <a:p>
            <a:pPr lvl="1">
              <a:lnSpc>
                <a:spcPct val="125000"/>
              </a:lnSpc>
              <a:spcAft>
                <a:spcPct val="0"/>
              </a:spcAft>
            </a:pPr>
            <a:r>
              <a:rPr lang="en-US" altLang="en-US" sz="2400" dirty="0"/>
              <a:t>County Engagement Specialist</a:t>
            </a:r>
          </a:p>
          <a:p>
            <a:pPr lvl="1">
              <a:lnSpc>
                <a:spcPct val="125000"/>
              </a:lnSpc>
              <a:spcAft>
                <a:spcPct val="0"/>
              </a:spcAft>
            </a:pPr>
            <a:r>
              <a:rPr lang="en-US" altLang="en-US" sz="2400" dirty="0"/>
              <a:t>Extension Council</a:t>
            </a:r>
          </a:p>
          <a:p>
            <a:pPr marL="0" indent="0">
              <a:buNone/>
            </a:pPr>
            <a:endParaRPr lang="en-US" dirty="0"/>
          </a:p>
        </p:txBody>
      </p:sp>
      <p:pic>
        <p:nvPicPr>
          <p:cNvPr id="2" name="Picture 1" descr="UNICEF: Kiwanis International si impegna a raccogliere fondi per ..."/>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81439" y="1883044"/>
            <a:ext cx="3886200" cy="2400300"/>
          </a:xfrm>
          <a:prstGeom prst="rect">
            <a:avLst/>
          </a:prstGeom>
        </p:spPr>
      </p:pic>
    </p:spTree>
    <p:extLst>
      <p:ext uri="{BB962C8B-B14F-4D97-AF65-F5344CB8AC3E}">
        <p14:creationId xmlns:p14="http://schemas.microsoft.com/office/powerpoint/2010/main" val="41160939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1.3337"/>
  <p:tag name="PPTVERSION" val="16"/>
  <p:tag name="TPOS" val="2"/>
</p:tagLst>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4D6FDF3E57E754BBAF1EDDAC37D7339" ma:contentTypeVersion="5" ma:contentTypeDescription="Create a new document." ma:contentTypeScope="" ma:versionID="80bc81db05bccddf8d337c4462d48e00">
  <xsd:schema xmlns:xsd="http://www.w3.org/2001/XMLSchema" xmlns:xs="http://www.w3.org/2001/XMLSchema" xmlns:p="http://schemas.microsoft.com/office/2006/metadata/properties" xmlns:ns2="c55f11f7-c3cc-4f5e-8bed-6b538c8093da" targetNamespace="http://schemas.microsoft.com/office/2006/metadata/properties" ma:root="true" ma:fieldsID="ab4c3b0254db4fb4d05a6895b4104e10" ns2:_="">
    <xsd:import namespace="c55f11f7-c3cc-4f5e-8bed-6b538c8093da"/>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55f11f7-c3cc-4f5e-8bed-6b538c8093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57CF014-E0FD-4436-A995-C4E22D920F4B}">
  <ds:schemaRefs>
    <ds:schemaRef ds:uri="http://schemas.microsoft.com/sharepoint/v3/contenttype/forms"/>
  </ds:schemaRefs>
</ds:datastoreItem>
</file>

<file path=customXml/itemProps2.xml><?xml version="1.0" encoding="utf-8"?>
<ds:datastoreItem xmlns:ds="http://schemas.openxmlformats.org/officeDocument/2006/customXml" ds:itemID="{8A8D0B77-EC0C-4C8F-AB35-9BB6BC711C7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55f11f7-c3cc-4f5e-8bed-6b538c8093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8C6133-463F-4F6F-9AC0-7FD1AFE3F9DC}">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615</TotalTime>
  <Words>1977</Words>
  <Application>Microsoft Office PowerPoint</Application>
  <PresentationFormat>On-screen Show (16:9)</PresentationFormat>
  <Paragraphs>189</Paragraphs>
  <Slides>19</Slides>
  <Notes>19</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19</vt:i4>
      </vt:variant>
    </vt:vector>
  </HeadingPairs>
  <TitlesOfParts>
    <vt:vector size="25" baseType="lpstr">
      <vt:lpstr>Arial</vt:lpstr>
      <vt:lpstr>Calibri</vt:lpstr>
      <vt:lpstr>Calibri Light</vt:lpstr>
      <vt:lpstr>Wingdings</vt:lpstr>
      <vt:lpstr>Office Theme</vt: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Lindsey, Laura</cp:lastModifiedBy>
  <cp:revision>48</cp:revision>
  <dcterms:created xsi:type="dcterms:W3CDTF">2016-02-08T20:26:12Z</dcterms:created>
  <dcterms:modified xsi:type="dcterms:W3CDTF">2021-03-04T16:16:36Z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0x01010024D6FDF3E57E754BBAF1EDDAC37D7339</vt:lpwstr>
  </property>
</Properties>
</file>