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5" r:id="rId2"/>
    <p:sldId id="288" r:id="rId3"/>
    <p:sldId id="309" r:id="rId4"/>
    <p:sldId id="310" r:id="rId5"/>
    <p:sldId id="311" r:id="rId6"/>
    <p:sldId id="317" r:id="rId7"/>
    <p:sldId id="312" r:id="rId8"/>
    <p:sldId id="318" r:id="rId9"/>
    <p:sldId id="319" r:id="rId10"/>
    <p:sldId id="320" r:id="rId11"/>
    <p:sldId id="321" r:id="rId12"/>
    <p:sldId id="322" r:id="rId13"/>
    <p:sldId id="323" r:id="rId14"/>
    <p:sldId id="297" r:id="rId15"/>
    <p:sldId id="324" r:id="rId16"/>
    <p:sldId id="303" r:id="rId17"/>
    <p:sldId id="270" r:id="rId1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5C0F"/>
    <a:srgbClr val="C27800"/>
    <a:srgbClr val="093A81"/>
    <a:srgbClr val="EFC896"/>
    <a:srgbClr val="6983A3"/>
    <a:srgbClr val="792202"/>
    <a:srgbClr val="F1C57F"/>
    <a:srgbClr val="F1A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snapVertSplitter="1" vertBarState="minimized" horzBarState="maximized">
    <p:restoredLeft sz="15620"/>
    <p:restoredTop sz="76248" autoAdjust="0"/>
  </p:normalViewPr>
  <p:slideViewPr>
    <p:cSldViewPr>
      <p:cViewPr>
        <p:scale>
          <a:sx n="50" d="100"/>
          <a:sy n="50" d="100"/>
        </p:scale>
        <p:origin x="-894" y="-186"/>
      </p:cViewPr>
      <p:guideLst>
        <p:guide orient="horz" pos="18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1818" y="84"/>
      </p:cViewPr>
      <p:guideLst>
        <p:guide orient="horz" pos="3023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t" anchorCtr="0" compatLnSpc="1">
            <a:prstTxWarp prst="textNoShape">
              <a:avLst/>
            </a:prstTxWarp>
          </a:bodyPr>
          <a:lstStyle>
            <a:lvl1pPr defTabSz="973138">
              <a:defRPr sz="1200"/>
            </a:lvl1pPr>
          </a:lstStyle>
          <a:p>
            <a:endParaRPr lang="en-US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t" anchorCtr="0" compatLnSpc="1">
            <a:prstTxWarp prst="textNoShape">
              <a:avLst/>
            </a:prstTxWarp>
          </a:bodyPr>
          <a:lstStyle>
            <a:lvl1pPr algn="r" defTabSz="973138">
              <a:defRPr sz="1200"/>
            </a:lvl1pPr>
          </a:lstStyle>
          <a:p>
            <a:endParaRPr lang="en-US" alt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b" anchorCtr="0" compatLnSpc="1">
            <a:prstTxWarp prst="textNoShape">
              <a:avLst/>
            </a:prstTxWarp>
          </a:bodyPr>
          <a:lstStyle>
            <a:lvl1pPr defTabSz="973138">
              <a:defRPr sz="1200"/>
            </a:lvl1pPr>
          </a:lstStyle>
          <a:p>
            <a:endParaRPr lang="en-US" alt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b" anchorCtr="0" compatLnSpc="1">
            <a:prstTxWarp prst="textNoShape">
              <a:avLst/>
            </a:prstTxWarp>
          </a:bodyPr>
          <a:lstStyle>
            <a:lvl1pPr algn="r" defTabSz="973138">
              <a:defRPr sz="1200"/>
            </a:lvl1pPr>
          </a:lstStyle>
          <a:p>
            <a:fld id="{8A439BE4-7F9F-41BD-9BCE-3610E8F214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t" anchorCtr="0" compatLnSpc="1">
            <a:prstTxWarp prst="textNoShape">
              <a:avLst/>
            </a:prstTxWarp>
          </a:bodyPr>
          <a:lstStyle>
            <a:lvl1pPr defTabSz="973138">
              <a:defRPr sz="1200"/>
            </a:lvl1pPr>
          </a:lstStyle>
          <a:p>
            <a:endParaRPr lang="en-US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t" anchorCtr="0" compatLnSpc="1">
            <a:prstTxWarp prst="textNoShape">
              <a:avLst/>
            </a:prstTxWarp>
          </a:bodyPr>
          <a:lstStyle>
            <a:lvl1pPr algn="r" defTabSz="973138">
              <a:defRPr sz="1200"/>
            </a:lvl1pPr>
          </a:lstStyle>
          <a:p>
            <a:endParaRPr lang="en-US" altLang="en-US"/>
          </a:p>
        </p:txBody>
      </p:sp>
      <p:sp>
        <p:nvSpPr>
          <p:cNvPr id="634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82700" y="730250"/>
            <a:ext cx="4749800" cy="3562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5021263"/>
            <a:ext cx="5362575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0350"/>
            <a:ext cx="317023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b" anchorCtr="0" compatLnSpc="1">
            <a:prstTxWarp prst="textNoShape">
              <a:avLst/>
            </a:prstTxWarp>
          </a:bodyPr>
          <a:lstStyle>
            <a:lvl1pPr defTabSz="973138">
              <a:defRPr sz="1200"/>
            </a:lvl1pPr>
          </a:lstStyle>
          <a:p>
            <a:endParaRPr lang="en-US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50350"/>
            <a:ext cx="3170237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3" tIns="48646" rIns="97293" bIns="48646" numCol="1" anchor="b" anchorCtr="0" compatLnSpc="1">
            <a:prstTxWarp prst="textNoShape">
              <a:avLst/>
            </a:prstTxWarp>
          </a:bodyPr>
          <a:lstStyle>
            <a:lvl1pPr algn="r" defTabSz="973138">
              <a:defRPr sz="1200"/>
            </a:lvl1pPr>
          </a:lstStyle>
          <a:p>
            <a:fld id="{DE46D962-CCB6-462D-A489-8EE3A056258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870075" y="4535488"/>
            <a:ext cx="38195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293" tIns="48646" rIns="97293" bIns="48646">
            <a:spAutoFit/>
          </a:bodyPr>
          <a:lstStyle>
            <a:lvl1pPr defTabSz="9731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87363" defTabSz="9731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73138" defTabSz="9731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60500" defTabSz="9731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43100" defTabSz="97313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00300" defTabSz="973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57500" defTabSz="973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14700" defTabSz="973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71900" defTabSz="973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600"/>
              <a:t>Speaker Notes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75000"/>
      </a:spcAft>
      <a:tabLst>
        <a:tab pos="285750" algn="l"/>
      </a:tabLs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285750" indent="-171450" algn="l" rtl="0" fontAlgn="base">
      <a:spcBef>
        <a:spcPct val="0"/>
      </a:spcBef>
      <a:spcAft>
        <a:spcPct val="75000"/>
      </a:spcAft>
      <a:tabLst>
        <a:tab pos="285750" algn="l"/>
      </a:tabLs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tabLst>
        <a:tab pos="285750" algn="l"/>
      </a:tabLs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75000"/>
      </a:spcAft>
      <a:tabLst>
        <a:tab pos="285750" algn="l"/>
      </a:tabLs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75000"/>
      </a:spcAft>
      <a:tabLst>
        <a:tab pos="285750" algn="l"/>
      </a:tabLs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1BE104-5CCF-4CF9-AF28-1768FE5E3A2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4516" name="Rectangle 4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purpose of University of Missouri Extension is to improve people’s lives through educational programs and science-based information. Through program evaluation, county Extension council members, faculty and staff can assess local Extension programs and report the outcomes to stakeholders.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52DC6A-98B5-47C6-9F15-16799469BB3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546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36675" y="731838"/>
            <a:ext cx="4749800" cy="356235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5019675"/>
            <a:ext cx="5364162" cy="3887788"/>
          </a:xfrm>
        </p:spPr>
        <p:txBody>
          <a:bodyPr/>
          <a:lstStyle/>
          <a:p>
            <a:r>
              <a:rPr lang="en-US" altLang="en-US"/>
              <a:t>Extension council members provide valuable insight into the issues and needs of the county, as well as the region. As councils make recommendations about program priorities, they must consider:</a:t>
            </a:r>
          </a:p>
          <a:p>
            <a:pPr lvl="1">
              <a:buFontTx/>
              <a:buChar char="•"/>
            </a:pPr>
            <a:r>
              <a:rPr lang="en-US" altLang="en-US"/>
              <a:t>Locally expressed needs</a:t>
            </a:r>
          </a:p>
          <a:p>
            <a:pPr lvl="1">
              <a:buFontTx/>
              <a:buChar char="•"/>
            </a:pPr>
            <a:r>
              <a:rPr lang="en-US" altLang="en-US"/>
              <a:t>Social, environmental and economic trends occurring in the county, and</a:t>
            </a:r>
          </a:p>
          <a:p>
            <a:pPr lvl="1">
              <a:buFontTx/>
              <a:buChar char="•"/>
            </a:pPr>
            <a:r>
              <a:rPr lang="en-US" altLang="en-US"/>
              <a:t>The potential impact of educational programs offered to community residents.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2C992-4F17-4285-925B-C7E9BD3F610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566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36675" y="731838"/>
            <a:ext cx="4749800" cy="356235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5019675"/>
            <a:ext cx="5364162" cy="3887788"/>
          </a:xfrm>
        </p:spPr>
        <p:txBody>
          <a:bodyPr/>
          <a:lstStyle/>
          <a:p>
            <a:r>
              <a:rPr lang="en-US" altLang="en-US"/>
              <a:t>Evaluation is the key to success for current and future programs. Simply put </a:t>
            </a:r>
            <a:r>
              <a:rPr lang="en-US" altLang="en-US">
                <a:cs typeface="Arial" panose="020B0604020202020204" pitchFamily="34" charset="0"/>
              </a:rPr>
              <a:t>— program evaluation provides concrete evidence on what works and what doesn’t work. Through program evaluation, the Extension council and the University can:</a:t>
            </a:r>
          </a:p>
          <a:p>
            <a:pPr>
              <a:buFontTx/>
              <a:buChar char="•"/>
            </a:pPr>
            <a:r>
              <a:rPr lang="en-US" altLang="en-US">
                <a:cs typeface="Arial" panose="020B0604020202020204" pitchFamily="34" charset="0"/>
              </a:rPr>
              <a:t> Assess the effectiveness of local activities implemented to address a </a:t>
            </a:r>
            <a:br>
              <a:rPr lang="en-US" altLang="en-US">
                <a:cs typeface="Arial" panose="020B0604020202020204" pitchFamily="34" charset="0"/>
              </a:rPr>
            </a:br>
            <a:r>
              <a:rPr lang="en-US" altLang="en-US">
                <a:cs typeface="Arial" panose="020B0604020202020204" pitchFamily="34" charset="0"/>
              </a:rPr>
              <a:t>  specified need</a:t>
            </a:r>
          </a:p>
          <a:p>
            <a:pPr>
              <a:buFontTx/>
              <a:buChar char="•"/>
            </a:pPr>
            <a:r>
              <a:rPr lang="en-US" altLang="en-US">
                <a:cs typeface="Arial" panose="020B0604020202020204" pitchFamily="34" charset="0"/>
              </a:rPr>
              <a:t> Determine if the council’s and the University’s investments provide</a:t>
            </a:r>
            <a:br>
              <a:rPr lang="en-US" altLang="en-US">
                <a:cs typeface="Arial" panose="020B0604020202020204" pitchFamily="34" charset="0"/>
              </a:rPr>
            </a:br>
            <a:r>
              <a:rPr lang="en-US" altLang="en-US">
                <a:cs typeface="Arial" panose="020B0604020202020204" pitchFamily="34" charset="0"/>
              </a:rPr>
              <a:t>  social, economic or environmental value to the community.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281E7-A36D-489E-942D-D68C0C4D715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587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36675" y="731838"/>
            <a:ext cx="4749800" cy="356235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5019675"/>
            <a:ext cx="5364162" cy="3887788"/>
          </a:xfrm>
        </p:spPr>
        <p:txBody>
          <a:bodyPr/>
          <a:lstStyle/>
          <a:p>
            <a:r>
              <a:rPr lang="en-US" altLang="en-US"/>
              <a:t>Program evaluations are conducted by University faculty members. The council’s role in program evaluation is to ask critical questions:</a:t>
            </a:r>
          </a:p>
          <a:p>
            <a:pPr>
              <a:buFontTx/>
              <a:buChar char="•"/>
            </a:pPr>
            <a:r>
              <a:rPr lang="en-US" altLang="en-US"/>
              <a:t> How was the program developed and delivered?</a:t>
            </a:r>
          </a:p>
          <a:p>
            <a:pPr>
              <a:buFontTx/>
              <a:buChar char="•"/>
            </a:pPr>
            <a:r>
              <a:rPr lang="en-US" altLang="en-US"/>
              <a:t> Did our investment make a difference in people’s lives?</a:t>
            </a:r>
          </a:p>
          <a:p>
            <a:pPr>
              <a:buFontTx/>
              <a:buChar char="•"/>
            </a:pPr>
            <a:r>
              <a:rPr lang="en-US" altLang="en-US"/>
              <a:t> What changes would improve the program?</a:t>
            </a:r>
          </a:p>
          <a:p>
            <a:r>
              <a:rPr lang="en-US" altLang="en-US"/>
              <a:t>The answers to these questions can help the council make informed decisions in setting priorities and implementing programs.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D737C-74DC-47C3-ABE7-FCB6579961F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638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36675" y="731838"/>
            <a:ext cx="4749800" cy="3562350"/>
          </a:xfrm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5019675"/>
            <a:ext cx="5364162" cy="3887788"/>
          </a:xfrm>
        </p:spPr>
        <p:txBody>
          <a:bodyPr/>
          <a:lstStyle/>
          <a:p>
            <a:r>
              <a:rPr lang="en-US" altLang="en-US"/>
              <a:t>Evaluations can measure many different things:</a:t>
            </a:r>
          </a:p>
          <a:p>
            <a:pPr>
              <a:buFontTx/>
              <a:buChar char="•"/>
            </a:pPr>
            <a:r>
              <a:rPr lang="en-US" altLang="en-US"/>
              <a:t> Learning, the short-term outcome of an Extension program</a:t>
            </a:r>
          </a:p>
          <a:p>
            <a:pPr>
              <a:buFontTx/>
              <a:buChar char="•"/>
            </a:pPr>
            <a:r>
              <a:rPr lang="en-US" altLang="en-US"/>
              <a:t> Action, the medium-term outcome</a:t>
            </a:r>
          </a:p>
          <a:p>
            <a:pPr>
              <a:buFontTx/>
              <a:buChar char="•"/>
            </a:pPr>
            <a:r>
              <a:rPr lang="en-US" altLang="en-US"/>
              <a:t> Change in condition, the long-term outcome.</a:t>
            </a:r>
          </a:p>
          <a:p>
            <a:r>
              <a:rPr lang="en-US" altLang="en-US"/>
              <a:t>It’s important to remember that the full measure of a program’s impact may take months or years to realize. Program evaluation differs from performance appraisals of faculty and staff:</a:t>
            </a:r>
          </a:p>
          <a:p>
            <a:r>
              <a:rPr lang="en-US" altLang="en-US"/>
              <a:t>Program evaluations look at the quality and effectiveness of a program. Performance appraisals focus on how well individuals do their jobs.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4FE5C-539C-47E3-B777-068907BDF23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07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Program evaluation provides important information about the program’s value to the community. This information should be provided to stakeholders and key partners, including:</a:t>
            </a:r>
          </a:p>
          <a:p>
            <a:pPr lvl="1">
              <a:spcAft>
                <a:spcPct val="40000"/>
              </a:spcAft>
              <a:buFontTx/>
              <a:buChar char="•"/>
            </a:pPr>
            <a:r>
              <a:rPr lang="en-US" altLang="en-US"/>
              <a:t>Legislators</a:t>
            </a:r>
          </a:p>
          <a:p>
            <a:pPr lvl="1">
              <a:spcAft>
                <a:spcPct val="40000"/>
              </a:spcAft>
              <a:buFontTx/>
              <a:buChar char="•"/>
            </a:pPr>
            <a:r>
              <a:rPr lang="en-US" altLang="en-US"/>
              <a:t>County commissioners</a:t>
            </a:r>
          </a:p>
          <a:p>
            <a:pPr lvl="1">
              <a:spcAft>
                <a:spcPct val="40000"/>
              </a:spcAft>
              <a:buFontTx/>
              <a:buChar char="•"/>
            </a:pPr>
            <a:r>
              <a:rPr lang="en-US" altLang="en-US"/>
              <a:t>Community leaders</a:t>
            </a:r>
          </a:p>
          <a:p>
            <a:pPr lvl="1">
              <a:spcAft>
                <a:spcPct val="40000"/>
              </a:spcAft>
              <a:buFontTx/>
              <a:buChar char="•"/>
            </a:pPr>
            <a:r>
              <a:rPr lang="en-US" altLang="en-US"/>
              <a:t>Learners and</a:t>
            </a:r>
          </a:p>
          <a:p>
            <a:pPr lvl="1">
              <a:spcAft>
                <a:spcPct val="55000"/>
              </a:spcAft>
              <a:buFontTx/>
              <a:buChar char="•"/>
            </a:pPr>
            <a:r>
              <a:rPr lang="en-US" altLang="en-US"/>
              <a:t>Program partners.</a:t>
            </a:r>
          </a:p>
          <a:p>
            <a:r>
              <a:rPr lang="en-US" altLang="en-US"/>
              <a:t>Stakeholders are more than observers or participants. They have a vested interest in the outcomes of the programs they support. Because of this investment, stakeholders assume ownership for the program and their results.</a:t>
            </a:r>
          </a:p>
          <a:p>
            <a:r>
              <a:rPr lang="en-US" altLang="en-US"/>
              <a:t>Stakeholders vary by program, but they, too, are accountable to others. Program outcome reports help them be accountable for the resources they manage.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BD4BC6-EB99-41F3-B251-639291CB7E7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65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Program outcomes demonstrate the value of Extension programs. The outcomes can be a powerful tool for marketing and securing resources to further support local educational goals.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0A78A-831C-4CD6-A1FA-4E3401ADCA31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198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Evaluation data, showing how Extension has improved people’s lives, can be used in many ways:</a:t>
            </a:r>
          </a:p>
          <a:p>
            <a:pPr lvl="1">
              <a:buFontTx/>
              <a:buChar char="•"/>
            </a:pPr>
            <a:r>
              <a:rPr lang="en-US" altLang="en-US"/>
              <a:t>Include in the council’s annual report.</a:t>
            </a:r>
          </a:p>
          <a:p>
            <a:pPr lvl="1">
              <a:buFontTx/>
              <a:buChar char="•"/>
            </a:pPr>
            <a:r>
              <a:rPr lang="en-US" altLang="en-US"/>
              <a:t>Share with local print and broadcast media. Media will be especially interested if we can provide names of participants (with permission) who can give a personal account of the program’s impact .</a:t>
            </a:r>
          </a:p>
          <a:p>
            <a:pPr lvl="1">
              <a:buFontTx/>
              <a:buChar char="•"/>
            </a:pPr>
            <a:r>
              <a:rPr lang="en-US" altLang="en-US"/>
              <a:t>Use in promotional materials to demonstrate program benefits to potential participants.</a:t>
            </a:r>
          </a:p>
          <a:p>
            <a:pPr lvl="1">
              <a:buFontTx/>
              <a:buChar char="•"/>
            </a:pPr>
            <a:r>
              <a:rPr lang="en-US" altLang="en-US"/>
              <a:t>Share during speaking engagements with local civic groups and organizations.</a:t>
            </a:r>
          </a:p>
          <a:p>
            <a:pPr lvl="1">
              <a:buFontTx/>
              <a:buChar char="•"/>
            </a:pPr>
            <a:r>
              <a:rPr lang="en-US" altLang="en-US"/>
              <a:t>Include in local Extension newsletters.</a:t>
            </a:r>
          </a:p>
          <a:p>
            <a:pPr lvl="1">
              <a:buFontTx/>
              <a:buChar char="•"/>
            </a:pPr>
            <a:r>
              <a:rPr lang="en-US" altLang="en-US"/>
              <a:t>Share with local legislators.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73566C-0EA0-4DC3-8A8E-0ADC3601370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83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number of additional resources are listed at the end of the handout. I encourage you to look at those materials if you have additional questions.</a:t>
            </a:r>
          </a:p>
          <a:p>
            <a:r>
              <a:rPr lang="en-US" altLang="en-US"/>
              <a:t>Before we begin a short activity, looking at our local stakeholders, I would like to open the floor for questions and comments.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28615-754D-43D7-917B-91539FFC5F5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This module will help you understand the importance of:</a:t>
            </a:r>
          </a:p>
          <a:p>
            <a:endParaRPr lang="en-US" altLang="en-US"/>
          </a:p>
          <a:p>
            <a:pPr>
              <a:buFontTx/>
              <a:buChar char="•"/>
            </a:pPr>
            <a:r>
              <a:rPr lang="en-US" altLang="en-US"/>
              <a:t>Evaluating local Extension programs</a:t>
            </a:r>
          </a:p>
          <a:p>
            <a:pPr>
              <a:buFontTx/>
              <a:buChar char="•"/>
            </a:pPr>
            <a:r>
              <a:rPr lang="en-US" altLang="en-US"/>
              <a:t>Reporting program outcomes to stakeholders</a:t>
            </a:r>
          </a:p>
          <a:p>
            <a:pPr>
              <a:buFontTx/>
              <a:buChar char="•"/>
            </a:pPr>
            <a:r>
              <a:rPr lang="en-US" altLang="en-US"/>
              <a:t>Using program outcomes to build support for Extension.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88F7D-5CF3-451A-AA0E-945E6CF5601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320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336675" y="730250"/>
            <a:ext cx="4749800" cy="3562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071563" y="5021263"/>
            <a:ext cx="5364162" cy="38862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46" tIns="48673" rIns="97346" bIns="48673"/>
          <a:lstStyle/>
          <a:p>
            <a:r>
              <a:rPr lang="en-US" altLang="en-US"/>
              <a:t>The Revised Statutes of Missouri set forth the provisions for local Extension programs. Section 262.557 authorizes the University of Missouri to formulate Extension programs at the county level.</a:t>
            </a:r>
          </a:p>
          <a:p>
            <a:r>
              <a:rPr lang="en-US" altLang="en-US"/>
              <a:t>The statutes further state that the University is responsible for the administration and execution of county Extension programs.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6BCC00-EBBD-493E-BF54-EF4D8179A7B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41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336675" y="730250"/>
            <a:ext cx="4749800" cy="3562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071563" y="5021263"/>
            <a:ext cx="5364162" cy="38862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46" tIns="48673" rIns="97346" bIns="48673"/>
          <a:lstStyle/>
          <a:p>
            <a:r>
              <a:rPr lang="en-US" altLang="en-US"/>
              <a:t>Statutes also authorize the University to work with the Extension council in formulating the Extension program. The role of the county council is to provide advice and counsel.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8B7E0-EE46-4200-AFBD-31F3B2A91DE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619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336675" y="730250"/>
            <a:ext cx="4749800" cy="3562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071563" y="5021263"/>
            <a:ext cx="5364162" cy="38862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46" tIns="48673" rIns="97346" bIns="48673"/>
          <a:lstStyle/>
          <a:p>
            <a:r>
              <a:rPr lang="en-US" altLang="en-US"/>
              <a:t>With regard to the Extension program, the statutes state that the council has the right and duty to make recommendations and suggestions to the University.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B7C2D-D2AA-45AD-B928-50773E331D3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484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336675" y="730250"/>
            <a:ext cx="4749800" cy="3562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071563" y="5021263"/>
            <a:ext cx="5364162" cy="38862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46" tIns="48673" rIns="97346" bIns="48673"/>
          <a:lstStyle/>
          <a:p>
            <a:r>
              <a:rPr lang="en-US" altLang="en-US"/>
              <a:t>State statutes require the elected secretary of the council to make an annual report to the county commission. The report is to include:</a:t>
            </a:r>
          </a:p>
          <a:p>
            <a:pPr lvl="1">
              <a:buFontTx/>
              <a:buChar char="•"/>
            </a:pPr>
            <a:r>
              <a:rPr lang="en-US" altLang="en-US"/>
              <a:t>All receipts and expenditures</a:t>
            </a:r>
          </a:p>
          <a:p>
            <a:pPr lvl="1">
              <a:buFontTx/>
              <a:buChar char="•"/>
            </a:pPr>
            <a:r>
              <a:rPr lang="en-US" altLang="en-US"/>
              <a:t>Summary of work undertaken, and</a:t>
            </a:r>
          </a:p>
          <a:p>
            <a:pPr lvl="1">
              <a:buFontTx/>
              <a:buChar char="•"/>
            </a:pPr>
            <a:r>
              <a:rPr lang="en-US" altLang="en-US"/>
              <a:t>The result accomplished.</a:t>
            </a:r>
          </a:p>
          <a:p>
            <a:r>
              <a:rPr lang="en-US" altLang="en-US"/>
              <a:t>The annual report must be filed with the commission no later than Feb. 1 of the following year.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61800-464C-4EEC-91C1-414E6AFA9B0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82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336675" y="730250"/>
            <a:ext cx="4749800" cy="35623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071563" y="5021263"/>
            <a:ext cx="5364162" cy="38862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46" tIns="48673" rIns="97346" bIns="48673"/>
          <a:lstStyle/>
          <a:p>
            <a:pPr marL="228600" indent="-228600">
              <a:tabLst>
                <a:tab pos="228600" algn="l"/>
              </a:tabLst>
            </a:pPr>
            <a:r>
              <a:rPr lang="en-US" altLang="en-US"/>
              <a:t>The Extension program referred to in state statutes is the county’s overall plan for meeting residents’ educational needs. University of Missouri Extension programs focus on five areas:</a:t>
            </a:r>
          </a:p>
          <a:p>
            <a:pPr marL="228600" indent="-228600">
              <a:buFontTx/>
              <a:buAutoNum type="arabicPeriod"/>
              <a:tabLst>
                <a:tab pos="228600" algn="l"/>
              </a:tabLst>
            </a:pPr>
            <a:r>
              <a:rPr lang="en-US" altLang="en-US" b="1"/>
              <a:t>Agriculture and Natural Resource programs</a:t>
            </a:r>
            <a:r>
              <a:rPr lang="en-US" altLang="en-US"/>
              <a:t> that provide citizens with 21st century tools to enhance profitability, strengthen communities and protect the environment.</a:t>
            </a:r>
          </a:p>
          <a:p>
            <a:pPr marL="228600" indent="-228600">
              <a:buFontTx/>
              <a:buAutoNum type="arabicPeriod"/>
              <a:tabLst>
                <a:tab pos="228600" algn="l"/>
              </a:tabLst>
            </a:pPr>
            <a:r>
              <a:rPr lang="en-US" altLang="en-US" b="1"/>
              <a:t>Business Development programs</a:t>
            </a:r>
            <a:r>
              <a:rPr lang="en-US" altLang="en-US"/>
              <a:t> that assist business start-ups, help businesses remain competitive and prosperous, and create more wealth for our communities.</a:t>
            </a:r>
          </a:p>
          <a:p>
            <a:pPr marL="228600" indent="-228600">
              <a:buFontTx/>
              <a:buAutoNum type="arabicPeriod"/>
              <a:tabLst>
                <a:tab pos="228600" algn="l"/>
              </a:tabLst>
            </a:pPr>
            <a:r>
              <a:rPr lang="en-US" altLang="en-US" b="1"/>
              <a:t>Community Development programs</a:t>
            </a:r>
            <a:r>
              <a:rPr lang="en-US" altLang="en-US"/>
              <a:t> that help citizens tap into local strengths and University resources to create communities of the future.</a:t>
            </a:r>
          </a:p>
          <a:p>
            <a:pPr marL="228600" indent="-228600">
              <a:buFontTx/>
              <a:buAutoNum type="arabicPeriod"/>
              <a:tabLst>
                <a:tab pos="228600" algn="l"/>
              </a:tabLst>
            </a:pPr>
            <a:r>
              <a:rPr lang="en-US" altLang="en-US" b="1"/>
              <a:t>4-H Youth Development programs</a:t>
            </a:r>
            <a:r>
              <a:rPr lang="en-US" altLang="en-US"/>
              <a:t> to connect parents and youth with the latest research and best practices so young people can become valued, contributing members of the community.</a:t>
            </a:r>
          </a:p>
          <a:p>
            <a:pPr marL="228600" indent="-228600">
              <a:buFontTx/>
              <a:buAutoNum type="arabicPeriod"/>
              <a:tabLst>
                <a:tab pos="228600" algn="l"/>
              </a:tabLst>
            </a:pPr>
            <a:r>
              <a:rPr lang="en-US" altLang="en-US" b="1"/>
              <a:t>Human Environmental Sciences programs</a:t>
            </a:r>
            <a:r>
              <a:rPr lang="en-US" altLang="en-US"/>
              <a:t> that provide research-based education on such topics as health, nutrition, parenting, aging, divorce, personal finance, housing, consumer action and more.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2062AE-155D-4C85-8C1C-9923AA6919D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505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36675" y="731838"/>
            <a:ext cx="4749800" cy="356235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5019675"/>
            <a:ext cx="5364162" cy="3887788"/>
          </a:xfrm>
        </p:spPr>
        <p:txBody>
          <a:bodyPr/>
          <a:lstStyle/>
          <a:p>
            <a:r>
              <a:rPr lang="en-US" altLang="en-US"/>
              <a:t>The local educational program is developed by council members and regional faculty. Together, we identify and prioritize local educational needs and ensure access to educational programs.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DBF85-4CAA-42CA-B8C0-B0EB7F1A412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525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36675" y="731838"/>
            <a:ext cx="4749800" cy="3562350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5019675"/>
            <a:ext cx="5364162" cy="3887788"/>
          </a:xfrm>
        </p:spPr>
        <p:txBody>
          <a:bodyPr/>
          <a:lstStyle/>
          <a:p>
            <a:r>
              <a:rPr lang="en-US" altLang="en-US"/>
              <a:t>An educational program is a sequence of learning activities or events that addresses a locally identified need or opportunity. Educational programs focus on specific outcomes achieved through the practical application of research-based knowledge and expertise. An educational program may be comprised of several meetings, activities or events.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631A7787-C595-4381-B47D-8431CDD07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78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0396525E-FA42-4F0F-9F29-761757605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0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7025" y="457200"/>
            <a:ext cx="2124075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6219825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BA07DC08-38E1-4B3A-BF88-B767E90ECA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61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F3D90DED-C3BE-4E53-BEBB-3A8010A0E6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09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E10D50FD-B676-4DAD-A11F-70BC083B12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0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1529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524000"/>
            <a:ext cx="41529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F9F78FAB-6ED9-4E35-A2BD-5D31299A67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225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0747F23A-ED6C-40A4-8419-552826168E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2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EF1EFCD8-A2CC-4B24-BF67-B51FE98374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0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AB444489-528A-46B8-9C32-15E72B66D8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2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CC4F0642-EEA2-4867-93C3-1F40D2C2B8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488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961F8E21-093D-4B86-8E92-092A6E1ADD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17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sunrise_b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8400"/>
            <a:ext cx="457200" cy="40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4572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304800" y="1219200"/>
            <a:ext cx="8458200" cy="0"/>
          </a:xfrm>
          <a:prstGeom prst="line">
            <a:avLst/>
          </a:prstGeom>
          <a:noFill/>
          <a:ln w="76200">
            <a:solidFill>
              <a:srgbClr val="F1AD0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524000"/>
            <a:ext cx="8458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38200" y="6248400"/>
            <a:ext cx="7924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315200" algn="l"/>
              </a:tabLst>
              <a:defRPr sz="1200" b="1" i="1">
                <a:solidFill>
                  <a:srgbClr val="F1AD0D"/>
                </a:solidFill>
                <a:latin typeface="+mn-lt"/>
              </a:defRPr>
            </a:lvl1pPr>
          </a:lstStyle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D05F945E-07A8-42B0-B17A-66F23C91D7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rgbClr val="79220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792202"/>
          </a:solidFill>
          <a:latin typeface="Times New Roman MT Extra Bold" pitchFamily="18" charset="0"/>
        </a:defRPr>
      </a:lvl9pPr>
    </p:titleStyle>
    <p:bodyStyle>
      <a:lvl1pPr marL="342900" indent="-342900" algn="l" rtl="0" fontAlgn="base">
        <a:spcBef>
          <a:spcPct val="0"/>
        </a:spcBef>
        <a:spcAft>
          <a:spcPct val="20000"/>
        </a:spcAft>
        <a:buClr>
          <a:srgbClr val="F1AD0D"/>
        </a:buClr>
        <a:buSzPct val="80000"/>
        <a:buChar char="•"/>
        <a:defRPr sz="4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40000"/>
        </a:spcAft>
        <a:buClr>
          <a:srgbClr val="F1AD0D"/>
        </a:buClr>
        <a:buSzPct val="7500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0"/>
        </a:spcBef>
        <a:spcAft>
          <a:spcPct val="30000"/>
        </a:spcAft>
        <a:defRPr sz="3200" kern="1200">
          <a:solidFill>
            <a:srgbClr val="F1AD0D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t"/>
          <a:lstStyle/>
          <a:p>
            <a:r>
              <a:rPr lang="en-US" altLang="en-US" sz="4000">
                <a:solidFill>
                  <a:schemeClr val="tx2"/>
                </a:solidFill>
              </a:rPr>
              <a:t>What Is the Council’s Role</a:t>
            </a:r>
            <a:br>
              <a:rPr lang="en-US" altLang="en-US" sz="4000">
                <a:solidFill>
                  <a:schemeClr val="tx2"/>
                </a:solidFill>
              </a:rPr>
            </a:br>
            <a:r>
              <a:rPr lang="en-US" altLang="en-US" sz="4000">
                <a:solidFill>
                  <a:schemeClr val="tx2"/>
                </a:solidFill>
              </a:rPr>
              <a:t>in Evaluating and Reporting</a:t>
            </a:r>
            <a:br>
              <a:rPr lang="en-US" altLang="en-US" sz="4000">
                <a:solidFill>
                  <a:schemeClr val="tx2"/>
                </a:solidFill>
              </a:rPr>
            </a:br>
            <a:r>
              <a:rPr lang="en-US" altLang="en-US" sz="4000">
                <a:solidFill>
                  <a:schemeClr val="tx2"/>
                </a:solidFill>
              </a:rPr>
              <a:t>Program Outcomes?</a:t>
            </a:r>
            <a:endParaRPr lang="en-US" altLang="en-US" sz="4800">
              <a:solidFill>
                <a:schemeClr val="tx2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76300" y="4267200"/>
            <a:ext cx="7391400" cy="1143000"/>
          </a:xfrm>
        </p:spPr>
        <p:txBody>
          <a:bodyPr/>
          <a:lstStyle/>
          <a:p>
            <a:r>
              <a:rPr lang="en-US" altLang="en-US" sz="3200">
                <a:solidFill>
                  <a:srgbClr val="F1AD0D"/>
                </a:solidFill>
              </a:rPr>
              <a:t>County Extension Council</a:t>
            </a:r>
            <a:br>
              <a:rPr lang="en-US" altLang="en-US" sz="3200">
                <a:solidFill>
                  <a:srgbClr val="F1AD0D"/>
                </a:solidFill>
              </a:rPr>
            </a:br>
            <a:r>
              <a:rPr lang="en-US" altLang="en-US" sz="3200">
                <a:solidFill>
                  <a:srgbClr val="F1AD0D"/>
                </a:solidFill>
              </a:rPr>
              <a:t>Training Module</a:t>
            </a:r>
            <a:r>
              <a:rPr lang="en-US" altLang="en-US" sz="32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209800" y="607695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>
            <a:lvl1pPr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032375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000" b="1" i="1">
                <a:solidFill>
                  <a:schemeClr val="tx2"/>
                </a:solidFill>
                <a:latin typeface="Arial" panose="020B0604020202020204" pitchFamily="34" charset="0"/>
              </a:rPr>
              <a:t>Missouri Council Leadership Development </a:t>
            </a:r>
            <a:r>
              <a:rPr lang="en-US" altLang="en-US" sz="1000" i="1">
                <a:solidFill>
                  <a:schemeClr val="tx2"/>
                </a:solidFill>
                <a:latin typeface="Arial" panose="020B0604020202020204" pitchFamily="34" charset="0"/>
              </a:rPr>
              <a:t>— a partnership of the University of Missouri Extension State Council and University of Missouri Extension                                	 July 2004</a:t>
            </a:r>
          </a:p>
          <a:p>
            <a:r>
              <a:rPr lang="en-US" altLang="en-US" sz="1000" i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2004, University of Missouri Board of Curators</a:t>
            </a:r>
            <a:endParaRPr lang="en-US" altLang="en-US" sz="1000" i="1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27658" name="Picture 10" descr="UMELogoWC2i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981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D785C5E7-B1D3-4E8D-8A37-F17B2BB3C13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The Extension Program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Program decisions:</a:t>
            </a:r>
          </a:p>
          <a:p>
            <a:pPr lvl="1"/>
            <a:r>
              <a:rPr lang="en-US" altLang="en-US"/>
              <a:t>Expressed needs</a:t>
            </a:r>
          </a:p>
          <a:p>
            <a:pPr lvl="1"/>
            <a:r>
              <a:rPr lang="en-US" altLang="en-US"/>
              <a:t>Trends</a:t>
            </a:r>
          </a:p>
          <a:p>
            <a:pPr lvl="1"/>
            <a:r>
              <a:rPr lang="en-US" altLang="en-US"/>
              <a:t>Impact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F010F77B-410A-4A13-BBFB-2F54E00E29C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Evaluation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Assess effectiveness</a:t>
            </a:r>
          </a:p>
          <a:p>
            <a:r>
              <a:rPr lang="en-US" altLang="en-US"/>
              <a:t>Determine value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76B71D41-38C9-4428-AA41-00A117C8E14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Evaluation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Council role to ask about:</a:t>
            </a:r>
          </a:p>
          <a:p>
            <a:pPr lvl="1"/>
            <a:r>
              <a:rPr lang="en-US" altLang="en-US"/>
              <a:t>Program</a:t>
            </a:r>
          </a:p>
          <a:p>
            <a:pPr lvl="1"/>
            <a:r>
              <a:rPr lang="en-US" altLang="en-US"/>
              <a:t>Investment</a:t>
            </a:r>
          </a:p>
          <a:p>
            <a:pPr lvl="1"/>
            <a:r>
              <a:rPr lang="en-US" altLang="en-US"/>
              <a:t>Improvements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72022108-8212-4233-9F5E-ED9DECE53DA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Evaluation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Measure:</a:t>
            </a:r>
          </a:p>
          <a:p>
            <a:pPr lvl="1"/>
            <a:r>
              <a:rPr lang="en-US" altLang="en-US"/>
              <a:t>Learning (short-term)</a:t>
            </a:r>
          </a:p>
          <a:p>
            <a:pPr lvl="1"/>
            <a:r>
              <a:rPr lang="en-US" altLang="en-US"/>
              <a:t>Action (medium-term)</a:t>
            </a:r>
          </a:p>
          <a:p>
            <a:pPr lvl="1"/>
            <a:r>
              <a:rPr lang="en-US" altLang="en-US"/>
              <a:t>Change (long-term)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D0E49669-F377-444F-B34F-B2F65561418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Reporting Outcomes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Demonstrate program value</a:t>
            </a:r>
          </a:p>
          <a:p>
            <a:r>
              <a:rPr lang="en-US" altLang="en-US"/>
              <a:t>Shared with stakeholders</a:t>
            </a:r>
          </a:p>
          <a:p>
            <a:pPr lvl="1"/>
            <a:r>
              <a:rPr lang="en-US" altLang="en-US"/>
              <a:t>Vested interest</a:t>
            </a:r>
          </a:p>
          <a:p>
            <a:pPr lvl="1"/>
            <a:r>
              <a:rPr lang="en-US" altLang="en-US"/>
              <a:t>Accountable for resources</a:t>
            </a:r>
          </a:p>
          <a:p>
            <a:pPr lvl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09229C3C-CE2B-4B1E-A0F1-4A0B1DEA4CE4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Reporting Outcomes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Market programs</a:t>
            </a:r>
          </a:p>
          <a:p>
            <a:r>
              <a:rPr lang="en-US" altLang="en-US"/>
              <a:t>Secure resources</a:t>
            </a:r>
          </a:p>
          <a:p>
            <a:pPr lvl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7E48640B-2869-47FF-9C67-C8EFF4AE4339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Using Program Outcomes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Annual report</a:t>
            </a:r>
          </a:p>
          <a:p>
            <a:r>
              <a:rPr lang="en-US" altLang="en-US"/>
              <a:t>Local media</a:t>
            </a:r>
          </a:p>
          <a:p>
            <a:r>
              <a:rPr lang="en-US" altLang="en-US"/>
              <a:t>Promotional materials</a:t>
            </a:r>
          </a:p>
          <a:p>
            <a:r>
              <a:rPr lang="en-US" altLang="en-US"/>
              <a:t>Speaking engagements</a:t>
            </a:r>
          </a:p>
          <a:p>
            <a:r>
              <a:rPr lang="en-US" altLang="en-US"/>
              <a:t>Newsletters</a:t>
            </a:r>
          </a:p>
          <a:p>
            <a:r>
              <a:rPr lang="en-US" altLang="en-US"/>
              <a:t>Legislators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A9CE894A-887F-4D3C-9C7B-1C67156E7F98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04800" y="3200400"/>
            <a:ext cx="8534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1pPr>
            <a:lvl2pPr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2pPr>
            <a:lvl3pPr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3pPr>
            <a:lvl4pPr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4pPr>
            <a:lvl5pPr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792202"/>
                </a:solidFill>
                <a:latin typeface="Times New Roman MT Extra Bold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Produced by the Council Leadership Development Committee </a:t>
            </a: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 </a:t>
            </a:r>
            <a:b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 partnership of the University of Missouri Extension State Council</a:t>
            </a:r>
            <a:b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and University of Missouri Extension</a:t>
            </a:r>
            <a:b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/>
            </a:r>
            <a:b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  <a:sym typeface="Symbol" panose="05050102010706020507" pitchFamily="18" charset="2"/>
              </a:rPr>
            </a:br>
            <a:r>
              <a:rPr lang="en-US" altLang="en-US" sz="2000" b="1">
                <a:solidFill>
                  <a:srgbClr val="F1AD0D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http://extension.missouri.edu/extcouncil/training/</a:t>
            </a:r>
            <a:endParaRPr lang="en-US" altLang="en-US" sz="2000" b="1">
              <a:solidFill>
                <a:srgbClr val="F1AD0D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697038" y="457200"/>
            <a:ext cx="5799137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600">
                <a:solidFill>
                  <a:schemeClr val="tx2"/>
                </a:solidFill>
                <a:latin typeface="Times New Roman MT Extra Bold" pitchFamily="18" charset="0"/>
              </a:rPr>
              <a:t>What Is the Council’s Role</a:t>
            </a:r>
          </a:p>
          <a:p>
            <a:pPr algn="ctr"/>
            <a:r>
              <a:rPr lang="en-US" altLang="en-US" sz="3600">
                <a:solidFill>
                  <a:schemeClr val="tx2"/>
                </a:solidFill>
                <a:latin typeface="Times New Roman MT Extra Bold" pitchFamily="18" charset="0"/>
              </a:rPr>
              <a:t>in Evaluating and Reporting</a:t>
            </a:r>
          </a:p>
          <a:p>
            <a:pPr algn="ctr"/>
            <a:r>
              <a:rPr lang="en-US" altLang="en-US" sz="3600">
                <a:solidFill>
                  <a:schemeClr val="tx2"/>
                </a:solidFill>
                <a:latin typeface="Times New Roman MT Extra Bold" pitchFamily="18" charset="0"/>
              </a:rPr>
              <a:t>Program Outcomes?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219200" y="22860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>
                <a:solidFill>
                  <a:srgbClr val="F1AD0D"/>
                </a:solidFill>
                <a:latin typeface="Arial" panose="020B0604020202020204" pitchFamily="34" charset="0"/>
              </a:rPr>
              <a:t>County Extension Council Training Module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066800" y="5486400"/>
            <a:ext cx="6858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University of Missouri Extension does not discriminate on the basis of race, color, national origin, sex, sexual orientation, religion, age, disability or status as a Vietnam-era veteran in employment or programs.</a:t>
            </a:r>
          </a:p>
        </p:txBody>
      </p:sp>
      <p:pic>
        <p:nvPicPr>
          <p:cNvPr id="17422" name="Picture 14" descr="UMELogoWC3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800600"/>
            <a:ext cx="2743200" cy="63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A45B1319-31D5-47F4-88F0-FC90EBB65CE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Objectives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Understand importance of:</a:t>
            </a:r>
          </a:p>
          <a:p>
            <a:pPr lvl="1"/>
            <a:r>
              <a:rPr lang="en-US" altLang="en-US"/>
              <a:t>Program evaluation</a:t>
            </a:r>
          </a:p>
          <a:p>
            <a:pPr lvl="1"/>
            <a:r>
              <a:rPr lang="en-US" altLang="en-US"/>
              <a:t>Reporting outcomes</a:t>
            </a:r>
          </a:p>
          <a:p>
            <a:pPr lvl="1"/>
            <a:r>
              <a:rPr lang="en-US" altLang="en-US"/>
              <a:t>Building support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520BA2FD-88E1-4932-95D7-57240DF9812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State Statutes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Section 262.557</a:t>
            </a:r>
            <a:r>
              <a:rPr lang="en-US" altLang="en-US">
                <a:cs typeface="Arial" panose="020B0604020202020204" pitchFamily="34" charset="0"/>
              </a:rPr>
              <a:t>— Program</a:t>
            </a:r>
            <a:endParaRPr lang="en-US" altLang="en-US"/>
          </a:p>
          <a:p>
            <a:pPr lvl="1">
              <a:buFontTx/>
              <a:buNone/>
            </a:pPr>
            <a:r>
              <a:rPr lang="en-US" altLang="en-US"/>
              <a:t>“... university may formulate Extension program in counties …”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8828E8B0-2489-4F17-858F-262E2008787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State Statutes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Section 262.587 </a:t>
            </a:r>
            <a:r>
              <a:rPr lang="en-US" altLang="en-US">
                <a:cs typeface="Arial" panose="020B0604020202020204" pitchFamily="34" charset="0"/>
              </a:rPr>
              <a:t>— Program</a:t>
            </a:r>
            <a:endParaRPr lang="en-US" altLang="en-US"/>
          </a:p>
          <a:p>
            <a:pPr lvl="1">
              <a:buFontTx/>
              <a:buNone/>
            </a:pPr>
            <a:r>
              <a:rPr lang="en-US" altLang="en-US"/>
              <a:t>Formulate program “With advice and counsel of the (county) council ...”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7ECE9AAA-7C80-45AC-B91A-1D16C36C702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State Statutes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Section 262.590</a:t>
            </a:r>
            <a:r>
              <a:rPr lang="en-US" altLang="en-US">
                <a:cs typeface="Arial" panose="020B0604020202020204" pitchFamily="34" charset="0"/>
              </a:rPr>
              <a:t>— Costs</a:t>
            </a:r>
            <a:endParaRPr lang="en-US" altLang="en-US"/>
          </a:p>
          <a:p>
            <a:pPr lvl="1">
              <a:buFontTx/>
              <a:buNone/>
            </a:pPr>
            <a:r>
              <a:rPr lang="en-US" altLang="en-US"/>
              <a:t>Council has “right and duty” to make “recommendations and suggestions”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80EC8655-B99A-4FBF-B888-F03980904BF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State Statutes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Section 262.617</a:t>
            </a:r>
            <a:r>
              <a:rPr lang="en-US" altLang="en-US">
                <a:cs typeface="Arial" panose="020B0604020202020204" pitchFamily="34" charset="0"/>
              </a:rPr>
              <a:t>— Annual Report</a:t>
            </a:r>
            <a:endParaRPr lang="en-US" altLang="en-US"/>
          </a:p>
          <a:p>
            <a:pPr lvl="1"/>
            <a:r>
              <a:rPr lang="en-US" altLang="en-US"/>
              <a:t>Secretary provides to commission</a:t>
            </a:r>
          </a:p>
          <a:p>
            <a:pPr lvl="1"/>
            <a:r>
              <a:rPr lang="en-US" altLang="en-US"/>
              <a:t>Receipts, expenditures</a:t>
            </a:r>
          </a:p>
          <a:p>
            <a:pPr lvl="1"/>
            <a:r>
              <a:rPr lang="en-US" altLang="en-US"/>
              <a:t>Summary of work, results</a:t>
            </a:r>
          </a:p>
          <a:p>
            <a:pPr lvl="1"/>
            <a:r>
              <a:rPr lang="en-US" altLang="en-US"/>
              <a:t>Filed by Feb. 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39AC5A90-9577-492C-935B-C076F634C6A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The Extension Program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Overall educational plan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Program areas: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altLang="en-US" sz="3200"/>
              <a:t>Agriculture &amp; Natural Resources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altLang="en-US" sz="3200"/>
              <a:t>Business Development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altLang="en-US" sz="3200"/>
              <a:t>Community Development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altLang="en-US" sz="3200"/>
              <a:t>4-H Youth Development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altLang="en-US" sz="3200"/>
              <a:t>Human Environmental Sciences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544F583D-9B01-45E9-A4EB-FCF0F2D2518E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The Extension Program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Council, faculty</a:t>
            </a:r>
          </a:p>
          <a:p>
            <a:pPr lvl="1"/>
            <a:r>
              <a:rPr lang="en-US" altLang="en-US"/>
              <a:t>Identify needs</a:t>
            </a:r>
          </a:p>
          <a:p>
            <a:pPr lvl="1"/>
            <a:r>
              <a:rPr lang="en-US" altLang="en-US"/>
              <a:t>Prioritize</a:t>
            </a:r>
          </a:p>
          <a:p>
            <a:pPr lvl="1"/>
            <a:r>
              <a:rPr lang="en-US" altLang="en-US"/>
              <a:t>Ensure access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Missouri Council Leadership Development: 21</a:t>
            </a:r>
            <a:r>
              <a:rPr lang="en-US" altLang="en-US" baseline="30000"/>
              <a:t>st</a:t>
            </a:r>
            <a:r>
              <a:rPr lang="en-US" altLang="en-US"/>
              <a:t> Century Programs, Governance and Membership</a:t>
            </a:r>
          </a:p>
          <a:p>
            <a:r>
              <a:rPr lang="en-US" altLang="en-US"/>
              <a:t>July 2004	</a:t>
            </a:r>
            <a:fld id="{45AD0CFB-4FC6-411D-80C4-4F6697EB6D94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520700"/>
            <a:ext cx="8458200" cy="6096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</a:rPr>
              <a:t>The Extension Program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Educational Program</a:t>
            </a:r>
          </a:p>
          <a:p>
            <a:pPr lvl="1"/>
            <a:r>
              <a:rPr lang="en-US" altLang="en-US"/>
              <a:t>Series of activities</a:t>
            </a:r>
          </a:p>
          <a:p>
            <a:pPr lvl="1"/>
            <a:r>
              <a:rPr lang="en-US" altLang="en-US"/>
              <a:t>Address opportunity, need</a:t>
            </a:r>
          </a:p>
          <a:p>
            <a:pPr lvl="1"/>
            <a:r>
              <a:rPr lang="en-US" altLang="en-US"/>
              <a:t>Outcome focused</a:t>
            </a:r>
          </a:p>
          <a:p>
            <a:pPr lvl="1"/>
            <a:r>
              <a:rPr lang="en-US" altLang="en-US"/>
              <a:t>Research based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New Roman MT Extra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1664</Words>
  <Application>Microsoft Office PowerPoint</Application>
  <PresentationFormat>Letter Paper (8.5x11 in)</PresentationFormat>
  <Paragraphs>190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Times</vt:lpstr>
      <vt:lpstr>Times New Roman MT Extra Bold</vt:lpstr>
      <vt:lpstr>Arial</vt:lpstr>
      <vt:lpstr>Symbol</vt:lpstr>
      <vt:lpstr>Times New Roman</vt:lpstr>
      <vt:lpstr>Blank Presentation</vt:lpstr>
      <vt:lpstr>What Is the Council’s Role in Evaluating and Reporting Program Outcomes?</vt:lpstr>
      <vt:lpstr>Objectives</vt:lpstr>
      <vt:lpstr>State Statutes</vt:lpstr>
      <vt:lpstr>State Statutes</vt:lpstr>
      <vt:lpstr>State Statutes</vt:lpstr>
      <vt:lpstr>State Statutes</vt:lpstr>
      <vt:lpstr>The Extension Program</vt:lpstr>
      <vt:lpstr>The Extension Program</vt:lpstr>
      <vt:lpstr>The Extension Program</vt:lpstr>
      <vt:lpstr>The Extension Program</vt:lpstr>
      <vt:lpstr>Evaluation</vt:lpstr>
      <vt:lpstr>Evaluation</vt:lpstr>
      <vt:lpstr>Evaluation</vt:lpstr>
      <vt:lpstr>Reporting Outcomes</vt:lpstr>
      <vt:lpstr>Reporting Outcomes</vt:lpstr>
      <vt:lpstr>Using Program Outcomes</vt:lpstr>
      <vt:lpstr>PowerPoint Presentation</vt:lpstr>
    </vt:vector>
  </TitlesOfParts>
  <Company>umc-asc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Council's Role in Evaluating and Reporting Program Outcomes?</dc:title>
  <dc:creator>user</dc:creator>
  <cp:lastModifiedBy>Salmons, Michael E.</cp:lastModifiedBy>
  <cp:revision>75</cp:revision>
  <dcterms:created xsi:type="dcterms:W3CDTF">2003-06-30T15:20:50Z</dcterms:created>
  <dcterms:modified xsi:type="dcterms:W3CDTF">2020-02-21T21:42:29Z</dcterms:modified>
</cp:coreProperties>
</file>