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59" r:id="rId4"/>
    <p:sldId id="261" r:id="rId5"/>
    <p:sldId id="262" r:id="rId6"/>
    <p:sldId id="263" r:id="rId7"/>
    <p:sldId id="264" r:id="rId8"/>
    <p:sldId id="260" r:id="rId9"/>
    <p:sldId id="265"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6815" autoAdjust="0"/>
  </p:normalViewPr>
  <p:slideViewPr>
    <p:cSldViewPr>
      <p:cViewPr varScale="1">
        <p:scale>
          <a:sx n="41" d="100"/>
          <a:sy n="41" d="100"/>
        </p:scale>
        <p:origin x="1350"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FDEE4EC9-B49E-4410-AEAD-8EC8F8A7BA3E}" type="datetimeFigureOut">
              <a:rPr lang="en-US"/>
              <a:pPr>
                <a:defRPr/>
              </a:pPr>
              <a:t>2/21/2020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E71E063-3585-4C92-B077-1F8705FAACD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Introduce Topic #6.</a:t>
            </a:r>
          </a:p>
          <a:p>
            <a:pPr eaLnBrk="1" hangingPunct="1">
              <a:spcBef>
                <a:spcPct val="0"/>
              </a:spcBef>
            </a:pPr>
            <a:endParaRPr lang="en-US" altLang="en-US" smtClean="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1B192BB-0FD7-4E46-AAE1-FC5C7F8BA133}" type="slidenum">
              <a:rPr lang="en-US" altLang="en-US"/>
              <a:pPr eaLnBrk="1" hangingPunct="1"/>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a:spcBef>
                <a:spcPct val="0"/>
              </a:spcBef>
            </a:pPr>
            <a:r>
              <a:rPr lang="en-US" altLang="en-US" smtClean="0"/>
              <a:t>Read through learning objectives.  </a:t>
            </a:r>
            <a:br>
              <a:rPr lang="en-US" altLang="en-US" smtClean="0"/>
            </a:br>
            <a:r>
              <a:rPr lang="en-US" altLang="en-US" smtClean="0"/>
              <a:t/>
            </a:r>
            <a:br>
              <a:rPr lang="en-US" altLang="en-US" smtClean="0"/>
            </a:br>
            <a:r>
              <a:rPr lang="en-US" altLang="en-US" smtClean="0"/>
              <a:t>“</a:t>
            </a:r>
            <a:r>
              <a:rPr lang="en-US" altLang="en-US" i="1" smtClean="0"/>
              <a:t>Let’s check for understanding.  Does anyone have any questions about the learning objectives?  Is it clear what you will learn from this session?”</a:t>
            </a:r>
            <a:endParaRPr lang="en-US" altLang="en-US" smtClean="0"/>
          </a:p>
          <a:p>
            <a:pPr eaLnBrk="1">
              <a:spcBef>
                <a:spcPct val="0"/>
              </a:spcBef>
            </a:pPr>
            <a:r>
              <a:rPr lang="en-US" altLang="en-US" smtClean="0"/>
              <a:t> </a:t>
            </a:r>
          </a:p>
          <a:p>
            <a:pPr eaLnBrk="1">
              <a:spcBef>
                <a:spcPct val="0"/>
              </a:spcBef>
            </a:pPr>
            <a:r>
              <a:rPr lang="en-US" altLang="en-US" smtClean="0"/>
              <a:t>Facilitate “</a:t>
            </a:r>
            <a:r>
              <a:rPr lang="en-US" altLang="en-US" u="sng" smtClean="0"/>
              <a:t>Human Map</a:t>
            </a:r>
            <a:r>
              <a:rPr lang="en-US" altLang="en-US" smtClean="0"/>
              <a:t>” activity here.  Activity can be found at:</a:t>
            </a:r>
          </a:p>
          <a:p>
            <a:pPr eaLnBrk="1">
              <a:spcBef>
                <a:spcPct val="0"/>
              </a:spcBef>
            </a:pPr>
            <a:r>
              <a:rPr lang="en-US" altLang="en-US" smtClean="0"/>
              <a:t>http://extension.missouri.edu/extcouncil/documents/ecyl/energizer-activities.pdf</a:t>
            </a:r>
          </a:p>
          <a:p>
            <a:pPr eaLnBrk="1">
              <a:spcBef>
                <a:spcPct val="0"/>
              </a:spcBef>
            </a:pPr>
            <a:endParaRPr lang="en-US" altLang="en-US" smtClean="0"/>
          </a:p>
          <a:p>
            <a:pPr eaLnBrk="1">
              <a:spcBef>
                <a:spcPct val="0"/>
              </a:spcBef>
            </a:pPr>
            <a:r>
              <a:rPr lang="en-US" altLang="en-US" smtClean="0"/>
              <a:t>This activity helps us step back in time (a long distance for some; shorter for others) to consider the adults who had a positive influence on our lives. The stories illustrates the importance of mentors and suggests how essential caring adults are to the success of youth-adult partnerships.</a:t>
            </a:r>
          </a:p>
          <a:p>
            <a:pPr eaLnBrk="1" hangingPunct="1">
              <a:spcBef>
                <a:spcPct val="0"/>
              </a:spcBef>
            </a:pPr>
            <a:endParaRPr lang="en-US" altLang="en-US" smtClean="0"/>
          </a:p>
        </p:txBody>
      </p:sp>
      <p:sp>
        <p:nvSpPr>
          <p:cNvPr id="133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FDF9287-6A7A-43C5-BD5C-49D1D930DBE8}" type="slidenum">
              <a:rPr lang="en-US" altLang="en-US"/>
              <a:pPr eaLnBrk="1" hangingPunct="1"/>
              <a:t>2</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i="1" smtClean="0"/>
              <a:t>“In this section, we will discuss characteristics of a good mentor, guidelines for pairing youth with mentors, and how to address problems that may arise.”</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F5A4DEB-752B-46FD-B56A-8CF1C717798B}" type="slidenum">
              <a:rPr lang="en-US" altLang="en-US"/>
              <a:pPr eaLnBrk="1" hangingPunct="1"/>
              <a:t>3</a:t>
            </a:fld>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Pass out “</a:t>
            </a:r>
            <a:r>
              <a:rPr lang="en-US" altLang="en-US" u="sng" smtClean="0"/>
              <a:t>So You’re Going to Be a Mentor</a:t>
            </a:r>
            <a:r>
              <a:rPr lang="en-US" altLang="en-US" smtClean="0"/>
              <a:t>” handout.</a:t>
            </a:r>
          </a:p>
          <a:p>
            <a:pPr eaLnBrk="1" hangingPunct="1"/>
            <a:r>
              <a:rPr lang="en-US" altLang="en-US" smtClean="0"/>
              <a:t>http://extension.missouri.edu/extcouncil/documents/ecyl/so-youre-going-to-be-a-mentor.pdf</a:t>
            </a:r>
          </a:p>
          <a:p>
            <a:pPr eaLnBrk="1" hangingPunct="1"/>
            <a:endParaRPr lang="en-US" altLang="en-US" i="1" smtClean="0"/>
          </a:p>
          <a:p>
            <a:pPr eaLnBrk="1" hangingPunct="1"/>
            <a:r>
              <a:rPr lang="en-US" altLang="en-US" i="1" smtClean="0"/>
              <a:t>“Many people feel that being a mentor requires special skills, but mentors are simply people who exercise the qualities of good role model.”</a:t>
            </a:r>
          </a:p>
          <a:p>
            <a:pPr eaLnBrk="1" hangingPunct="1"/>
            <a:endParaRPr lang="en-US" altLang="en-US" i="1" smtClean="0"/>
          </a:p>
          <a:p>
            <a:pPr eaLnBrk="1" hangingPunct="1"/>
            <a:r>
              <a:rPr lang="en-US" altLang="en-US" smtClean="0"/>
              <a:t>Characteristics of a good mentor include:</a:t>
            </a:r>
          </a:p>
          <a:p>
            <a:pPr eaLnBrk="1" hangingPunct="1"/>
            <a:endParaRPr lang="en-US" altLang="en-US" smtClean="0"/>
          </a:p>
          <a:p>
            <a:pPr eaLnBrk="1" hangingPunct="1">
              <a:buFontTx/>
              <a:buChar char="•"/>
            </a:pPr>
            <a:r>
              <a:rPr lang="en-US" altLang="en-US" smtClean="0"/>
              <a:t> Relating to young people</a:t>
            </a:r>
          </a:p>
          <a:p>
            <a:pPr eaLnBrk="1" hangingPunct="1">
              <a:buFontTx/>
              <a:buChar char="•"/>
            </a:pPr>
            <a:r>
              <a:rPr lang="en-US" altLang="en-US" smtClean="0"/>
              <a:t> Enthusiasm </a:t>
            </a:r>
          </a:p>
          <a:p>
            <a:pPr eaLnBrk="1" hangingPunct="1">
              <a:buFontTx/>
              <a:buChar char="•"/>
            </a:pPr>
            <a:r>
              <a:rPr lang="en-US" altLang="en-US" smtClean="0"/>
              <a:t> Patience</a:t>
            </a:r>
          </a:p>
          <a:p>
            <a:pPr eaLnBrk="1" hangingPunct="1">
              <a:buFontTx/>
              <a:buChar char="•"/>
            </a:pPr>
            <a:r>
              <a:rPr lang="en-US" altLang="en-US" smtClean="0"/>
              <a:t> Knowledge base</a:t>
            </a:r>
          </a:p>
          <a:p>
            <a:pPr eaLnBrk="1" hangingPunct="1">
              <a:buFontTx/>
              <a:buChar char="•"/>
            </a:pPr>
            <a:r>
              <a:rPr lang="en-US" altLang="en-US" smtClean="0"/>
              <a:t> Overall personality</a:t>
            </a:r>
          </a:p>
          <a:p>
            <a:pPr eaLnBrk="1" hangingPunct="1"/>
            <a:endParaRPr lang="en-US" altLang="en-US" i="1" smtClean="0"/>
          </a:p>
          <a:p>
            <a:pPr eaLnBrk="1" hangingPunct="1"/>
            <a:r>
              <a:rPr lang="en-US" altLang="en-US" i="1" smtClean="0"/>
              <a:t>“What are some more characteristics of a good mentor that you would name?”</a:t>
            </a:r>
          </a:p>
          <a:p>
            <a:pPr eaLnBrk="1" hangingPunct="1"/>
            <a:endParaRPr lang="en-US" altLang="en-US" i="1" smtClean="0"/>
          </a:p>
          <a:p>
            <a:pPr eaLnBrk="1" hangingPunct="1">
              <a:buFontTx/>
              <a:buChar char="•"/>
            </a:pPr>
            <a:r>
              <a:rPr lang="en-US" altLang="en-US" i="1" smtClean="0"/>
              <a:t> </a:t>
            </a:r>
            <a:r>
              <a:rPr lang="en-US" altLang="en-US" smtClean="0"/>
              <a:t>They give insights about keeping on task and setting goals and priorities.</a:t>
            </a:r>
          </a:p>
          <a:p>
            <a:pPr eaLnBrk="1" hangingPunct="1">
              <a:buFontTx/>
              <a:buChar char="•"/>
            </a:pPr>
            <a:r>
              <a:rPr lang="en-US" altLang="en-US" smtClean="0"/>
              <a:t> Mentors not only are successful themselves, but they also foster success in others.</a:t>
            </a:r>
          </a:p>
          <a:p>
            <a:pPr eaLnBrk="1" hangingPunct="1">
              <a:buFontTx/>
              <a:buChar char="•"/>
            </a:pPr>
            <a:r>
              <a:rPr lang="en-US" altLang="en-US" smtClean="0"/>
              <a:t> Mentors are available as a resource and a sounding board.</a:t>
            </a:r>
          </a:p>
          <a:p>
            <a:pPr eaLnBrk="1" hangingPunct="1"/>
            <a:endParaRPr lang="en-US" altLang="en-US" i="1" smtClean="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E1DC2F6-6F55-4C9F-80CD-CC45D0E56188}" type="slidenum">
              <a:rPr lang="en-US" altLang="en-US"/>
              <a:pPr eaLnBrk="1" hangingPunct="1"/>
              <a:t>4</a:t>
            </a:fld>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i="1" smtClean="0"/>
              <a:t>“It’s not always easy to pair youth with a mentor, but here are a few basic guidelines that can help when making matches. Try to look for a pair that knows each other already and lives nearby for easier transportation to  and from meetings. Keep pairings male to male, and female to female consider common vocations or interests between youth and adults. Remember to get parental approval and allow young people a voice in the match.”</a:t>
            </a:r>
          </a:p>
          <a:p>
            <a:pPr eaLnBrk="1" hangingPunct="1"/>
            <a:endParaRPr lang="en-US" altLang="en-US" i="1" smtClean="0"/>
          </a:p>
          <a:p>
            <a:pPr eaLnBrk="1" hangingPunct="1"/>
            <a:r>
              <a:rPr lang="en-US" altLang="en-US" smtClean="0"/>
              <a:t>Ask participants if there are other guidelines they would add.</a:t>
            </a:r>
          </a:p>
          <a:p>
            <a:pPr eaLnBrk="1" hangingPunct="1"/>
            <a:endParaRPr lang="en-US" altLang="en-US" smtClean="0"/>
          </a:p>
          <a:p>
            <a:pPr eaLnBrk="1" hangingPunct="1"/>
            <a:endParaRPr lang="en-US" altLang="en-US" smtClean="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BC11CEF-25D9-4AE6-87AD-CB015DEA6B1B}" type="slidenum">
              <a:rPr lang="en-US" altLang="en-US"/>
              <a:pPr eaLnBrk="1" hangingPunct="1"/>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defRPr/>
            </a:pPr>
            <a:r>
              <a:rPr lang="en-US" i="1" dirty="0" smtClean="0"/>
              <a:t>“Despite best efforts, sometimes pairings between mentors and a young people just do not workout. What might be some signs that it isn’t going well?”</a:t>
            </a:r>
          </a:p>
          <a:p>
            <a:pPr eaLnBrk="1" hangingPunct="1">
              <a:defRPr/>
            </a:pPr>
            <a:endParaRPr lang="en-US" i="1" dirty="0" smtClean="0"/>
          </a:p>
          <a:p>
            <a:pPr eaLnBrk="1" hangingPunct="1">
              <a:defRPr/>
            </a:pPr>
            <a:r>
              <a:rPr lang="en-US" dirty="0" smtClean="0"/>
              <a:t>Examples might include:</a:t>
            </a:r>
          </a:p>
          <a:p>
            <a:pPr marL="171450" indent="-171450" eaLnBrk="1" hangingPunct="1">
              <a:buFont typeface="Arial" pitchFamily="34" charset="0"/>
              <a:buChar char="•"/>
              <a:defRPr/>
            </a:pPr>
            <a:r>
              <a:rPr lang="en-US" dirty="0" smtClean="0"/>
              <a:t>One or the other complains about the pairing</a:t>
            </a:r>
          </a:p>
          <a:p>
            <a:pPr marL="171450" indent="-171450" eaLnBrk="1" hangingPunct="1">
              <a:buFont typeface="Arial" pitchFamily="34" charset="0"/>
              <a:buChar char="•"/>
              <a:defRPr/>
            </a:pPr>
            <a:r>
              <a:rPr lang="en-US" dirty="0" smtClean="0"/>
              <a:t>Youth are overly quiet or withdrawn during and before/after meetings</a:t>
            </a:r>
          </a:p>
          <a:p>
            <a:pPr marL="171450" indent="-171450" eaLnBrk="1" hangingPunct="1">
              <a:buFont typeface="Arial" pitchFamily="34" charset="0"/>
              <a:buChar char="•"/>
              <a:defRPr/>
            </a:pPr>
            <a:r>
              <a:rPr lang="en-US" dirty="0" smtClean="0"/>
              <a:t>No interaction between mentors and youth is observed during or before/after meetings</a:t>
            </a:r>
          </a:p>
          <a:p>
            <a:pPr marL="171450" indent="-171450" eaLnBrk="1" hangingPunct="1">
              <a:buFont typeface="Arial" pitchFamily="34" charset="0"/>
              <a:buChar char="•"/>
              <a:defRPr/>
            </a:pPr>
            <a:r>
              <a:rPr lang="en-US" dirty="0" smtClean="0"/>
              <a:t>Probably the biggest sign of all would be youth not coming to meetings.  (This is not the only thing that would prevent youth from attending--but ask!)</a:t>
            </a:r>
          </a:p>
          <a:p>
            <a:pPr eaLnBrk="1" hangingPunct="1">
              <a:defRPr/>
            </a:pPr>
            <a:endParaRPr lang="en-US" i="1" dirty="0" smtClean="0"/>
          </a:p>
          <a:p>
            <a:pPr eaLnBrk="1" hangingPunct="1">
              <a:buFont typeface="Arial" pitchFamily="34" charset="0"/>
              <a:buNone/>
              <a:defRPr/>
            </a:pPr>
            <a:r>
              <a:rPr lang="en-US" dirty="0" smtClean="0"/>
              <a:t>Some tips include: </a:t>
            </a:r>
          </a:p>
          <a:p>
            <a:pPr marL="171450" indent="-171450" eaLnBrk="1" hangingPunct="1">
              <a:buFont typeface="Arial" pitchFamily="34" charset="0"/>
              <a:buChar char="•"/>
              <a:defRPr/>
            </a:pPr>
            <a:r>
              <a:rPr lang="en-US" dirty="0" smtClean="0"/>
              <a:t>Designate a staff person to coordinate a different pairing.</a:t>
            </a:r>
          </a:p>
          <a:p>
            <a:pPr marL="171450" indent="-171450" eaLnBrk="1" hangingPunct="1">
              <a:buFont typeface="Arial" pitchFamily="34" charset="0"/>
              <a:buChar char="•"/>
              <a:defRPr/>
            </a:pPr>
            <a:r>
              <a:rPr lang="en-US" dirty="0" smtClean="0"/>
              <a:t>Schedule periodic check-ins with youth members to make them feel more comfortable, and see how they like their mentor. </a:t>
            </a:r>
          </a:p>
          <a:p>
            <a:pPr marL="171450" indent="-171450" eaLnBrk="1" hangingPunct="1">
              <a:buFont typeface="Arial" pitchFamily="34" charset="0"/>
              <a:buChar char="•"/>
              <a:defRPr/>
            </a:pPr>
            <a:r>
              <a:rPr lang="en-US" dirty="0" smtClean="0"/>
              <a:t>A good way to prevent a problem is ask youth for an informal evaluation of their pairing after council meetings or spend time with youth outside of meetings. </a:t>
            </a:r>
          </a:p>
          <a:p>
            <a:pPr marL="171450" indent="-171450" eaLnBrk="1" hangingPunct="1">
              <a:buFont typeface="Arial" pitchFamily="34" charset="0"/>
              <a:buChar char="•"/>
              <a:defRPr/>
            </a:pPr>
            <a:r>
              <a:rPr lang="en-US" dirty="0" smtClean="0"/>
              <a:t>Make sure you are keeping parents aware of what is happening.</a:t>
            </a:r>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59AE8CF-4A33-4F6F-B028-42E41F40DC53}" type="slidenum">
              <a:rPr lang="en-US" altLang="en-US"/>
              <a:pPr eaLnBrk="1" hangingPunct="1"/>
              <a:t>6</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i="1" smtClean="0"/>
              <a:t>“Once youth have been paired with a mentor, councils can take some actions that will enhance the likelihood of youth being retained in their position as representatives on County Extension Councils. Youth have to be informed, engaged, and supported. To put it in the for of an equation: informed + engaged + supported = retained.”</a:t>
            </a:r>
          </a:p>
          <a:p>
            <a:endParaRPr lang="en-US" altLang="en-US" smtClean="0"/>
          </a:p>
          <a:p>
            <a:r>
              <a:rPr lang="en-US" altLang="en-US" smtClean="0"/>
              <a:t>“Let’s go over each of these further.” </a:t>
            </a:r>
          </a:p>
          <a:p>
            <a:endParaRPr lang="en-US" altLang="en-US" smtClean="0"/>
          </a:p>
          <a:p>
            <a:r>
              <a:rPr lang="en-US" altLang="en-US" smtClean="0"/>
              <a:t>Informed – What do youth need to know about the County Extension Council, its leadership, membership, annual schedule, meeting agenda, and process?  How about the county extension budget, programs, priorities, and staff?  </a:t>
            </a:r>
          </a:p>
          <a:p>
            <a:endParaRPr lang="en-US" altLang="en-US" i="1" smtClean="0"/>
          </a:p>
          <a:p>
            <a:r>
              <a:rPr lang="en-US" altLang="en-US" i="1" smtClean="0"/>
              <a:t>“This includes all the information youth need to be informed decision-makers on council.”</a:t>
            </a:r>
            <a:endParaRPr lang="en-US" altLang="en-US" smtClean="0"/>
          </a:p>
          <a:p>
            <a:r>
              <a:rPr lang="en-US" altLang="en-US" smtClean="0"/>
              <a:t> </a:t>
            </a:r>
          </a:p>
          <a:p>
            <a:r>
              <a:rPr lang="en-US" altLang="en-US" smtClean="0"/>
              <a:t>Supported – How will the needs of youth be met by adults with whom they are serving?  </a:t>
            </a:r>
          </a:p>
          <a:p>
            <a:endParaRPr lang="en-US" altLang="en-US" smtClean="0"/>
          </a:p>
          <a:p>
            <a:r>
              <a:rPr lang="en-US" altLang="en-US" i="1" smtClean="0"/>
              <a:t>“This involves making youth feel welcome at meetings, helping them gain confidence in speaking up during meetings, voicing their opinions and ideas, and supporting their efforts (even if it takes them a while to catch on).”</a:t>
            </a:r>
          </a:p>
          <a:p>
            <a:endParaRPr lang="en-US" altLang="en-US" i="1" smtClean="0"/>
          </a:p>
          <a:p>
            <a:pPr>
              <a:buFontTx/>
              <a:buChar char="•"/>
            </a:pPr>
            <a:r>
              <a:rPr lang="en-US" altLang="en-US" smtClean="0"/>
              <a:t> Adults checking in with youth after meetings to reflect on how it went.  </a:t>
            </a:r>
          </a:p>
          <a:p>
            <a:pPr>
              <a:buFontTx/>
              <a:buChar char="•"/>
            </a:pPr>
            <a:r>
              <a:rPr lang="en-US" altLang="en-US" smtClean="0"/>
              <a:t> If conflict arises in council discussions, helping youth put the conflict in context.  </a:t>
            </a:r>
          </a:p>
          <a:p>
            <a:pPr>
              <a:buFontTx/>
              <a:buChar char="•"/>
            </a:pPr>
            <a:r>
              <a:rPr lang="en-US" altLang="en-US" smtClean="0"/>
              <a:t> Other basics like meeting time and place, transportation to/from meetings, maybe even having food if they are coming straight from school/extracurricular activities.  </a:t>
            </a:r>
          </a:p>
          <a:p>
            <a:pPr>
              <a:buFontTx/>
              <a:buChar char="•"/>
            </a:pPr>
            <a:r>
              <a:rPr lang="en-US" altLang="en-US" smtClean="0"/>
              <a:t> Remembering the value of humor and striving to develop genuine relationships with teens.</a:t>
            </a:r>
          </a:p>
          <a:p>
            <a:r>
              <a:rPr lang="en-US" altLang="en-US" smtClean="0"/>
              <a:t> </a:t>
            </a:r>
          </a:p>
          <a:p>
            <a:r>
              <a:rPr lang="en-US" altLang="en-US" smtClean="0"/>
              <a:t>Engaged – How well council leaders facilitate the meeting so that youth are included and their voices are heard.  </a:t>
            </a:r>
          </a:p>
          <a:p>
            <a:r>
              <a:rPr lang="en-US" altLang="en-US" smtClean="0"/>
              <a:t>Facilitation skills make all the difference.  Good facilitators have many tactics for maximizing input and participation without putting anyone on the spot.  </a:t>
            </a:r>
          </a:p>
          <a:p>
            <a:endParaRPr lang="en-US" altLang="en-US" i="1" smtClean="0"/>
          </a:p>
          <a:p>
            <a:r>
              <a:rPr lang="en-US" altLang="en-US" i="1" smtClean="0"/>
              <a:t>“Some techniques might include open-ended questions, like  ‘What do the rest of you think?’ or ‘Let’s hear from those who haven’t spoken on this issue yet.’  Meeting techniques such as breaking into small groups, going round-robin to give each person a chance to speak, or using Delphi technique or other group voting methods may be used.”</a:t>
            </a:r>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61C3651-5839-49E3-8FF2-79C2C482A48B}" type="slidenum">
              <a:rPr lang="en-US" altLang="en-US"/>
              <a:pPr eaLnBrk="1" hangingPunct="1"/>
              <a:t>7</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i="1" smtClean="0"/>
              <a:t>“It is now time to apply what you’ve learned about mentoring and retaining youth and young adults. Please return to your small groups by county once again to complete the necessary action steps.” </a:t>
            </a:r>
          </a:p>
          <a:p>
            <a:pPr eaLnBrk="1" hangingPunct="1"/>
            <a:endParaRPr lang="en-US" altLang="en-US" smtClean="0"/>
          </a:p>
          <a:p>
            <a:pPr eaLnBrk="1" hangingPunct="1"/>
            <a:r>
              <a:rPr lang="en-US" altLang="en-US" smtClean="0"/>
              <a:t>The group should identify two council members to mentor prospective/new young adult members. Groups should maintain the same recorder as in previous sections so that all action steps get recorded by the same person in the same place. The group should identify steps mentors will take to ensure young people are informed, engaged, and supported.</a:t>
            </a:r>
          </a:p>
          <a:p>
            <a:pPr eaLnBrk="1" hangingPunct="1"/>
            <a:r>
              <a:rPr lang="en-US" altLang="en-US" smtClean="0"/>
              <a:t> </a:t>
            </a:r>
          </a:p>
          <a:p>
            <a:pPr eaLnBrk="1" hangingPunct="1"/>
            <a:r>
              <a:rPr lang="en-US" altLang="en-US" smtClean="0"/>
              <a:t>Read through the action steps and ask for questions.  Give groups about 10-15 minutes to discuss and record their action steps.</a:t>
            </a:r>
          </a:p>
          <a:p>
            <a:pPr eaLnBrk="1" hangingPunct="1"/>
            <a:endParaRPr lang="en-US" altLang="en-US" smtClean="0"/>
          </a:p>
          <a:p>
            <a:pPr eaLnBrk="1" hangingPunct="1"/>
            <a:r>
              <a:rPr lang="en-US" altLang="en-US" smtClean="0"/>
              <a:t>Optional handouts for adults:</a:t>
            </a:r>
          </a:p>
          <a:p>
            <a:pPr eaLnBrk="1" hangingPunct="1"/>
            <a:r>
              <a:rPr lang="en-US" altLang="en-US" smtClean="0"/>
              <a:t>“</a:t>
            </a:r>
            <a:r>
              <a:rPr lang="en-US" altLang="en-US" u="sng" smtClean="0"/>
              <a:t>Create a Training Plan</a:t>
            </a:r>
            <a:r>
              <a:rPr lang="en-US" altLang="en-US" smtClean="0"/>
              <a:t>” – http://extension.missouri.edu/extcouncil/documents/ecyl/create-a-training-plan.pdf</a:t>
            </a:r>
          </a:p>
          <a:p>
            <a:pPr eaLnBrk="1" hangingPunct="1"/>
            <a:r>
              <a:rPr lang="en-US" altLang="en-US" smtClean="0"/>
              <a:t>“</a:t>
            </a:r>
            <a:r>
              <a:rPr lang="en-US" altLang="en-US" u="sng" smtClean="0"/>
              <a:t>Using Structured Activities for Working with Groups</a:t>
            </a:r>
            <a:r>
              <a:rPr lang="en-US" altLang="en-US" smtClean="0"/>
              <a:t>” - http://extension.missouri.edu/extcouncil/documents/ecyl/using-structured-activities.pdf</a:t>
            </a:r>
          </a:p>
          <a:p>
            <a:pPr eaLnBrk="1" hangingPunct="1"/>
            <a:endParaRPr lang="en-US" altLang="en-US" smtClean="0"/>
          </a:p>
          <a:p>
            <a:pPr eaLnBrk="1" hangingPunct="1"/>
            <a:r>
              <a:rPr lang="en-US" altLang="en-US" smtClean="0"/>
              <a:t>Optional handouts for youth:</a:t>
            </a:r>
          </a:p>
          <a:p>
            <a:pPr eaLnBrk="1" hangingPunct="1"/>
            <a:r>
              <a:rPr lang="en-US" altLang="en-US" smtClean="0"/>
              <a:t>“</a:t>
            </a:r>
            <a:r>
              <a:rPr lang="en-US" altLang="en-US" u="sng" smtClean="0"/>
              <a:t>Tips for Youth Leaders from Youth Leaders</a:t>
            </a:r>
            <a:r>
              <a:rPr lang="en-US" altLang="en-US" smtClean="0"/>
              <a:t>” – http://extension.missouri.edu/extcouncil/documents/ecyl/tips-for-youth-leaders-from-youth-leaders.pdf </a:t>
            </a:r>
          </a:p>
          <a:p>
            <a:pPr eaLnBrk="1" hangingPunct="1"/>
            <a:r>
              <a:rPr lang="en-US" altLang="en-US" smtClean="0"/>
              <a:t>“</a:t>
            </a:r>
            <a:r>
              <a:rPr lang="en-US" altLang="en-US" u="sng" smtClean="0"/>
              <a:t>What do I do?  I’ve been nominated?</a:t>
            </a:r>
            <a:r>
              <a:rPr lang="en-US" altLang="en-US" smtClean="0"/>
              <a:t>” – http://extension.missouri.edu/extcouncil/documents/ecyl/what-do-i-do-i’ve-been-nominated.pdf</a:t>
            </a:r>
          </a:p>
          <a:p>
            <a:pPr eaLnBrk="1" hangingPunct="1"/>
            <a:r>
              <a:rPr lang="en-US" altLang="en-US" smtClean="0"/>
              <a:t>“</a:t>
            </a:r>
            <a:r>
              <a:rPr lang="en-US" altLang="en-US" u="sng" smtClean="0"/>
              <a:t>So You’ve Got Yourself a Mentor</a:t>
            </a:r>
            <a:r>
              <a:rPr lang="en-US" altLang="en-US" smtClean="0"/>
              <a:t>” – http://extension.missouri.edu/extcouncil/documents/ecyl/so-you’ve-got-yourself-a-mentor.pdf</a:t>
            </a:r>
          </a:p>
          <a:p>
            <a:pPr eaLnBrk="1" hangingPunct="1"/>
            <a:endParaRPr lang="en-US" altLang="en-US" smtClean="0"/>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EC64B56-1438-4D3B-8598-2ACA91505B0A}" type="slidenum">
              <a:rPr lang="en-US" altLang="en-US"/>
              <a:pPr eaLnBrk="1" hangingPunct="1"/>
              <a:t>8</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mtClean="0"/>
              <a:t>Conclude the session.</a:t>
            </a: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31F7E55-070B-46BA-B4D5-A133BB596B56}" type="slidenum">
              <a:rPr lang="en-US" altLang="en-US"/>
              <a:pPr eaLnBrk="1" hangingPunct="1"/>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7455C77-7D07-4694-9EB8-3DA043E9EB7F}" type="slidenum">
              <a:rPr lang="en-US" altLang="en-US"/>
              <a:pPr/>
              <a:t>‹#›</a:t>
            </a:fld>
            <a:endParaRPr lang="en-US" altLang="en-US"/>
          </a:p>
        </p:txBody>
      </p:sp>
    </p:spTree>
    <p:extLst>
      <p:ext uri="{BB962C8B-B14F-4D97-AF65-F5344CB8AC3E}">
        <p14:creationId xmlns:p14="http://schemas.microsoft.com/office/powerpoint/2010/main" val="1546544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ECA96EB-154D-49E8-96D7-CB67C66865D8}" type="slidenum">
              <a:rPr lang="en-US" altLang="en-US"/>
              <a:pPr/>
              <a:t>‹#›</a:t>
            </a:fld>
            <a:endParaRPr lang="en-US" altLang="en-US"/>
          </a:p>
        </p:txBody>
      </p:sp>
    </p:spTree>
    <p:extLst>
      <p:ext uri="{BB962C8B-B14F-4D97-AF65-F5344CB8AC3E}">
        <p14:creationId xmlns:p14="http://schemas.microsoft.com/office/powerpoint/2010/main" val="3994611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88860B1-7A66-48D0-8C58-CFD22681F64B}" type="slidenum">
              <a:rPr lang="en-US" altLang="en-US"/>
              <a:pPr/>
              <a:t>‹#›</a:t>
            </a:fld>
            <a:endParaRPr lang="en-US" altLang="en-US"/>
          </a:p>
        </p:txBody>
      </p:sp>
    </p:spTree>
    <p:extLst>
      <p:ext uri="{BB962C8B-B14F-4D97-AF65-F5344CB8AC3E}">
        <p14:creationId xmlns:p14="http://schemas.microsoft.com/office/powerpoint/2010/main" val="27427203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BC09DA41-0770-40C8-AB4F-F7674E50C803}" type="slidenum">
              <a:rPr lang="en-US" altLang="en-US"/>
              <a:pPr/>
              <a:t>‹#›</a:t>
            </a:fld>
            <a:endParaRPr lang="en-US" altLang="en-US"/>
          </a:p>
        </p:txBody>
      </p:sp>
    </p:spTree>
    <p:extLst>
      <p:ext uri="{BB962C8B-B14F-4D97-AF65-F5344CB8AC3E}">
        <p14:creationId xmlns:p14="http://schemas.microsoft.com/office/powerpoint/2010/main" val="1644170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546B1BD-B293-47CE-81CC-489C0858F041}" type="slidenum">
              <a:rPr lang="en-US" altLang="en-US"/>
              <a:pPr/>
              <a:t>‹#›</a:t>
            </a:fld>
            <a:endParaRPr lang="en-US" altLang="en-US"/>
          </a:p>
        </p:txBody>
      </p:sp>
    </p:spTree>
    <p:extLst>
      <p:ext uri="{BB962C8B-B14F-4D97-AF65-F5344CB8AC3E}">
        <p14:creationId xmlns:p14="http://schemas.microsoft.com/office/powerpoint/2010/main" val="25644047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B02A006-1B34-4982-968A-7CD33C349BE9}" type="slidenum">
              <a:rPr lang="en-US" altLang="en-US"/>
              <a:pPr/>
              <a:t>‹#›</a:t>
            </a:fld>
            <a:endParaRPr lang="en-US" altLang="en-US"/>
          </a:p>
        </p:txBody>
      </p:sp>
    </p:spTree>
    <p:extLst>
      <p:ext uri="{BB962C8B-B14F-4D97-AF65-F5344CB8AC3E}">
        <p14:creationId xmlns:p14="http://schemas.microsoft.com/office/powerpoint/2010/main" val="3266798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51DABCAD-96BE-4044-9FEB-30271802372D}" type="slidenum">
              <a:rPr lang="en-US" altLang="en-US"/>
              <a:pPr/>
              <a:t>‹#›</a:t>
            </a:fld>
            <a:endParaRPr lang="en-US" altLang="en-US"/>
          </a:p>
        </p:txBody>
      </p:sp>
    </p:spTree>
    <p:extLst>
      <p:ext uri="{BB962C8B-B14F-4D97-AF65-F5344CB8AC3E}">
        <p14:creationId xmlns:p14="http://schemas.microsoft.com/office/powerpoint/2010/main" val="106756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232F13C5-1951-4CC9-A3C0-3B8AC39AA0E6}" type="slidenum">
              <a:rPr lang="en-US" altLang="en-US"/>
              <a:pPr/>
              <a:t>‹#›</a:t>
            </a:fld>
            <a:endParaRPr lang="en-US" altLang="en-US"/>
          </a:p>
        </p:txBody>
      </p:sp>
    </p:spTree>
    <p:extLst>
      <p:ext uri="{BB962C8B-B14F-4D97-AF65-F5344CB8AC3E}">
        <p14:creationId xmlns:p14="http://schemas.microsoft.com/office/powerpoint/2010/main" val="494242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AF47C76E-9214-4EE0-A121-6FED83F16D39}" type="slidenum">
              <a:rPr lang="en-US" altLang="en-US"/>
              <a:pPr/>
              <a:t>‹#›</a:t>
            </a:fld>
            <a:endParaRPr lang="en-US" altLang="en-US"/>
          </a:p>
        </p:txBody>
      </p:sp>
    </p:spTree>
    <p:extLst>
      <p:ext uri="{BB962C8B-B14F-4D97-AF65-F5344CB8AC3E}">
        <p14:creationId xmlns:p14="http://schemas.microsoft.com/office/powerpoint/2010/main" val="162965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D90CF2EA-D963-4967-987C-24E23EF5B245}" type="slidenum">
              <a:rPr lang="en-US" altLang="en-US"/>
              <a:pPr/>
              <a:t>‹#›</a:t>
            </a:fld>
            <a:endParaRPr lang="en-US" altLang="en-US"/>
          </a:p>
        </p:txBody>
      </p:sp>
    </p:spTree>
    <p:extLst>
      <p:ext uri="{BB962C8B-B14F-4D97-AF65-F5344CB8AC3E}">
        <p14:creationId xmlns:p14="http://schemas.microsoft.com/office/powerpoint/2010/main" val="1583673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6D913E63-F2AC-4691-9D76-236E9CFE51CD}" type="slidenum">
              <a:rPr lang="en-US" altLang="en-US"/>
              <a:pPr/>
              <a:t>‹#›</a:t>
            </a:fld>
            <a:endParaRPr lang="en-US" altLang="en-US"/>
          </a:p>
        </p:txBody>
      </p:sp>
    </p:spTree>
    <p:extLst>
      <p:ext uri="{BB962C8B-B14F-4D97-AF65-F5344CB8AC3E}">
        <p14:creationId xmlns:p14="http://schemas.microsoft.com/office/powerpoint/2010/main" val="1785916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EE149F81-A785-45C4-9532-5783A6E546B8}" type="slidenum">
              <a:rPr lang="en-US" altLang="en-US"/>
              <a:pPr/>
              <a:t>‹#›</a:t>
            </a:fld>
            <a:endParaRPr lang="en-US" altLang="en-US"/>
          </a:p>
        </p:txBody>
      </p:sp>
    </p:spTree>
    <p:extLst>
      <p:ext uri="{BB962C8B-B14F-4D97-AF65-F5344CB8AC3E}">
        <p14:creationId xmlns:p14="http://schemas.microsoft.com/office/powerpoint/2010/main" val="7617242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037D48C-2FB0-4FF3-9606-278E454AA9B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upload.wikimedia.org/wikipedia/en/e/ea/St_Louis_Arch.jp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hyperlink" Target="http://upload.wikimedia.org/wikipedia/en/e/ea/St_Louis_Arch.jp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ebmail.um.umsystem.edu/exchweb/bin/redir.asp?URL=http://www.youthonboard.or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webmail.um.umsystem.edu/exchweb/bin/redir.asp?URL=http://www.youthonboard.org"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s://webmail.um.umsystem.edu/exchweb/bin/redir.asp?URL=http://www.youthonboard.org"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webmail.um.umsystem.edu/exchweb/bin/redir.asp?URL=http://www.youthonboard.org"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extension.missouri.edu/extcouncil/training/"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800px-St_Louis_Arch">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6482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3"/>
          <p:cNvSpPr>
            <a:spLocks noGrp="1" noChangeArrowheads="1"/>
          </p:cNvSpPr>
          <p:nvPr>
            <p:ph type="body" idx="1"/>
          </p:nvPr>
        </p:nvSpPr>
        <p:spPr>
          <a:xfrm>
            <a:off x="4724400" y="1676400"/>
            <a:ext cx="4419600" cy="4525963"/>
          </a:xfrm>
        </p:spPr>
        <p:txBody>
          <a:bodyPr/>
          <a:lstStyle/>
          <a:p>
            <a:pPr marL="6350" indent="7938" algn="ctr" eaLnBrk="1" hangingPunct="1">
              <a:buFontTx/>
              <a:buNone/>
            </a:pPr>
            <a:r>
              <a:rPr lang="en-US" altLang="en-US" b="1" i="1" smtClean="0"/>
              <a:t>Mentoring &amp; Retaining Youth/Young Adults</a:t>
            </a:r>
          </a:p>
        </p:txBody>
      </p:sp>
      <p:pic>
        <p:nvPicPr>
          <p:cNvPr id="2052" name="Picture 4" descr="image0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24400" y="4800600"/>
            <a:ext cx="22383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Rectangle 5"/>
          <p:cNvSpPr>
            <a:spLocks noGrp="1" noChangeArrowheads="1"/>
          </p:cNvSpPr>
          <p:nvPr>
            <p:ph type="title"/>
          </p:nvPr>
        </p:nvSpPr>
        <p:spPr>
          <a:xfrm>
            <a:off x="0" y="685800"/>
            <a:ext cx="4648200" cy="1143000"/>
          </a:xfrm>
          <a:noFill/>
        </p:spPr>
        <p:txBody>
          <a:bodyPr/>
          <a:lstStyle/>
          <a:p>
            <a:pPr eaLnBrk="1" hangingPunct="1"/>
            <a:r>
              <a:rPr lang="en-US" altLang="en-US" sz="3200" b="1" i="1" smtClean="0"/>
              <a:t>Extension Council</a:t>
            </a:r>
            <a:br>
              <a:rPr lang="en-US" altLang="en-US" sz="3200" b="1" i="1" smtClean="0"/>
            </a:br>
            <a:r>
              <a:rPr lang="en-US" altLang="en-US" sz="3200" b="1" i="1" smtClean="0"/>
              <a:t>Youth Leadership</a:t>
            </a:r>
            <a:br>
              <a:rPr lang="en-US" altLang="en-US" sz="3200" b="1" i="1" smtClean="0"/>
            </a:br>
            <a:r>
              <a:rPr lang="en-US" altLang="en-US" sz="3200" b="1" i="1" smtClean="0"/>
              <a:t>(ECYL)</a:t>
            </a:r>
            <a:br>
              <a:rPr lang="en-US" altLang="en-US" sz="3200" b="1" i="1" smtClean="0"/>
            </a:br>
            <a:r>
              <a:rPr lang="en-US" altLang="en-US" sz="3200" b="1" i="1" smtClean="0"/>
              <a:t>Topic #6</a:t>
            </a:r>
          </a:p>
        </p:txBody>
      </p:sp>
      <p:sp>
        <p:nvSpPr>
          <p:cNvPr id="2054" name="Rectangle 6"/>
          <p:cNvSpPr>
            <a:spLocks noChangeArrowheads="1"/>
          </p:cNvSpPr>
          <p:nvPr/>
        </p:nvSpPr>
        <p:spPr bwMode="auto">
          <a:xfrm>
            <a:off x="4648200" y="5365750"/>
            <a:ext cx="4495800" cy="131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800">
                <a:solidFill>
                  <a:srgbClr val="000000"/>
                </a:solidFill>
              </a:rPr>
              <a:t>Produced by the Council Leadership Development Committee ― Missouri Council Leadership Development - a partnership of the Missouri Extension County Council Leadership Council </a:t>
            </a:r>
          </a:p>
          <a:p>
            <a:pPr eaLnBrk="1" hangingPunct="1"/>
            <a:r>
              <a:rPr lang="en-US" altLang="en-US" sz="800">
                <a:solidFill>
                  <a:srgbClr val="000000"/>
                </a:solidFill>
              </a:rPr>
              <a:t>and University of Missouri Extension </a:t>
            </a:r>
          </a:p>
          <a:p>
            <a:pPr eaLnBrk="1" hangingPunct="1"/>
            <a:endParaRPr lang="en-US" altLang="en-US" sz="800">
              <a:solidFill>
                <a:srgbClr val="000000"/>
              </a:solidFill>
            </a:endParaRPr>
          </a:p>
          <a:p>
            <a:pPr eaLnBrk="1" hangingPunct="1"/>
            <a:r>
              <a:rPr lang="en-US" altLang="en-US" sz="800">
                <a:solidFill>
                  <a:srgbClr val="000000"/>
                </a:solidFill>
              </a:rPr>
              <a:t>(c) 2007 University of Missouri Board of Curators. Updated October 2011.</a:t>
            </a:r>
            <a:br>
              <a:rPr lang="en-US" altLang="en-US" sz="800">
                <a:solidFill>
                  <a:srgbClr val="000000"/>
                </a:solidFill>
              </a:rPr>
            </a:br>
            <a:r>
              <a:rPr lang="en-US" altLang="en-US" sz="800">
                <a:solidFill>
                  <a:srgbClr val="000000"/>
                </a:solidFill>
              </a:rPr>
              <a:t/>
            </a:r>
            <a:br>
              <a:rPr lang="en-US" altLang="en-US" sz="800">
                <a:solidFill>
                  <a:srgbClr val="000000"/>
                </a:solidFill>
              </a:rPr>
            </a:br>
            <a:r>
              <a:rPr lang="en-US" altLang="en-US" sz="800" i="1">
                <a:solidFill>
                  <a:srgbClr val="000000"/>
                </a:solidFill>
              </a:rPr>
              <a:t>University of Missouri Extension does not discriminate on the basis of race, color, national origin, sex, sexual orientation, religion, age, disability, or status as a Vietnam-era veteran in employment or program. </a:t>
            </a:r>
            <a:r>
              <a:rPr lang="en-US" altLang="en-US" sz="800"/>
              <a:t>Funding for this project was made possible by a grant from the Surdna Foundation and the National 4-H Council. </a:t>
            </a:r>
            <a:endParaRPr lang="en-US" altLang="en-US" sz="10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800px-St_Louis_Arch">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46482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Rectangle 3"/>
          <p:cNvSpPr>
            <a:spLocks noGrp="1" noChangeArrowheads="1"/>
          </p:cNvSpPr>
          <p:nvPr>
            <p:ph type="title"/>
          </p:nvPr>
        </p:nvSpPr>
        <p:spPr>
          <a:xfrm>
            <a:off x="0" y="685800"/>
            <a:ext cx="4648200" cy="1143000"/>
          </a:xfrm>
        </p:spPr>
        <p:txBody>
          <a:bodyPr/>
          <a:lstStyle/>
          <a:p>
            <a:pPr eaLnBrk="1" hangingPunct="1"/>
            <a:r>
              <a:rPr lang="en-US" altLang="en-US" sz="3200" b="1" i="1" smtClean="0"/>
              <a:t>Extension Council </a:t>
            </a:r>
            <a:br>
              <a:rPr lang="en-US" altLang="en-US" sz="3200" b="1" i="1" smtClean="0"/>
            </a:br>
            <a:r>
              <a:rPr lang="en-US" altLang="en-US" sz="3200" b="1" i="1" smtClean="0"/>
              <a:t>Youth Leadership</a:t>
            </a:r>
            <a:br>
              <a:rPr lang="en-US" altLang="en-US" sz="3200" b="1" i="1" smtClean="0"/>
            </a:br>
            <a:r>
              <a:rPr lang="en-US" altLang="en-US" sz="3200" b="1" i="1" smtClean="0"/>
              <a:t>(ECYL)</a:t>
            </a:r>
            <a:br>
              <a:rPr lang="en-US" altLang="en-US" sz="3200" b="1" i="1" smtClean="0"/>
            </a:br>
            <a:r>
              <a:rPr lang="en-US" altLang="en-US" sz="3200" b="1" i="1" smtClean="0"/>
              <a:t>Topic #6</a:t>
            </a:r>
          </a:p>
        </p:txBody>
      </p:sp>
      <p:sp>
        <p:nvSpPr>
          <p:cNvPr id="3076" name="Rectangle 4"/>
          <p:cNvSpPr>
            <a:spLocks noGrp="1" noChangeArrowheads="1"/>
          </p:cNvSpPr>
          <p:nvPr>
            <p:ph type="body" idx="1"/>
          </p:nvPr>
        </p:nvSpPr>
        <p:spPr>
          <a:xfrm>
            <a:off x="4800600" y="304800"/>
            <a:ext cx="4343400" cy="5715000"/>
          </a:xfrm>
        </p:spPr>
        <p:txBody>
          <a:bodyPr/>
          <a:lstStyle/>
          <a:p>
            <a:pPr marL="174625" indent="-174625" algn="ctr" eaLnBrk="1" hangingPunct="1">
              <a:lnSpc>
                <a:spcPct val="80000"/>
              </a:lnSpc>
              <a:buFontTx/>
              <a:buNone/>
            </a:pPr>
            <a:r>
              <a:rPr lang="en-US" altLang="en-US" b="1" i="1" smtClean="0"/>
              <a:t>Learning</a:t>
            </a:r>
          </a:p>
          <a:p>
            <a:pPr marL="174625" indent="-174625" algn="ctr" eaLnBrk="1" hangingPunct="1">
              <a:lnSpc>
                <a:spcPct val="80000"/>
              </a:lnSpc>
              <a:buFontTx/>
              <a:buNone/>
            </a:pPr>
            <a:r>
              <a:rPr lang="en-US" altLang="en-US" b="1" i="1" smtClean="0"/>
              <a:t>Objectives:</a:t>
            </a:r>
          </a:p>
          <a:p>
            <a:pPr marL="174625" indent="-174625" algn="ctr" eaLnBrk="1" hangingPunct="1">
              <a:lnSpc>
                <a:spcPct val="80000"/>
              </a:lnSpc>
              <a:buFontTx/>
              <a:buNone/>
            </a:pPr>
            <a:endParaRPr lang="en-US" altLang="en-US" sz="2000" b="1" i="1" smtClean="0"/>
          </a:p>
          <a:p>
            <a:pPr marL="174625" indent="-174625" eaLnBrk="1" hangingPunct="1">
              <a:lnSpc>
                <a:spcPct val="80000"/>
              </a:lnSpc>
            </a:pPr>
            <a:r>
              <a:rPr lang="en-US" altLang="en-US" sz="1800" i="1" smtClean="0"/>
              <a:t>Understand what factors contribute to a young person’s success in serving on a local board or council.</a:t>
            </a:r>
          </a:p>
          <a:p>
            <a:pPr marL="174625" indent="-174625" eaLnBrk="1" hangingPunct="1">
              <a:lnSpc>
                <a:spcPct val="80000"/>
              </a:lnSpc>
            </a:pPr>
            <a:endParaRPr lang="en-US" altLang="en-US" sz="1800" i="1" smtClean="0"/>
          </a:p>
          <a:p>
            <a:pPr marL="174625" indent="-174625" eaLnBrk="1" hangingPunct="1">
              <a:lnSpc>
                <a:spcPct val="80000"/>
              </a:lnSpc>
            </a:pPr>
            <a:r>
              <a:rPr lang="en-US" altLang="en-US" sz="1800" i="1" smtClean="0"/>
              <a:t>Identify how mentoring determines retention or attrition of young people.</a:t>
            </a:r>
          </a:p>
          <a:p>
            <a:pPr marL="174625" indent="-174625" eaLnBrk="1" hangingPunct="1">
              <a:lnSpc>
                <a:spcPct val="80000"/>
              </a:lnSpc>
            </a:pPr>
            <a:endParaRPr lang="en-US" altLang="en-US" sz="1800" i="1" smtClean="0"/>
          </a:p>
          <a:p>
            <a:pPr marL="174625" indent="-174625" eaLnBrk="1" hangingPunct="1">
              <a:lnSpc>
                <a:spcPct val="80000"/>
              </a:lnSpc>
            </a:pPr>
            <a:r>
              <a:rPr lang="en-US" altLang="en-US" sz="1800" i="1" smtClean="0"/>
              <a:t>Grasp what youth are looking for in a council mentor.</a:t>
            </a:r>
          </a:p>
          <a:p>
            <a:pPr marL="174625" indent="-174625" eaLnBrk="1" hangingPunct="1">
              <a:lnSpc>
                <a:spcPct val="80000"/>
              </a:lnSpc>
            </a:pPr>
            <a:endParaRPr lang="en-US" altLang="en-US" sz="1800" i="1" smtClean="0"/>
          </a:p>
          <a:p>
            <a:pPr marL="174625" indent="-174625" eaLnBrk="1" hangingPunct="1">
              <a:lnSpc>
                <a:spcPct val="80000"/>
              </a:lnSpc>
            </a:pPr>
            <a:r>
              <a:rPr lang="en-US" altLang="en-US" sz="1800" i="1" smtClean="0"/>
              <a:t>Understand and apply good mentoring practices.</a:t>
            </a:r>
          </a:p>
          <a:p>
            <a:pPr marL="174625" indent="-174625" eaLnBrk="1" hangingPunct="1">
              <a:lnSpc>
                <a:spcPct val="80000"/>
              </a:lnSpc>
            </a:pPr>
            <a:endParaRPr lang="en-US" altLang="en-US" sz="1800" i="1" smtClean="0"/>
          </a:p>
          <a:p>
            <a:pPr marL="174625" indent="-174625" eaLnBrk="1" hangingPunct="1">
              <a:lnSpc>
                <a:spcPct val="80000"/>
              </a:lnSpc>
            </a:pPr>
            <a:r>
              <a:rPr lang="en-US" altLang="en-US" sz="1800" i="1" smtClean="0"/>
              <a:t>Demonstrate facilitation and group process techniques that engage younger members.</a:t>
            </a:r>
          </a:p>
        </p:txBody>
      </p:sp>
      <p:pic>
        <p:nvPicPr>
          <p:cNvPr id="3077" name="Picture 5" descr="image0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0" y="6019800"/>
            <a:ext cx="22383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60655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type="title"/>
          </p:nvPr>
        </p:nvSpPr>
        <p:spPr/>
        <p:txBody>
          <a:bodyPr/>
          <a:lstStyle/>
          <a:p>
            <a:pPr eaLnBrk="1" hangingPunct="1"/>
            <a:r>
              <a:rPr lang="en-US" altLang="en-US" sz="3200" b="1" i="1" smtClean="0"/>
              <a:t>Mentoring &amp; Retaining </a:t>
            </a:r>
            <a:br>
              <a:rPr lang="en-US" altLang="en-US" sz="3200" b="1" i="1" smtClean="0"/>
            </a:br>
            <a:r>
              <a:rPr lang="en-US" altLang="en-US" sz="3200" b="1" i="1" smtClean="0"/>
              <a:t>Youth/Young Adults</a:t>
            </a:r>
          </a:p>
        </p:txBody>
      </p:sp>
      <p:sp>
        <p:nvSpPr>
          <p:cNvPr id="4100" name="Rectangle 4"/>
          <p:cNvSpPr>
            <a:spLocks noGrp="1" noChangeArrowheads="1"/>
          </p:cNvSpPr>
          <p:nvPr>
            <p:ph type="body" idx="1"/>
          </p:nvPr>
        </p:nvSpPr>
        <p:spPr>
          <a:xfrm>
            <a:off x="457200" y="1722438"/>
            <a:ext cx="8229600" cy="4525962"/>
          </a:xfrm>
        </p:spPr>
        <p:txBody>
          <a:bodyPr/>
          <a:lstStyle/>
          <a:p>
            <a:pPr marL="609600" indent="-609600" eaLnBrk="1" hangingPunct="1">
              <a:lnSpc>
                <a:spcPct val="90000"/>
              </a:lnSpc>
            </a:pPr>
            <a:r>
              <a:rPr lang="en-US" altLang="en-US" b="1" smtClean="0"/>
              <a:t>Characteristics of a good mentor</a:t>
            </a:r>
          </a:p>
          <a:p>
            <a:pPr marL="609600" indent="-609600" eaLnBrk="1" hangingPunct="1">
              <a:lnSpc>
                <a:spcPct val="90000"/>
              </a:lnSpc>
            </a:pPr>
            <a:endParaRPr lang="en-US" altLang="en-US" smtClean="0"/>
          </a:p>
          <a:p>
            <a:pPr marL="609600" indent="-609600" eaLnBrk="1" hangingPunct="1">
              <a:lnSpc>
                <a:spcPct val="90000"/>
              </a:lnSpc>
            </a:pPr>
            <a:r>
              <a:rPr lang="en-US" altLang="en-US" b="1" smtClean="0"/>
              <a:t>Guidelines for pairing youth with </a:t>
            </a:r>
            <a:br>
              <a:rPr lang="en-US" altLang="en-US" b="1" smtClean="0"/>
            </a:br>
            <a:r>
              <a:rPr lang="en-US" altLang="en-US" b="1" smtClean="0"/>
              <a:t>mentors</a:t>
            </a:r>
          </a:p>
          <a:p>
            <a:pPr marL="609600" indent="-609600" eaLnBrk="1" hangingPunct="1">
              <a:lnSpc>
                <a:spcPct val="90000"/>
              </a:lnSpc>
            </a:pPr>
            <a:endParaRPr lang="en-US" altLang="en-US" smtClean="0"/>
          </a:p>
          <a:p>
            <a:pPr marL="609600" indent="-609600" eaLnBrk="1" hangingPunct="1">
              <a:lnSpc>
                <a:spcPct val="90000"/>
              </a:lnSpc>
            </a:pPr>
            <a:r>
              <a:rPr lang="en-US" altLang="en-US" b="1" smtClean="0"/>
              <a:t>When something isn’t working</a:t>
            </a:r>
          </a:p>
          <a:p>
            <a:pPr marL="609600" indent="-609600" eaLnBrk="1" hangingPunct="1">
              <a:lnSpc>
                <a:spcPct val="90000"/>
              </a:lnSpc>
              <a:buFontTx/>
              <a:buNone/>
            </a:pPr>
            <a:endParaRPr lang="en-US" altLang="en-US" b="1" smtClean="0"/>
          </a:p>
          <a:p>
            <a:pPr marL="609600" indent="-609600" eaLnBrk="1" hangingPunct="1">
              <a:lnSpc>
                <a:spcPct val="90000"/>
              </a:lnSpc>
              <a:buFontTx/>
              <a:buNone/>
            </a:pPr>
            <a:r>
              <a:rPr lang="en-US" altLang="en-US" sz="900" b="1" smtClean="0"/>
              <a:t>	Excerpt from 15 Points: Successfully Involving Young People in Decision-Making. (2006).  Youth on Board, Inc.: Somerville, MA.  </a:t>
            </a:r>
            <a:r>
              <a:rPr lang="en-US" altLang="en-US" sz="900" b="1" smtClean="0">
                <a:hlinkClick r:id="rId4"/>
              </a:rPr>
              <a:t>http://www.youthonboard.org</a:t>
            </a:r>
            <a:r>
              <a:rPr lang="en-US" altLang="en-US" sz="900" b="1" smtClean="0"/>
              <a:t>.</a:t>
            </a:r>
            <a:r>
              <a:rPr lang="en-US" altLang="en-US" sz="900" smtClean="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60655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title"/>
          </p:nvPr>
        </p:nvSpPr>
        <p:spPr/>
        <p:txBody>
          <a:bodyPr/>
          <a:lstStyle/>
          <a:p>
            <a:pPr eaLnBrk="1" hangingPunct="1"/>
            <a:r>
              <a:rPr lang="en-US" altLang="en-US" sz="3200" b="1" i="1" smtClean="0"/>
              <a:t>Mentoring &amp; Retaining </a:t>
            </a:r>
            <a:br>
              <a:rPr lang="en-US" altLang="en-US" sz="3200" b="1" i="1" smtClean="0"/>
            </a:br>
            <a:r>
              <a:rPr lang="en-US" altLang="en-US" sz="3200" b="1" i="1" smtClean="0"/>
              <a:t>Youth/Young Adults</a:t>
            </a:r>
          </a:p>
        </p:txBody>
      </p:sp>
      <p:sp>
        <p:nvSpPr>
          <p:cNvPr id="5124" name="Rectangle 4"/>
          <p:cNvSpPr>
            <a:spLocks noGrp="1" noChangeArrowheads="1"/>
          </p:cNvSpPr>
          <p:nvPr>
            <p:ph type="body" idx="1"/>
          </p:nvPr>
        </p:nvSpPr>
        <p:spPr>
          <a:xfrm>
            <a:off x="457200" y="1722438"/>
            <a:ext cx="8382000" cy="4144962"/>
          </a:xfrm>
        </p:spPr>
        <p:txBody>
          <a:bodyPr/>
          <a:lstStyle/>
          <a:p>
            <a:pPr marL="609600" indent="-609600" eaLnBrk="1" hangingPunct="1">
              <a:lnSpc>
                <a:spcPct val="80000"/>
              </a:lnSpc>
            </a:pPr>
            <a:r>
              <a:rPr lang="en-US" altLang="en-US" b="1" smtClean="0"/>
              <a:t>Characteristics of a good mentor</a:t>
            </a:r>
          </a:p>
          <a:p>
            <a:pPr marL="1435100" lvl="1" indent="-533400" eaLnBrk="1" hangingPunct="1">
              <a:lnSpc>
                <a:spcPct val="80000"/>
              </a:lnSpc>
            </a:pPr>
            <a:r>
              <a:rPr lang="en-US" altLang="en-US" smtClean="0"/>
              <a:t>Ability to relate to young people</a:t>
            </a:r>
          </a:p>
          <a:p>
            <a:pPr marL="1435100" lvl="1" indent="-533400" eaLnBrk="1" hangingPunct="1">
              <a:lnSpc>
                <a:spcPct val="80000"/>
              </a:lnSpc>
            </a:pPr>
            <a:r>
              <a:rPr lang="en-US" altLang="en-US" smtClean="0"/>
              <a:t>Enthusiasm</a:t>
            </a:r>
          </a:p>
          <a:p>
            <a:pPr marL="1435100" lvl="1" indent="-533400" eaLnBrk="1" hangingPunct="1">
              <a:lnSpc>
                <a:spcPct val="80000"/>
              </a:lnSpc>
            </a:pPr>
            <a:r>
              <a:rPr lang="en-US" altLang="en-US" smtClean="0"/>
              <a:t>Patience</a:t>
            </a:r>
          </a:p>
          <a:p>
            <a:pPr marL="1435100" lvl="1" indent="-533400" eaLnBrk="1" hangingPunct="1">
              <a:lnSpc>
                <a:spcPct val="80000"/>
              </a:lnSpc>
            </a:pPr>
            <a:r>
              <a:rPr lang="en-US" altLang="en-US" smtClean="0"/>
              <a:t>Knowledge base</a:t>
            </a:r>
          </a:p>
          <a:p>
            <a:pPr marL="1435100" lvl="1" indent="-533400" eaLnBrk="1" hangingPunct="1">
              <a:lnSpc>
                <a:spcPct val="80000"/>
              </a:lnSpc>
            </a:pPr>
            <a:r>
              <a:rPr lang="en-US" altLang="en-US" smtClean="0"/>
              <a:t>Overall personality</a:t>
            </a:r>
          </a:p>
          <a:p>
            <a:pPr marL="1435100" lvl="1" indent="-533400" eaLnBrk="1" hangingPunct="1">
              <a:lnSpc>
                <a:spcPct val="80000"/>
              </a:lnSpc>
              <a:buFontTx/>
              <a:buNone/>
            </a:pPr>
            <a:endParaRPr lang="en-US" altLang="en-US" sz="1000" smtClean="0"/>
          </a:p>
          <a:p>
            <a:pPr marL="1435100" lvl="1" indent="-533400" eaLnBrk="1" hangingPunct="1">
              <a:lnSpc>
                <a:spcPct val="80000"/>
              </a:lnSpc>
              <a:buFontTx/>
              <a:buNone/>
            </a:pPr>
            <a:endParaRPr lang="en-US" altLang="en-US" sz="1000" smtClean="0"/>
          </a:p>
          <a:p>
            <a:pPr marL="1435100" lvl="1" indent="-533400" eaLnBrk="1" hangingPunct="1">
              <a:lnSpc>
                <a:spcPct val="80000"/>
              </a:lnSpc>
              <a:buFontTx/>
              <a:buNone/>
            </a:pPr>
            <a:endParaRPr lang="en-US" altLang="en-US" sz="1000" smtClean="0"/>
          </a:p>
          <a:p>
            <a:pPr marL="1435100" lvl="1" indent="-533400" eaLnBrk="1" hangingPunct="1">
              <a:lnSpc>
                <a:spcPct val="80000"/>
              </a:lnSpc>
              <a:buFontTx/>
              <a:buNone/>
            </a:pPr>
            <a:endParaRPr lang="en-US" altLang="en-US" sz="1000" smtClean="0"/>
          </a:p>
          <a:p>
            <a:pPr marL="1435100" lvl="1" indent="-533400" eaLnBrk="1" hangingPunct="1">
              <a:lnSpc>
                <a:spcPct val="80000"/>
              </a:lnSpc>
              <a:buFontTx/>
              <a:buNone/>
            </a:pPr>
            <a:endParaRPr lang="en-US" altLang="en-US" sz="1000" smtClean="0"/>
          </a:p>
          <a:p>
            <a:pPr marL="1435100" lvl="1" indent="-533400" eaLnBrk="1" hangingPunct="1">
              <a:lnSpc>
                <a:spcPct val="80000"/>
              </a:lnSpc>
              <a:buFontTx/>
              <a:buNone/>
            </a:pPr>
            <a:endParaRPr lang="en-US" altLang="en-US" sz="1000" smtClean="0"/>
          </a:p>
          <a:p>
            <a:pPr marL="1435100" lvl="1" indent="-533400" eaLnBrk="1" hangingPunct="1">
              <a:lnSpc>
                <a:spcPct val="80000"/>
              </a:lnSpc>
              <a:buFontTx/>
              <a:buNone/>
            </a:pPr>
            <a:endParaRPr lang="en-US" altLang="en-US" sz="1000" smtClean="0"/>
          </a:p>
          <a:p>
            <a:pPr marL="1435100" lvl="1" indent="-533400" eaLnBrk="1" hangingPunct="1">
              <a:lnSpc>
                <a:spcPct val="80000"/>
              </a:lnSpc>
              <a:buFontTx/>
              <a:buNone/>
            </a:pPr>
            <a:endParaRPr lang="en-US" altLang="en-US" sz="1000" smtClean="0"/>
          </a:p>
          <a:p>
            <a:pPr marL="1435100" lvl="1" indent="-533400" eaLnBrk="1" hangingPunct="1">
              <a:lnSpc>
                <a:spcPct val="80000"/>
              </a:lnSpc>
              <a:buFontTx/>
              <a:buNone/>
            </a:pPr>
            <a:r>
              <a:rPr lang="en-US" altLang="en-US" sz="900" smtClean="0"/>
              <a:t>Excerpt from 15 Points: Successfully Involving Young People in Decision-Making. (2006).  Youth on Board, Inc.: Somerville, MA.  </a:t>
            </a:r>
            <a:r>
              <a:rPr lang="en-US" altLang="en-US" sz="900" smtClean="0">
                <a:hlinkClick r:id="rId4"/>
              </a:rPr>
              <a:t>http://www.youthonboard.org</a:t>
            </a:r>
            <a:r>
              <a:rPr lang="en-US" altLang="en-US" sz="900" smtClean="0"/>
              <a:t>. </a:t>
            </a:r>
          </a:p>
          <a:p>
            <a:pPr marL="1435100" lvl="1" indent="-533400" eaLnBrk="1" hangingPunct="1">
              <a:lnSpc>
                <a:spcPct val="80000"/>
              </a:lnSpc>
              <a:buFontTx/>
              <a:buNone/>
            </a:pPr>
            <a:endParaRPr lang="en-US" altLang="en-US" sz="9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60655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Rectangle 3"/>
          <p:cNvSpPr>
            <a:spLocks noGrp="1" noChangeArrowheads="1"/>
          </p:cNvSpPr>
          <p:nvPr>
            <p:ph type="title"/>
          </p:nvPr>
        </p:nvSpPr>
        <p:spPr/>
        <p:txBody>
          <a:bodyPr/>
          <a:lstStyle/>
          <a:p>
            <a:pPr eaLnBrk="1" hangingPunct="1"/>
            <a:r>
              <a:rPr lang="en-US" altLang="en-US" sz="3200" b="1" i="1" smtClean="0"/>
              <a:t>Mentoring &amp; Retaining </a:t>
            </a:r>
            <a:br>
              <a:rPr lang="en-US" altLang="en-US" sz="3200" b="1" i="1" smtClean="0"/>
            </a:br>
            <a:r>
              <a:rPr lang="en-US" altLang="en-US" sz="3200" b="1" i="1" smtClean="0"/>
              <a:t>Youth/Young Adults</a:t>
            </a:r>
          </a:p>
        </p:txBody>
      </p:sp>
      <p:sp>
        <p:nvSpPr>
          <p:cNvPr id="6148" name="Rectangle 4"/>
          <p:cNvSpPr>
            <a:spLocks noGrp="1" noChangeArrowheads="1"/>
          </p:cNvSpPr>
          <p:nvPr>
            <p:ph type="body" idx="1"/>
          </p:nvPr>
        </p:nvSpPr>
        <p:spPr>
          <a:xfrm>
            <a:off x="457200" y="1722438"/>
            <a:ext cx="8229600" cy="4525962"/>
          </a:xfrm>
        </p:spPr>
        <p:txBody>
          <a:bodyPr/>
          <a:lstStyle/>
          <a:p>
            <a:pPr marL="609600" indent="-609600" eaLnBrk="1" hangingPunct="1">
              <a:lnSpc>
                <a:spcPct val="90000"/>
              </a:lnSpc>
            </a:pPr>
            <a:r>
              <a:rPr lang="en-US" altLang="en-US" b="1" smtClean="0"/>
              <a:t>Guidelines for pairing youth with a mentor</a:t>
            </a:r>
          </a:p>
          <a:p>
            <a:pPr marL="1435100" lvl="1" indent="-533400" eaLnBrk="1" hangingPunct="1">
              <a:lnSpc>
                <a:spcPct val="90000"/>
              </a:lnSpc>
            </a:pPr>
            <a:r>
              <a:rPr lang="en-US" altLang="en-US" smtClean="0"/>
              <a:t>Know each other already</a:t>
            </a:r>
          </a:p>
          <a:p>
            <a:pPr marL="1435100" lvl="1" indent="-533400" eaLnBrk="1" hangingPunct="1">
              <a:lnSpc>
                <a:spcPct val="90000"/>
              </a:lnSpc>
            </a:pPr>
            <a:r>
              <a:rPr lang="en-US" altLang="en-US" smtClean="0"/>
              <a:t>Live nearby (transportation to meetings)</a:t>
            </a:r>
          </a:p>
          <a:p>
            <a:pPr marL="1435100" lvl="1" indent="-533400" eaLnBrk="1" hangingPunct="1">
              <a:lnSpc>
                <a:spcPct val="90000"/>
              </a:lnSpc>
            </a:pPr>
            <a:r>
              <a:rPr lang="en-US" altLang="en-US" smtClean="0"/>
              <a:t>Male to male, female to female</a:t>
            </a:r>
          </a:p>
          <a:p>
            <a:pPr marL="1435100" lvl="1" indent="-533400" eaLnBrk="1" hangingPunct="1">
              <a:lnSpc>
                <a:spcPct val="90000"/>
              </a:lnSpc>
            </a:pPr>
            <a:r>
              <a:rPr lang="en-US" altLang="en-US" smtClean="0"/>
              <a:t>Common vocations or interests</a:t>
            </a:r>
          </a:p>
          <a:p>
            <a:pPr marL="1435100" lvl="1" indent="-533400" eaLnBrk="1" hangingPunct="1">
              <a:lnSpc>
                <a:spcPct val="90000"/>
              </a:lnSpc>
            </a:pPr>
            <a:r>
              <a:rPr lang="en-US" altLang="en-US" smtClean="0"/>
              <a:t>Parental approval</a:t>
            </a:r>
          </a:p>
          <a:p>
            <a:pPr marL="1435100" lvl="1" indent="-533400" eaLnBrk="1" hangingPunct="1">
              <a:lnSpc>
                <a:spcPct val="90000"/>
              </a:lnSpc>
            </a:pPr>
            <a:r>
              <a:rPr lang="en-US" altLang="en-US" smtClean="0"/>
              <a:t>Allow young people voice in the match </a:t>
            </a:r>
          </a:p>
          <a:p>
            <a:pPr marL="1435100" lvl="1" indent="-533400" eaLnBrk="1" hangingPunct="1">
              <a:lnSpc>
                <a:spcPct val="90000"/>
              </a:lnSpc>
              <a:buFontTx/>
              <a:buNone/>
            </a:pPr>
            <a:endParaRPr lang="en-US" altLang="en-US" sz="900" smtClean="0"/>
          </a:p>
          <a:p>
            <a:pPr marL="1435100" lvl="1" indent="-533400" eaLnBrk="1" hangingPunct="1">
              <a:lnSpc>
                <a:spcPct val="90000"/>
              </a:lnSpc>
              <a:buFontTx/>
              <a:buNone/>
            </a:pPr>
            <a:endParaRPr lang="en-US" altLang="en-US" sz="900" smtClean="0"/>
          </a:p>
          <a:p>
            <a:pPr marL="1435100" lvl="1" indent="-533400" eaLnBrk="1" hangingPunct="1">
              <a:lnSpc>
                <a:spcPct val="90000"/>
              </a:lnSpc>
              <a:buFontTx/>
              <a:buNone/>
            </a:pPr>
            <a:r>
              <a:rPr lang="en-US" altLang="en-US" sz="900" smtClean="0"/>
              <a:t>Excerpt from 15 Points: Successfully Involving Young People in Decision-Making. (2006).  Youth on Board, Inc.: Somerville, MA.  </a:t>
            </a:r>
            <a:r>
              <a:rPr lang="en-US" altLang="en-US" sz="900" smtClean="0">
                <a:hlinkClick r:id="rId4"/>
              </a:rPr>
              <a:t>http://www.youthonboard.org</a:t>
            </a:r>
            <a:r>
              <a:rPr lang="en-US" altLang="en-US" sz="900" smtClean="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60655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Rectangle 3"/>
          <p:cNvSpPr>
            <a:spLocks noGrp="1" noChangeArrowheads="1"/>
          </p:cNvSpPr>
          <p:nvPr>
            <p:ph type="title"/>
          </p:nvPr>
        </p:nvSpPr>
        <p:spPr/>
        <p:txBody>
          <a:bodyPr/>
          <a:lstStyle/>
          <a:p>
            <a:pPr eaLnBrk="1" hangingPunct="1"/>
            <a:r>
              <a:rPr lang="en-US" altLang="en-US" sz="3200" b="1" i="1" smtClean="0"/>
              <a:t>Mentoring &amp; Retaining </a:t>
            </a:r>
            <a:br>
              <a:rPr lang="en-US" altLang="en-US" sz="3200" b="1" i="1" smtClean="0"/>
            </a:br>
            <a:r>
              <a:rPr lang="en-US" altLang="en-US" sz="3200" b="1" i="1" smtClean="0"/>
              <a:t>Youth/Young Adults</a:t>
            </a:r>
          </a:p>
        </p:txBody>
      </p:sp>
      <p:sp>
        <p:nvSpPr>
          <p:cNvPr id="7172" name="Rectangle 4"/>
          <p:cNvSpPr>
            <a:spLocks noGrp="1" noChangeArrowheads="1"/>
          </p:cNvSpPr>
          <p:nvPr>
            <p:ph type="body" idx="1"/>
          </p:nvPr>
        </p:nvSpPr>
        <p:spPr>
          <a:xfrm>
            <a:off x="457200" y="1722438"/>
            <a:ext cx="8229600" cy="4525962"/>
          </a:xfrm>
        </p:spPr>
        <p:txBody>
          <a:bodyPr/>
          <a:lstStyle/>
          <a:p>
            <a:pPr marL="609600" indent="-609600" eaLnBrk="1" hangingPunct="1">
              <a:tabLst>
                <a:tab pos="3316288" algn="l"/>
              </a:tabLst>
            </a:pPr>
            <a:r>
              <a:rPr lang="en-US" altLang="en-US" sz="2800" b="1" smtClean="0"/>
              <a:t>What if something isn’t working?</a:t>
            </a:r>
          </a:p>
          <a:p>
            <a:pPr marL="1435100" lvl="1" indent="-533400" eaLnBrk="1" hangingPunct="1">
              <a:tabLst>
                <a:tab pos="3316288" algn="l"/>
              </a:tabLst>
            </a:pPr>
            <a:r>
              <a:rPr lang="en-US" altLang="en-US" sz="2400" smtClean="0"/>
              <a:t>Designate a staff person to coordinate</a:t>
            </a:r>
          </a:p>
          <a:p>
            <a:pPr marL="1435100" lvl="1" indent="-533400" eaLnBrk="1" hangingPunct="1">
              <a:tabLst>
                <a:tab pos="3316288" algn="l"/>
              </a:tabLst>
            </a:pPr>
            <a:r>
              <a:rPr lang="en-US" altLang="en-US" sz="2400" smtClean="0"/>
              <a:t>Schedule periodic check-ins with youth members</a:t>
            </a:r>
          </a:p>
          <a:p>
            <a:pPr marL="1435100" lvl="1" indent="-533400" eaLnBrk="1" hangingPunct="1">
              <a:tabLst>
                <a:tab pos="3316288" algn="l"/>
              </a:tabLst>
            </a:pPr>
            <a:r>
              <a:rPr lang="en-US" altLang="en-US" sz="2400" smtClean="0"/>
              <a:t>Ask for informal evaluations of pairings after a few council meetings </a:t>
            </a:r>
          </a:p>
          <a:p>
            <a:pPr marL="1435100" lvl="1" indent="-533400" eaLnBrk="1" hangingPunct="1">
              <a:tabLst>
                <a:tab pos="3316288" algn="l"/>
              </a:tabLst>
            </a:pPr>
            <a:r>
              <a:rPr lang="en-US" altLang="en-US" sz="2400" smtClean="0"/>
              <a:t>Spend time with youth outside of meetings</a:t>
            </a:r>
          </a:p>
          <a:p>
            <a:pPr marL="1435100" lvl="1" indent="-533400" eaLnBrk="1" hangingPunct="1">
              <a:tabLst>
                <a:tab pos="3316288" algn="l"/>
              </a:tabLst>
            </a:pPr>
            <a:r>
              <a:rPr lang="en-US" altLang="en-US" sz="2400" smtClean="0"/>
              <a:t>Involve parents </a:t>
            </a:r>
          </a:p>
          <a:p>
            <a:pPr marL="1435100" lvl="1" indent="-533400" eaLnBrk="1" hangingPunct="1">
              <a:buFontTx/>
              <a:buNone/>
              <a:tabLst>
                <a:tab pos="3316288" algn="l"/>
              </a:tabLst>
            </a:pPr>
            <a:endParaRPr lang="en-US" altLang="en-US" sz="900" smtClean="0"/>
          </a:p>
          <a:p>
            <a:pPr marL="1435100" lvl="1" indent="-533400" eaLnBrk="1" hangingPunct="1">
              <a:buFontTx/>
              <a:buNone/>
              <a:tabLst>
                <a:tab pos="3316288" algn="l"/>
              </a:tabLst>
            </a:pPr>
            <a:r>
              <a:rPr lang="en-US" altLang="en-US" sz="900" smtClean="0"/>
              <a:t>Excerpt from 15 Points: Successfully Involving Young People in Decision-Making. (2006).  Youth on Board, Inc.: Somerville, MA.  </a:t>
            </a:r>
            <a:r>
              <a:rPr lang="en-US" altLang="en-US" sz="900" smtClean="0">
                <a:hlinkClick r:id="rId4"/>
              </a:rPr>
              <a:t>http://www.youthonboard.org</a:t>
            </a:r>
            <a:r>
              <a:rPr lang="en-US" altLang="en-US" sz="900" smtClean="0"/>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60655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3"/>
          <p:cNvSpPr>
            <a:spLocks noGrp="1" noChangeArrowheads="1"/>
          </p:cNvSpPr>
          <p:nvPr>
            <p:ph type="title"/>
          </p:nvPr>
        </p:nvSpPr>
        <p:spPr/>
        <p:txBody>
          <a:bodyPr/>
          <a:lstStyle/>
          <a:p>
            <a:pPr eaLnBrk="1" hangingPunct="1"/>
            <a:r>
              <a:rPr lang="en-US" altLang="en-US" sz="3600" b="1" i="1" smtClean="0"/>
              <a:t>Mentoring Youth Representatives</a:t>
            </a:r>
          </a:p>
        </p:txBody>
      </p:sp>
      <p:sp>
        <p:nvSpPr>
          <p:cNvPr id="8196" name="Rectangle 4"/>
          <p:cNvSpPr>
            <a:spLocks noGrp="1" noChangeArrowheads="1"/>
          </p:cNvSpPr>
          <p:nvPr>
            <p:ph type="body" sz="half" idx="1"/>
          </p:nvPr>
        </p:nvSpPr>
        <p:spPr>
          <a:xfrm>
            <a:off x="457200" y="1600200"/>
            <a:ext cx="8229600" cy="4724400"/>
          </a:xfrm>
        </p:spPr>
        <p:txBody>
          <a:bodyPr/>
          <a:lstStyle/>
          <a:p>
            <a:pPr marL="609600" indent="-609600" algn="ctr" eaLnBrk="1" hangingPunct="1">
              <a:lnSpc>
                <a:spcPct val="90000"/>
              </a:lnSpc>
              <a:buFontTx/>
              <a:buNone/>
            </a:pPr>
            <a:r>
              <a:rPr lang="en-US" altLang="en-US" sz="2500" b="1" smtClean="0"/>
              <a:t>  </a:t>
            </a:r>
            <a:r>
              <a:rPr lang="en-US" altLang="en-US" sz="2800" b="1" smtClean="0"/>
              <a:t>Actions to Ensure Youth Are:</a:t>
            </a:r>
          </a:p>
          <a:p>
            <a:pPr marL="609600" indent="-609600" algn="ctr" eaLnBrk="1" hangingPunct="1">
              <a:lnSpc>
                <a:spcPct val="90000"/>
              </a:lnSpc>
              <a:buFontTx/>
              <a:buNone/>
            </a:pPr>
            <a:endParaRPr lang="en-US" altLang="en-US" sz="2800" b="1" smtClean="0"/>
          </a:p>
          <a:p>
            <a:pPr marL="609600" indent="-609600" algn="ctr" eaLnBrk="1" hangingPunct="1">
              <a:lnSpc>
                <a:spcPct val="90000"/>
              </a:lnSpc>
              <a:buFontTx/>
              <a:buNone/>
            </a:pPr>
            <a:endParaRPr lang="en-US" altLang="en-US" sz="2800" b="1" smtClean="0"/>
          </a:p>
          <a:p>
            <a:pPr marL="609600" indent="-609600" algn="ctr" eaLnBrk="1" hangingPunct="1">
              <a:lnSpc>
                <a:spcPct val="90000"/>
              </a:lnSpc>
              <a:buFontTx/>
              <a:buNone/>
            </a:pPr>
            <a:endParaRPr lang="en-US" altLang="en-US" sz="2800" b="1" smtClean="0"/>
          </a:p>
          <a:p>
            <a:pPr marL="609600" indent="-609600" algn="ctr" eaLnBrk="1" hangingPunct="1">
              <a:lnSpc>
                <a:spcPct val="90000"/>
              </a:lnSpc>
              <a:buFontTx/>
              <a:buNone/>
            </a:pPr>
            <a:endParaRPr lang="en-US" altLang="en-US" sz="2800" b="1" smtClean="0"/>
          </a:p>
          <a:p>
            <a:pPr marL="609600" indent="-609600" algn="ctr" eaLnBrk="1" hangingPunct="1">
              <a:lnSpc>
                <a:spcPct val="90000"/>
              </a:lnSpc>
              <a:buFontTx/>
              <a:buNone/>
            </a:pPr>
            <a:endParaRPr lang="en-US" altLang="en-US" sz="2800" b="1" smtClean="0"/>
          </a:p>
          <a:p>
            <a:pPr marL="609600" indent="-609600" algn="ctr" eaLnBrk="1" hangingPunct="1">
              <a:lnSpc>
                <a:spcPct val="90000"/>
              </a:lnSpc>
              <a:buFontTx/>
              <a:buNone/>
            </a:pPr>
            <a:endParaRPr lang="en-US" altLang="en-US" sz="2800" b="1" smtClean="0"/>
          </a:p>
          <a:p>
            <a:pPr marL="609600" indent="-609600" algn="ctr" eaLnBrk="1" hangingPunct="1">
              <a:lnSpc>
                <a:spcPct val="90000"/>
              </a:lnSpc>
              <a:buFontTx/>
              <a:buNone/>
            </a:pPr>
            <a:r>
              <a:rPr lang="en-US" altLang="en-US" sz="2800" b="1" smtClean="0"/>
              <a:t>Informed + Engaged + Supported</a:t>
            </a:r>
            <a:br>
              <a:rPr lang="en-US" altLang="en-US" sz="2800" b="1" smtClean="0"/>
            </a:br>
            <a:r>
              <a:rPr lang="en-US" altLang="en-US" sz="2800" b="1" smtClean="0"/>
              <a:t>= Retained Members</a:t>
            </a:r>
          </a:p>
        </p:txBody>
      </p:sp>
      <p:graphicFrame>
        <p:nvGraphicFramePr>
          <p:cNvPr id="10265" name="Group 25"/>
          <p:cNvGraphicFramePr>
            <a:graphicFrameLocks noGrp="1"/>
          </p:cNvGraphicFramePr>
          <p:nvPr>
            <p:ph sz="half" idx="2"/>
          </p:nvPr>
        </p:nvGraphicFramePr>
        <p:xfrm>
          <a:off x="838200" y="2209800"/>
          <a:ext cx="7467600" cy="2286000"/>
        </p:xfrm>
        <a:graphic>
          <a:graphicData uri="http://schemas.openxmlformats.org/drawingml/2006/table">
            <a:tbl>
              <a:tblPr/>
              <a:tblGrid>
                <a:gridCol w="2489200">
                  <a:extLst>
                    <a:ext uri="{9D8B030D-6E8A-4147-A177-3AD203B41FA5}">
                      <a16:colId xmlns:a16="http://schemas.microsoft.com/office/drawing/2014/main" val="20000"/>
                    </a:ext>
                  </a:extLst>
                </a:gridCol>
                <a:gridCol w="2489200">
                  <a:extLst>
                    <a:ext uri="{9D8B030D-6E8A-4147-A177-3AD203B41FA5}">
                      <a16:colId xmlns:a16="http://schemas.microsoft.com/office/drawing/2014/main" val="20001"/>
                    </a:ext>
                  </a:extLst>
                </a:gridCol>
                <a:gridCol w="2489200">
                  <a:extLst>
                    <a:ext uri="{9D8B030D-6E8A-4147-A177-3AD203B41FA5}">
                      <a16:colId xmlns:a16="http://schemas.microsoft.com/office/drawing/2014/main" val="20002"/>
                    </a:ext>
                  </a:extLst>
                </a:gridCol>
              </a:tblGrid>
              <a:tr h="50719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charset="0"/>
                        </a:rPr>
                        <a:t>Informed</a:t>
                      </a: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Arial" charset="0"/>
                        </a:rPr>
                        <a:t>Engaged</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smtClean="0">
                          <a:ln>
                            <a:noFill/>
                          </a:ln>
                          <a:solidFill>
                            <a:schemeClr val="tx1"/>
                          </a:solidFill>
                          <a:effectLst/>
                          <a:latin typeface="Arial" charset="0"/>
                        </a:rPr>
                        <a:t>Supported</a:t>
                      </a: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77880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a:t>
                      </a:r>
                    </a:p>
                  </a:txBody>
                  <a:tcPr marT="45716" marB="457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a:t>
                      </a:r>
                    </a:p>
                  </a:txBody>
                  <a:tcPr marT="45716" marB="457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606550"/>
            <a:ext cx="9144000" cy="471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Rectangle 3"/>
          <p:cNvSpPr>
            <a:spLocks noGrp="1" noChangeArrowheads="1"/>
          </p:cNvSpPr>
          <p:nvPr>
            <p:ph type="title"/>
          </p:nvPr>
        </p:nvSpPr>
        <p:spPr/>
        <p:txBody>
          <a:bodyPr/>
          <a:lstStyle/>
          <a:p>
            <a:pPr eaLnBrk="1" hangingPunct="1"/>
            <a:r>
              <a:rPr lang="en-US" altLang="en-US" sz="3200" b="1" i="1" smtClean="0"/>
              <a:t>Mentoring &amp; Retaining </a:t>
            </a:r>
            <a:br>
              <a:rPr lang="en-US" altLang="en-US" sz="3200" b="1" i="1" smtClean="0"/>
            </a:br>
            <a:r>
              <a:rPr lang="en-US" altLang="en-US" sz="3200" b="1" i="1" smtClean="0"/>
              <a:t>Youth/Young Adults</a:t>
            </a:r>
          </a:p>
        </p:txBody>
      </p:sp>
      <p:sp>
        <p:nvSpPr>
          <p:cNvPr id="9220" name="Rectangle 4"/>
          <p:cNvSpPr>
            <a:spLocks noGrp="1" noChangeArrowheads="1"/>
          </p:cNvSpPr>
          <p:nvPr>
            <p:ph type="body" idx="1"/>
          </p:nvPr>
        </p:nvSpPr>
        <p:spPr>
          <a:xfrm>
            <a:off x="457200" y="1722438"/>
            <a:ext cx="8229600" cy="4525962"/>
          </a:xfrm>
        </p:spPr>
        <p:txBody>
          <a:bodyPr/>
          <a:lstStyle/>
          <a:p>
            <a:pPr marL="609600" indent="-609600" eaLnBrk="1" hangingPunct="1">
              <a:buFontTx/>
              <a:buNone/>
            </a:pPr>
            <a:r>
              <a:rPr lang="en-US" altLang="en-US" sz="3600" b="1" i="1" smtClean="0"/>
              <a:t>Action Step…</a:t>
            </a:r>
          </a:p>
          <a:p>
            <a:pPr marL="609600" indent="-609600" eaLnBrk="1" hangingPunct="1"/>
            <a:r>
              <a:rPr lang="en-US" altLang="en-US" smtClean="0"/>
              <a:t>Identify two persons who will serve as mentors to new youth/young adult members.</a:t>
            </a:r>
          </a:p>
          <a:p>
            <a:pPr marL="609600" indent="-609600" eaLnBrk="1" hangingPunct="1"/>
            <a:r>
              <a:rPr lang="en-US" altLang="en-US" smtClean="0"/>
              <a:t>Record steps mentors will take to ensure young people are informed, engaged, and supported.</a:t>
            </a:r>
          </a:p>
          <a:p>
            <a:pPr marL="609600" indent="-609600" eaLnBrk="1" hangingPunct="1">
              <a:buFontTx/>
              <a:buNone/>
            </a:pPr>
            <a:endParaRPr lang="en-US" alt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arch-main"/>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0" y="1371600"/>
            <a:ext cx="9144000" cy="479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Rectangle 3"/>
          <p:cNvSpPr>
            <a:spLocks noGrp="1" noChangeArrowheads="1"/>
          </p:cNvSpPr>
          <p:nvPr>
            <p:ph type="body" idx="1"/>
          </p:nvPr>
        </p:nvSpPr>
        <p:spPr>
          <a:xfrm>
            <a:off x="0" y="1752600"/>
            <a:ext cx="8915400" cy="914400"/>
          </a:xfrm>
        </p:spPr>
        <p:txBody>
          <a:bodyPr/>
          <a:lstStyle/>
          <a:p>
            <a:pPr marL="6350" indent="7938" algn="ctr">
              <a:spcBef>
                <a:spcPct val="50000"/>
              </a:spcBef>
              <a:buFontTx/>
              <a:buNone/>
            </a:pPr>
            <a:r>
              <a:rPr lang="en-US" altLang="en-US" b="1" i="1" smtClean="0"/>
              <a:t>County Extension Council Training Module</a:t>
            </a:r>
          </a:p>
          <a:p>
            <a:pPr marL="6350" indent="7938" algn="ctr" eaLnBrk="1" hangingPunct="1">
              <a:buFontTx/>
              <a:buNone/>
            </a:pPr>
            <a:endParaRPr lang="en-US" altLang="en-US" b="1" i="1" smtClean="0"/>
          </a:p>
        </p:txBody>
      </p:sp>
      <p:pic>
        <p:nvPicPr>
          <p:cNvPr id="10244" name="Picture 4" descr="image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5257800"/>
            <a:ext cx="2895600"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Rectangle 5"/>
          <p:cNvSpPr>
            <a:spLocks noGrp="1" noChangeArrowheads="1"/>
          </p:cNvSpPr>
          <p:nvPr>
            <p:ph type="title"/>
          </p:nvPr>
        </p:nvSpPr>
        <p:spPr>
          <a:xfrm>
            <a:off x="0" y="304800"/>
            <a:ext cx="9144000" cy="1371600"/>
          </a:xfrm>
          <a:noFill/>
        </p:spPr>
        <p:txBody>
          <a:bodyPr/>
          <a:lstStyle/>
          <a:p>
            <a:pPr eaLnBrk="1" hangingPunct="1"/>
            <a:r>
              <a:rPr lang="en-US" altLang="en-US" sz="3200" b="1" i="1" smtClean="0"/>
              <a:t>Extension Council Youth Leadership </a:t>
            </a:r>
            <a:br>
              <a:rPr lang="en-US" altLang="en-US" sz="3200" b="1" i="1" smtClean="0"/>
            </a:br>
            <a:r>
              <a:rPr lang="en-US" altLang="en-US" sz="3200" b="1" i="1" smtClean="0"/>
              <a:t>(ECYL)</a:t>
            </a:r>
          </a:p>
        </p:txBody>
      </p:sp>
      <p:sp>
        <p:nvSpPr>
          <p:cNvPr id="10246" name="Rectangle 6"/>
          <p:cNvSpPr>
            <a:spLocks noChangeArrowheads="1"/>
          </p:cNvSpPr>
          <p:nvPr/>
        </p:nvSpPr>
        <p:spPr bwMode="auto">
          <a:xfrm>
            <a:off x="685800" y="2971800"/>
            <a:ext cx="7848600" cy="155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600" b="1" i="1">
                <a:solidFill>
                  <a:srgbClr val="000000"/>
                </a:solidFill>
              </a:rPr>
              <a:t>Produced by the Council Leadership Development Committee </a:t>
            </a:r>
            <a:r>
              <a:rPr lang="en-US" altLang="en-US" sz="1600" b="1" i="1">
                <a:solidFill>
                  <a:srgbClr val="000000"/>
                </a:solidFill>
                <a:sym typeface="Symbol" panose="05050102010706020507" pitchFamily="18" charset="2"/>
              </a:rPr>
              <a:t> a partnership of the Missouri Extension County Council Leadership Council and University of Missouri Extension</a:t>
            </a:r>
            <a:br>
              <a:rPr lang="en-US" altLang="en-US" sz="1600" b="1" i="1">
                <a:solidFill>
                  <a:srgbClr val="000000"/>
                </a:solidFill>
                <a:sym typeface="Symbol" panose="05050102010706020507" pitchFamily="18" charset="2"/>
              </a:rPr>
            </a:br>
            <a:r>
              <a:rPr lang="en-US" altLang="en-US" sz="1600" b="1" i="1">
                <a:solidFill>
                  <a:schemeClr val="tx2"/>
                </a:solidFill>
                <a:sym typeface="Symbol" panose="05050102010706020507" pitchFamily="18" charset="2"/>
                <a:hlinkClick r:id="rId5"/>
              </a:rPr>
              <a:t>http://extension.missouri.edu/extcouncil/training/</a:t>
            </a:r>
            <a:endParaRPr lang="en-US" altLang="en-US" sz="1600" b="1" i="1">
              <a:solidFill>
                <a:schemeClr val="tx2"/>
              </a:solidFill>
              <a:sym typeface="Symbol" panose="05050102010706020507" pitchFamily="18" charset="2"/>
            </a:endParaRPr>
          </a:p>
          <a:p>
            <a:pPr algn="ctr" eaLnBrk="1" hangingPunct="1"/>
            <a:r>
              <a:rPr lang="en-US" altLang="en-US" sz="1600" b="1" i="1">
                <a:sym typeface="Symbol" panose="05050102010706020507" pitchFamily="18" charset="2"/>
              </a:rPr>
              <a:t>Funding for this project was made possible by a grant from the Surdna Foundation and the National 4-H Council.</a:t>
            </a:r>
            <a:r>
              <a:rPr lang="en-US" altLang="en-US" sz="1600">
                <a:sym typeface="Symbol" panose="05050102010706020507" pitchFamily="18" charset="2"/>
              </a:rPr>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440</TotalTime>
  <Words>1722</Words>
  <Application>Microsoft Office PowerPoint</Application>
  <PresentationFormat>On-screen Show (4:3)</PresentationFormat>
  <Paragraphs>179</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Symbol</vt:lpstr>
      <vt:lpstr>Default Design</vt:lpstr>
      <vt:lpstr>Extension Council Youth Leadership (ECYL) Topic #6</vt:lpstr>
      <vt:lpstr>Extension Council  Youth Leadership (ECYL) Topic #6</vt:lpstr>
      <vt:lpstr>Mentoring &amp; Retaining  Youth/Young Adults</vt:lpstr>
      <vt:lpstr>Mentoring &amp; Retaining  Youth/Young Adults</vt:lpstr>
      <vt:lpstr>Mentoring &amp; Retaining  Youth/Young Adults</vt:lpstr>
      <vt:lpstr>Mentoring &amp; Retaining  Youth/Young Adults</vt:lpstr>
      <vt:lpstr>Mentoring Youth Representatives</vt:lpstr>
      <vt:lpstr>Mentoring &amp; Retaining  Youth/Young Adults</vt:lpstr>
      <vt:lpstr>Extension Council Youth Leadership  (ECYL)</vt:lpstr>
    </vt:vector>
  </TitlesOfParts>
  <Company>University of Missouri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ECYL Topic 6 Powerpoint</dc:title>
  <dc:creator>hennesss</dc:creator>
  <cp:lastModifiedBy>Salmons, Michael E.</cp:lastModifiedBy>
  <cp:revision>43</cp:revision>
  <dcterms:created xsi:type="dcterms:W3CDTF">2006-10-24T21:34:20Z</dcterms:created>
  <dcterms:modified xsi:type="dcterms:W3CDTF">2020-02-21T17:10:24Z</dcterms:modified>
</cp:coreProperties>
</file>