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11"/>
  </p:notesMasterIdLst>
  <p:handoutMasterIdLst>
    <p:handoutMasterId r:id="rId12"/>
  </p:handoutMasterIdLst>
  <p:sldIdLst>
    <p:sldId id="297" r:id="rId2"/>
    <p:sldId id="298" r:id="rId3"/>
    <p:sldId id="309" r:id="rId4"/>
    <p:sldId id="318" r:id="rId5"/>
    <p:sldId id="303" r:id="rId6"/>
    <p:sldId id="317" r:id="rId7"/>
    <p:sldId id="306" r:id="rId8"/>
    <p:sldId id="313" r:id="rId9"/>
    <p:sldId id="315" r:id="rId1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92" autoAdjust="0"/>
    <p:restoredTop sz="81941" autoAdjust="0"/>
  </p:normalViewPr>
  <p:slideViewPr>
    <p:cSldViewPr>
      <p:cViewPr varScale="1">
        <p:scale>
          <a:sx n="60" d="100"/>
          <a:sy n="60" d="100"/>
        </p:scale>
        <p:origin x="76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2616"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atin typeface="Arial" charset="0"/>
                <a:cs typeface="Arial" charset="0"/>
              </a:defRPr>
            </a:lvl1pPr>
          </a:lstStyle>
          <a:p>
            <a:pPr>
              <a:defRPr/>
            </a:pPr>
            <a:fld id="{EB6349C3-7E7E-4980-BC3B-0B314A5C241F}" type="datetimeFigureOut">
              <a:rPr lang="en-US"/>
              <a:pPr>
                <a:defRPr/>
              </a:pPr>
              <a:t>2/21/2020</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51691F1-D02B-4E1E-8BA4-F1FB12A08EE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84995"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7"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4998"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84999"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FD96F1E-C153-4ABD-9867-F2C865C6F7A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xtension.missouri.edu/extcouncil/documents/ecyl/energizer-activities.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Introduce Topic #2.</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097AA3-2710-4322-A25B-2EE6CEB4BD91}" type="slidenum">
              <a:rPr lang="en-US" altLang="en-US"/>
              <a:pPr eaLnBrk="1" hangingPunct="1"/>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Read through learning objectives.  </a:t>
            </a:r>
            <a:br>
              <a:rPr lang="en-US" altLang="en-US" smtClean="0">
                <a:latin typeface="Arial" panose="020B0604020202020204" pitchFamily="34" charset="0"/>
              </a:rPr>
            </a:br>
            <a:r>
              <a:rPr lang="en-US" altLang="en-US" smtClean="0">
                <a:latin typeface="Arial" panose="020B0604020202020204" pitchFamily="34" charset="0"/>
              </a:rPr>
              <a:t/>
            </a:r>
            <a:br>
              <a:rPr lang="en-US" altLang="en-US" smtClean="0">
                <a:latin typeface="Arial" panose="020B0604020202020204" pitchFamily="34" charset="0"/>
              </a:rPr>
            </a:br>
            <a:r>
              <a:rPr lang="en-US" altLang="en-US" smtClean="0">
                <a:latin typeface="Arial" panose="020B0604020202020204" pitchFamily="34" charset="0"/>
              </a:rPr>
              <a:t>“</a:t>
            </a:r>
            <a:r>
              <a:rPr lang="en-US" altLang="en-US" i="1" smtClean="0">
                <a:latin typeface="Arial" panose="020B0604020202020204" pitchFamily="34" charset="0"/>
              </a:rPr>
              <a:t>Let’s check for understanding.  Does anyone have any questions about the learning objectives?  Is it clear what you will learn from this session?”</a:t>
            </a:r>
            <a:endParaRPr lang="en-US" altLang="en-US" smtClean="0">
              <a:latin typeface="Arial" panose="020B0604020202020204" pitchFamily="34" charset="0"/>
            </a:endParaRPr>
          </a:p>
          <a:p>
            <a:r>
              <a:rPr lang="en-US" altLang="en-US" smtClean="0">
                <a:latin typeface="Arial" panose="020B0604020202020204" pitchFamily="34" charset="0"/>
              </a:rPr>
              <a:t> </a:t>
            </a:r>
          </a:p>
          <a:p>
            <a:pPr eaLnBrk="1" hangingPunct="1"/>
            <a:r>
              <a:rPr lang="en-US" altLang="en-US" smtClean="0">
                <a:latin typeface="Arial" panose="020B0604020202020204" pitchFamily="34" charset="0"/>
              </a:rPr>
              <a:t>Facilitate “</a:t>
            </a:r>
            <a:r>
              <a:rPr lang="en-US" altLang="en-US" u="sng" smtClean="0">
                <a:latin typeface="Arial" panose="020B0604020202020204" pitchFamily="34" charset="0"/>
              </a:rPr>
              <a:t>Standing Poll</a:t>
            </a:r>
            <a:r>
              <a:rPr lang="en-US" altLang="en-US" smtClean="0">
                <a:latin typeface="Arial" panose="020B0604020202020204" pitchFamily="34" charset="0"/>
              </a:rPr>
              <a:t>” activity here, including the reflection questions at the end.  Activity can be found at: </a:t>
            </a:r>
            <a:br>
              <a:rPr lang="en-US" altLang="en-US" smtClean="0">
                <a:latin typeface="Arial" panose="020B0604020202020204" pitchFamily="34" charset="0"/>
              </a:rPr>
            </a:br>
            <a:r>
              <a:rPr lang="en-US" altLang="en-US" smtClean="0">
                <a:latin typeface="Arial" panose="020B0604020202020204" pitchFamily="34" charset="0"/>
                <a:hlinkClick r:id="rId3"/>
              </a:rPr>
              <a:t>http://extension.missouri.edu/extcouncil/documents/ecyl/energizer-activities.pdf</a:t>
            </a:r>
            <a:r>
              <a:rPr lang="en-US" altLang="en-US" smtClean="0">
                <a:latin typeface="Arial" panose="020B0604020202020204" pitchFamily="34" charset="0"/>
              </a:rPr>
              <a:t> </a:t>
            </a:r>
          </a:p>
          <a:p>
            <a:endParaRPr lang="en-US" altLang="en-US" smtClean="0">
              <a:latin typeface="Arial" panose="020B0604020202020204" pitchFamily="34" charset="0"/>
            </a:endParaRPr>
          </a:p>
          <a:p>
            <a:r>
              <a:rPr lang="en-US" altLang="en-US" smtClean="0">
                <a:latin typeface="Arial" panose="020B0604020202020204" pitchFamily="34" charset="0"/>
              </a:rPr>
              <a:t>This activity gets us having fun with the differences between generations, but also makes the point that, in spite of our age differences between generations, we do have things in common, and can find common ground for working together.</a:t>
            </a:r>
          </a:p>
          <a:p>
            <a:endParaRPr lang="en-US" altLang="en-US" smtClean="0">
              <a:latin typeface="Arial" panose="020B060402020202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A4D4F3-85A6-4F77-A1AA-80DC02C34B08}" type="slidenum">
              <a:rPr lang="en-US" altLang="en-US"/>
              <a:pPr eaLnBrk="1" hangingPunct="1"/>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70000" lnSpcReduction="20000"/>
          </a:bodyPr>
          <a:lstStyle/>
          <a:p>
            <a:pPr>
              <a:defRPr/>
            </a:pPr>
            <a:r>
              <a:rPr lang="en-US" i="1" dirty="0" smtClean="0"/>
              <a:t>“We begin exploring the topic of multiple generations by identifying some common stereotypes of youth and adults.  Stereotypes are popular beliefs about particular social groups or types of people, in this case, youth and adults.  For this activity, let’s name some positive and negative stereotypes of youth and adults.  Use single words or short phrases to describe what you have heard people say about these groups.  Let’s start with youth.” </a:t>
            </a:r>
            <a:br>
              <a:rPr lang="en-US" i="1" dirty="0" smtClean="0"/>
            </a:br>
            <a:r>
              <a:rPr lang="en-US" i="1" dirty="0" smtClean="0"/>
              <a:t/>
            </a:r>
            <a:br>
              <a:rPr lang="en-US" i="1" dirty="0" smtClean="0"/>
            </a:br>
            <a:r>
              <a:rPr lang="en-US" dirty="0" smtClean="0"/>
              <a:t>Encourage participants to have fun with this activity and to not take it personally.  Have them put forth statements, even if they do not agree with them or they don’t represent their own opinion.</a:t>
            </a:r>
          </a:p>
          <a:p>
            <a:pPr>
              <a:defRPr/>
            </a:pPr>
            <a:r>
              <a:rPr lang="en-US" i="1" dirty="0" smtClean="0"/>
              <a:t> </a:t>
            </a:r>
            <a:endParaRPr lang="en-US" dirty="0" smtClean="0"/>
          </a:p>
          <a:p>
            <a:pPr>
              <a:defRPr/>
            </a:pPr>
            <a:r>
              <a:rPr lang="en-US" i="1" dirty="0" smtClean="0"/>
              <a:t>“What are some </a:t>
            </a:r>
            <a:r>
              <a:rPr lang="en-US" i="1" u="sng" dirty="0" smtClean="0"/>
              <a:t>negative</a:t>
            </a:r>
            <a:r>
              <a:rPr lang="en-US" i="1" dirty="0" smtClean="0"/>
              <a:t> stereotypes that you often hear about youth?  People say “youth these days are so…” [fill in the blank].”  </a:t>
            </a:r>
            <a:br>
              <a:rPr lang="en-US" i="1" dirty="0" smtClean="0"/>
            </a:br>
            <a:r>
              <a:rPr lang="en-US" i="1" dirty="0" smtClean="0"/>
              <a:t/>
            </a:r>
            <a:br>
              <a:rPr lang="en-US" i="1" dirty="0" smtClean="0"/>
            </a:br>
            <a:r>
              <a:rPr lang="en-US" dirty="0" smtClean="0"/>
              <a:t>Take several responses from participants, possibly adding a few phrases of your own to create a flip chart list. Record each list on a separate sheet of flip paper and hang on the wall in the order of the slide, or use a marker to divide one sheet of flip chart paper into four sections according to the slide.  Encourage both youth and adult participants to contribute to the list.  Possible responses might include:  lazy/lacking work habits; coddled/have everything given to them;  always online/can’t converse/don’t make eye contact; and bad attitudes/lack of respect.</a:t>
            </a:r>
          </a:p>
          <a:p>
            <a:pPr>
              <a:defRPr/>
            </a:pPr>
            <a:r>
              <a:rPr lang="en-US" dirty="0" smtClean="0"/>
              <a:t> </a:t>
            </a:r>
          </a:p>
          <a:p>
            <a:pPr>
              <a:defRPr/>
            </a:pPr>
            <a:r>
              <a:rPr lang="en-US" i="1" dirty="0" smtClean="0"/>
              <a:t>“Okay, now what are some </a:t>
            </a:r>
            <a:r>
              <a:rPr lang="en-US" i="1" u="sng" dirty="0" smtClean="0"/>
              <a:t>positive</a:t>
            </a:r>
            <a:r>
              <a:rPr lang="en-US" i="1" dirty="0" smtClean="0"/>
              <a:t> stereotypes that you hear about youth?”</a:t>
            </a:r>
            <a:r>
              <a:rPr lang="en-US" dirty="0" smtClean="0"/>
              <a:t>  </a:t>
            </a:r>
            <a:br>
              <a:rPr lang="en-US" dirty="0" smtClean="0"/>
            </a:br>
            <a:r>
              <a:rPr lang="en-US" dirty="0" smtClean="0"/>
              <a:t/>
            </a:r>
            <a:br>
              <a:rPr lang="en-US" dirty="0" smtClean="0"/>
            </a:br>
            <a:r>
              <a:rPr lang="en-US" dirty="0" smtClean="0"/>
              <a:t>Take several responses from participants, adding a few phrases of your own and add to the flip chart list.  Possible responses might include:  new ideas/creative thinkers; energetic/enthusiastic; tech-savvy; good at multi-tasking/able to balance many things at once.</a:t>
            </a:r>
          </a:p>
          <a:p>
            <a:pPr>
              <a:defRPr/>
            </a:pPr>
            <a:r>
              <a:rPr lang="en-US" dirty="0" smtClean="0"/>
              <a:t> </a:t>
            </a:r>
          </a:p>
          <a:p>
            <a:pPr>
              <a:defRPr/>
            </a:pPr>
            <a:r>
              <a:rPr lang="en-US" i="1" dirty="0" smtClean="0"/>
              <a:t>“Great.  Now let’s move to stereotypes of adults.  What are some </a:t>
            </a:r>
            <a:r>
              <a:rPr lang="en-US" i="1" u="sng" dirty="0" smtClean="0"/>
              <a:t>negative</a:t>
            </a:r>
            <a:r>
              <a:rPr lang="en-US" i="1" dirty="0" smtClean="0"/>
              <a:t> stereotypes that you hear about adults?  Young people may say “adults are so…” [fill in the blank].”</a:t>
            </a:r>
            <a:br>
              <a:rPr lang="en-US" i="1" dirty="0" smtClean="0"/>
            </a:br>
            <a:r>
              <a:rPr lang="en-US" i="1" dirty="0" smtClean="0"/>
              <a:t/>
            </a:r>
            <a:br>
              <a:rPr lang="en-US" i="1" dirty="0" smtClean="0"/>
            </a:br>
            <a:r>
              <a:rPr lang="en-US" dirty="0" smtClean="0"/>
              <a:t>Take several responses from participants, adding a few phrases of your own on the other side of the flip chart.  Possible responses might include: set in their ways; think they know it all; don’t listen/don’t understand us; too serious/stressed out.</a:t>
            </a:r>
          </a:p>
          <a:p>
            <a:pPr>
              <a:defRPr/>
            </a:pPr>
            <a:r>
              <a:rPr lang="en-US" dirty="0" smtClean="0"/>
              <a:t> </a:t>
            </a:r>
          </a:p>
          <a:p>
            <a:pPr>
              <a:defRPr/>
            </a:pPr>
            <a:r>
              <a:rPr lang="en-US" i="1" dirty="0" smtClean="0"/>
              <a:t>“Finally, let’s identify positive stereotypes of adults.  What are some </a:t>
            </a:r>
            <a:r>
              <a:rPr lang="en-US" i="1" u="sng" dirty="0" smtClean="0"/>
              <a:t>positive</a:t>
            </a:r>
            <a:r>
              <a:rPr lang="en-US" i="1" dirty="0" smtClean="0"/>
              <a:t> characteristics that youth can name about adults?”</a:t>
            </a:r>
            <a:br>
              <a:rPr lang="en-US" i="1" dirty="0" smtClean="0"/>
            </a:br>
            <a:r>
              <a:rPr lang="en-US" i="1" dirty="0" smtClean="0"/>
              <a:t/>
            </a:r>
            <a:br>
              <a:rPr lang="en-US" i="1" dirty="0" smtClean="0"/>
            </a:br>
            <a:r>
              <a:rPr lang="en-US" dirty="0" smtClean="0"/>
              <a:t>Take several responses from participants, adding a few phrases of your own on the other side of the flip chart. Possible responses might include:  have resources/money/transportation; knowledge/wisdom/life experience; responsible/work hard; caring/compassionate.</a:t>
            </a:r>
          </a:p>
          <a:p>
            <a:pPr>
              <a:defRPr/>
            </a:pPr>
            <a:endParaRPr 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F1F4F07-5274-4FBA-89C3-9AA8F26A24BE}" type="slidenum">
              <a:rPr lang="en-US" altLang="en-US"/>
              <a:pPr eaLnBrk="1" hangingPunct="1"/>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smtClean="0">
                <a:latin typeface="Arial" panose="020B0604020202020204" pitchFamily="34" charset="0"/>
              </a:rPr>
              <a:t>“Now let’s take a look at our list of stereotypes.”  </a:t>
            </a:r>
            <a:br>
              <a:rPr lang="en-US" altLang="en-US" i="1" smtClean="0">
                <a:latin typeface="Arial" panose="020B0604020202020204" pitchFamily="34" charset="0"/>
              </a:rPr>
            </a:br>
            <a:r>
              <a:rPr lang="en-US" altLang="en-US" i="1" smtClean="0">
                <a:latin typeface="Arial" panose="020B0604020202020204" pitchFamily="34" charset="0"/>
              </a:rPr>
              <a:t/>
            </a:r>
            <a:br>
              <a:rPr lang="en-US" altLang="en-US" i="1" smtClean="0">
                <a:latin typeface="Arial" panose="020B0604020202020204" pitchFamily="34" charset="0"/>
              </a:rPr>
            </a:br>
            <a:r>
              <a:rPr lang="en-US" altLang="en-US" i="1" smtClean="0">
                <a:latin typeface="Arial" panose="020B0604020202020204" pitchFamily="34" charset="0"/>
              </a:rPr>
              <a:t>“First, look at the negative and positive stereotypes identified for youth. Are there any items that appear to be the same thing, expressed as a positive and negative -- like opposite sides of the same coin (i.e. tech savvy/always online)?”</a:t>
            </a:r>
            <a:endParaRPr lang="en-US" altLang="en-US" smtClean="0">
              <a:latin typeface="Arial" panose="020B0604020202020204" pitchFamily="34" charset="0"/>
            </a:endParaRPr>
          </a:p>
          <a:p>
            <a:r>
              <a:rPr lang="en-US" altLang="en-US" i="1" smtClean="0">
                <a:latin typeface="Arial" panose="020B0604020202020204" pitchFamily="34" charset="0"/>
              </a:rPr>
              <a:t> </a:t>
            </a:r>
            <a:endParaRPr lang="en-US" altLang="en-US" smtClean="0">
              <a:latin typeface="Arial" panose="020B0604020202020204" pitchFamily="34" charset="0"/>
            </a:endParaRPr>
          </a:p>
          <a:p>
            <a:r>
              <a:rPr lang="en-US" altLang="en-US" i="1" smtClean="0">
                <a:latin typeface="Arial" panose="020B0604020202020204" pitchFamily="34" charset="0"/>
              </a:rPr>
              <a:t>“How about for adults?  Are there any items that appear to be the same thing, expressed as a positive and negative (i.e. wisdom/think they know it all)?”</a:t>
            </a:r>
            <a:endParaRPr lang="en-US" altLang="en-US" smtClean="0">
              <a:latin typeface="Arial" panose="020B0604020202020204" pitchFamily="34" charset="0"/>
            </a:endParaRPr>
          </a:p>
          <a:p>
            <a:r>
              <a:rPr lang="en-US" altLang="en-US" i="1" smtClean="0">
                <a:latin typeface="Arial" panose="020B0604020202020204" pitchFamily="34" charset="0"/>
              </a:rPr>
              <a:t> </a:t>
            </a:r>
            <a:endParaRPr lang="en-US" altLang="en-US" smtClean="0">
              <a:latin typeface="Arial" panose="020B0604020202020204" pitchFamily="34" charset="0"/>
            </a:endParaRPr>
          </a:p>
          <a:p>
            <a:r>
              <a:rPr lang="en-US" altLang="en-US" i="1" smtClean="0">
                <a:latin typeface="Arial" panose="020B0604020202020204" pitchFamily="34" charset="0"/>
              </a:rPr>
              <a:t>“Now consider how the positive and negative stereotypes of youth and adults may actually be complimentary, or balance each other out (i.e. youth creativity/new ideas with adults set in their ways).”</a:t>
            </a:r>
            <a:endParaRPr lang="en-US" altLang="en-US" smtClean="0">
              <a:latin typeface="Arial" panose="020B0604020202020204" pitchFamily="34" charset="0"/>
            </a:endParaRPr>
          </a:p>
          <a:p>
            <a:r>
              <a:rPr lang="en-US" altLang="en-US" i="1" smtClean="0">
                <a:latin typeface="Arial" panose="020B0604020202020204" pitchFamily="34" charset="0"/>
              </a:rPr>
              <a:t> </a:t>
            </a:r>
            <a:endParaRPr lang="en-US" altLang="en-US" smtClean="0">
              <a:latin typeface="Arial" panose="020B0604020202020204" pitchFamily="34" charset="0"/>
            </a:endParaRPr>
          </a:p>
          <a:p>
            <a:r>
              <a:rPr lang="en-US" altLang="en-US" i="1" smtClean="0">
                <a:latin typeface="Arial" panose="020B0604020202020204" pitchFamily="34" charset="0"/>
              </a:rPr>
              <a:t>“Are there other ways you see youth and adults could be stronger together?”</a:t>
            </a:r>
            <a:endParaRPr lang="en-US" altLang="en-US" smtClean="0">
              <a:latin typeface="Arial" panose="020B0604020202020204" pitchFamily="34" charset="0"/>
            </a:endParaRPr>
          </a:p>
          <a:p>
            <a:endParaRPr lang="en-US" altLang="en-US" smtClean="0">
              <a:latin typeface="Arial" panose="020B060402020202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2294186-4FDE-4CDA-B35C-941A828188F6}" type="slidenum">
              <a:rPr lang="en-US" altLang="en-US"/>
              <a:pPr eaLnBrk="1" hangingPunct="1"/>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20000"/>
          </a:bodyPr>
          <a:lstStyle/>
          <a:p>
            <a:pPr>
              <a:defRPr/>
            </a:pPr>
            <a:r>
              <a:rPr lang="en-US" i="1" dirty="0" smtClean="0"/>
              <a:t>“Based on our discussion so far, do you think stereotypes tend to help or hinder the work of groups?” </a:t>
            </a:r>
            <a:br>
              <a:rPr lang="en-US" i="1" dirty="0" smtClean="0"/>
            </a:br>
            <a:r>
              <a:rPr lang="en-US" i="1" dirty="0" smtClean="0"/>
              <a:t/>
            </a:r>
            <a:br>
              <a:rPr lang="en-US" i="1" dirty="0" smtClean="0"/>
            </a:br>
            <a:r>
              <a:rPr lang="en-US" dirty="0" smtClean="0"/>
              <a:t>Ask several participants for responses to this question, and why they chose “help” or “hinder”?  (Some participants may say “both.”)  Ask participants for a specific example of how they have seen stereotypes helping or hindering a group. </a:t>
            </a:r>
          </a:p>
          <a:p>
            <a:pPr>
              <a:defRPr/>
            </a:pPr>
            <a:r>
              <a:rPr lang="en-US" dirty="0" smtClean="0"/>
              <a:t> </a:t>
            </a:r>
          </a:p>
          <a:p>
            <a:pPr>
              <a:defRPr/>
            </a:pPr>
            <a:r>
              <a:rPr lang="en-US" dirty="0" smtClean="0"/>
              <a:t>Ask participants for ideas on how their County Extension Council can manage stereotypes and maintain an environment that supports mutual trust and understanding between youth and adults.  A few suggestions:</a:t>
            </a:r>
          </a:p>
          <a:p>
            <a:pPr>
              <a:defRPr/>
            </a:pPr>
            <a:endParaRPr lang="en-US" dirty="0" smtClean="0"/>
          </a:p>
          <a:p>
            <a:pPr marL="106363" indent="-106363">
              <a:buFont typeface="Arial" pitchFamily="34" charset="0"/>
              <a:buChar char="•"/>
              <a:defRPr/>
            </a:pPr>
            <a:r>
              <a:rPr lang="en-US" dirty="0" smtClean="0"/>
              <a:t>Candid conversations - at least twice a year, invite each youth and adult member to openly express how the partnership is going for them, and any concerns they may have so the council can make adjustments as needed. </a:t>
            </a:r>
          </a:p>
          <a:p>
            <a:pPr marL="106363" indent="-106363">
              <a:buFont typeface="Arial" pitchFamily="34" charset="0"/>
              <a:buChar char="•"/>
              <a:defRPr/>
            </a:pPr>
            <a:r>
              <a:rPr lang="en-US" dirty="0" smtClean="0"/>
              <a:t>Point it out - give youth and adult members permission to politely point out when they observe an “adult-ism” or “youth-ism” has slipped in to the group.</a:t>
            </a:r>
          </a:p>
          <a:p>
            <a:pPr marL="106363" indent="-106363">
              <a:buFont typeface="Arial" pitchFamily="34" charset="0"/>
              <a:buChar char="•"/>
              <a:defRPr/>
            </a:pPr>
            <a:r>
              <a:rPr lang="en-US" dirty="0" smtClean="0"/>
              <a:t>Celebrate small victories - challenge council members to speak up or make a list of when they “caught” someone saying or doing something that built up age/generational trust and appreciation.    </a:t>
            </a:r>
          </a:p>
          <a:p>
            <a:pPr>
              <a:defRPr/>
            </a:pPr>
            <a:r>
              <a:rPr lang="en-US" dirty="0" smtClean="0"/>
              <a:t/>
            </a:r>
            <a:br>
              <a:rPr lang="en-US" dirty="0" smtClean="0"/>
            </a:br>
            <a:r>
              <a:rPr lang="en-US" dirty="0" smtClean="0"/>
              <a:t>“</a:t>
            </a:r>
            <a:r>
              <a:rPr lang="en-US" i="1" dirty="0" smtClean="0"/>
              <a:t>Stereotypes are a social reality.  They can influence how we see and work with each other.  They can hinder the performance of groups if youth and adults do not have a mutual understanding and respect for how they are different. They can also help if they lead groups to openly discuss their differences and commit to seeing and relating to each other in new ways.”</a:t>
            </a:r>
            <a:endParaRPr lang="en-US" dirty="0" smtClean="0"/>
          </a:p>
          <a:p>
            <a:pPr>
              <a:defRPr/>
            </a:pPr>
            <a:r>
              <a:rPr lang="en-US" i="1" dirty="0" smtClean="0"/>
              <a:t> </a:t>
            </a:r>
            <a:br>
              <a:rPr lang="en-US" i="1" dirty="0" smtClean="0"/>
            </a:br>
            <a:r>
              <a:rPr lang="en-US" dirty="0" smtClean="0"/>
              <a:t>Wrap up the discussion by encouraging participants to work across age/generational lines to talk about and manage stereotypes that may creep in to how they conduct business as a County Extension Council. </a:t>
            </a:r>
          </a:p>
          <a:p>
            <a:pPr>
              <a:defRPr/>
            </a:pPr>
            <a:endParaRPr 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0E93173-0454-4854-9A03-1E31F7ED95F2}" type="slidenum">
              <a:rPr lang="en-US" altLang="en-US"/>
              <a:pPr eaLnBrk="1" hangingPunct="1"/>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smtClean="0">
                <a:latin typeface="Arial" panose="020B0604020202020204" pitchFamily="34" charset="0"/>
              </a:rPr>
              <a:t>“Now let’s meet the six living generations!”</a:t>
            </a:r>
          </a:p>
          <a:p>
            <a:endParaRPr lang="en-US" altLang="en-US" smtClean="0">
              <a:latin typeface="Arial" panose="020B0604020202020204" pitchFamily="34" charset="0"/>
            </a:endParaRPr>
          </a:p>
          <a:p>
            <a:r>
              <a:rPr lang="en-US" altLang="en-US" smtClean="0">
                <a:latin typeface="Arial" panose="020B0604020202020204" pitchFamily="34" charset="0"/>
              </a:rPr>
              <a:t>Briefly review the six living generations and years of each.  Give several participants a chance to identify and react to which generation they belong in.  </a:t>
            </a:r>
          </a:p>
          <a:p>
            <a:endParaRPr lang="en-US" altLang="en-US" i="1" smtClean="0">
              <a:latin typeface="Arial" panose="020B0604020202020204" pitchFamily="34" charset="0"/>
            </a:endParaRPr>
          </a:p>
          <a:p>
            <a:r>
              <a:rPr lang="en-US" altLang="en-US" i="1" smtClean="0">
                <a:latin typeface="Arial" panose="020B0604020202020204" pitchFamily="34" charset="0"/>
              </a:rPr>
              <a:t>“The Silent, Boomer, and Buster generations are those that serve on our County Extension Councils, representing the citizens of their counties.”</a:t>
            </a:r>
          </a:p>
          <a:p>
            <a:endParaRPr lang="en-US" altLang="en-US" smtClean="0">
              <a:latin typeface="Arial" panose="020B0604020202020204" pitchFamily="34" charset="0"/>
            </a:endParaRPr>
          </a:p>
          <a:p>
            <a:r>
              <a:rPr lang="en-US" altLang="en-US" smtClean="0">
                <a:latin typeface="Arial" panose="020B0604020202020204" pitchFamily="34" charset="0"/>
              </a:rPr>
              <a:t>Point out that the Builders are the oldest generation, now 90-years-old or more.</a:t>
            </a:r>
          </a:p>
          <a:p>
            <a:endParaRPr lang="en-US" altLang="en-US" smtClean="0">
              <a:latin typeface="Arial" panose="020B0604020202020204" pitchFamily="34" charset="0"/>
            </a:endParaRPr>
          </a:p>
          <a:p>
            <a:r>
              <a:rPr lang="en-US" altLang="en-US" smtClean="0">
                <a:latin typeface="Arial" panose="020B0604020202020204" pitchFamily="34" charset="0"/>
              </a:rPr>
              <a:t>Gen Y and Gen Z are most often the generations missing on County Extension Councils. (Gen Y includes young adults ages 18-25 targeted by ECYL training program.  Gen Z, the youngest generation, includes youth ages 15-17 targeted by the ECYL training program.)</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61D28E5-6BA6-4355-8CB5-FAA6B2DB87EA}" type="slidenum">
              <a:rPr lang="en-US" altLang="en-US"/>
              <a:pPr eaLnBrk="1" hangingPunct="1"/>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Next, pass out the “</a:t>
            </a:r>
            <a:r>
              <a:rPr lang="en-US" altLang="en-US" u="sng" smtClean="0">
                <a:latin typeface="Arial" panose="020B0604020202020204" pitchFamily="34" charset="0"/>
              </a:rPr>
              <a:t>Five Generations at a Glance</a:t>
            </a:r>
            <a:r>
              <a:rPr lang="en-US" altLang="en-US" smtClean="0">
                <a:latin typeface="Arial" panose="020B0604020202020204" pitchFamily="34" charset="0"/>
              </a:rPr>
              <a:t>” handouts and invite participants to review the handouts:</a:t>
            </a:r>
            <a:br>
              <a:rPr lang="en-US" altLang="en-US" smtClean="0">
                <a:latin typeface="Arial" panose="020B0604020202020204" pitchFamily="34" charset="0"/>
              </a:rPr>
            </a:br>
            <a:r>
              <a:rPr lang="en-US" altLang="en-US" smtClean="0">
                <a:solidFill>
                  <a:srgbClr val="00B0F0"/>
                </a:solidFill>
                <a:latin typeface="Arial" panose="020B0604020202020204" pitchFamily="34" charset="0"/>
              </a:rPr>
              <a:t>http://extension.missouri.edu/extcouncil/documents/ecyl/Meet-the-generations.pdf</a:t>
            </a:r>
          </a:p>
          <a:p>
            <a:r>
              <a:rPr lang="en-US" altLang="en-US" smtClean="0">
                <a:latin typeface="Arial" panose="020B0604020202020204" pitchFamily="34" charset="0"/>
              </a:rPr>
              <a:t> </a:t>
            </a:r>
          </a:p>
          <a:p>
            <a:r>
              <a:rPr lang="en-US" altLang="en-US" smtClean="0">
                <a:latin typeface="Arial" panose="020B0604020202020204" pitchFamily="34" charset="0"/>
              </a:rPr>
              <a:t>After about 5 minutes, ask participants what stands out about each of the generations and the differences they see between them. Why is it important to have each of these groups represented in discussions about issues and priorities facing the county?  How would having fuller representation enhance the decisions that are made?</a:t>
            </a:r>
          </a:p>
          <a:p>
            <a:r>
              <a:rPr lang="en-US" altLang="en-US" smtClean="0">
                <a:latin typeface="Arial" panose="020B0604020202020204" pitchFamily="34" charset="0"/>
              </a:rPr>
              <a:t> </a:t>
            </a:r>
          </a:p>
          <a:p>
            <a:r>
              <a:rPr lang="en-US" altLang="en-US" smtClean="0">
                <a:latin typeface="Arial" panose="020B0604020202020204" pitchFamily="34" charset="0"/>
              </a:rPr>
              <a:t>Invite participants to apply what they have learned from the handouts to their County Extension Council.  Which generations are well-represented on the council?  Who is missing?  What would a more balanced council look like in terms of different generations?</a:t>
            </a:r>
          </a:p>
          <a:p>
            <a:endParaRPr lang="en-US" altLang="en-US" smtClean="0">
              <a:latin typeface="Arial" panose="020B0604020202020204" pitchFamily="34" charset="0"/>
            </a:endParaRPr>
          </a:p>
          <a:p>
            <a:endParaRPr lang="en-US" altLang="en-US" i="1" smtClean="0">
              <a:latin typeface="Arial" panose="020B0604020202020204" pitchFamily="34" charset="0"/>
            </a:endParaRPr>
          </a:p>
          <a:p>
            <a:endParaRPr lang="en-US" altLang="en-US" i="1" smtClean="0">
              <a:latin typeface="Arial" panose="020B0604020202020204" pitchFamily="34" charset="0"/>
            </a:endParaRPr>
          </a:p>
          <a:p>
            <a:endParaRPr lang="en-US" altLang="en-US" i="1" smtClean="0">
              <a:latin typeface="Arial" panose="020B0604020202020204" pitchFamily="34" charset="0"/>
            </a:endParaRPr>
          </a:p>
          <a:p>
            <a:endParaRPr lang="en-US" altLang="en-US" i="1" smtClean="0">
              <a:latin typeface="Arial" panose="020B060402020202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2C0BBA0-1115-45B8-ACF4-F395516EE795}" type="slidenum">
              <a:rPr lang="en-US" altLang="en-US"/>
              <a:pPr eaLnBrk="1" hangingPunct="1"/>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smtClean="0">
                <a:latin typeface="Arial" panose="020B0604020202020204" pitchFamily="34" charset="0"/>
              </a:rPr>
              <a:t>“We are reaching the end of the second topic on generations.  You now have another opportunity to work as a small group and to complete an action step toward your council action plan.  Let’s go for it!”</a:t>
            </a:r>
            <a:endParaRPr lang="en-US" altLang="en-US" smtClean="0">
              <a:latin typeface="Arial" panose="020B0604020202020204" pitchFamily="34" charset="0"/>
            </a:endParaRPr>
          </a:p>
          <a:p>
            <a:r>
              <a:rPr lang="en-US" altLang="en-US" smtClean="0">
                <a:latin typeface="Arial" panose="020B0604020202020204" pitchFamily="34" charset="0"/>
              </a:rPr>
              <a:t> </a:t>
            </a:r>
          </a:p>
          <a:p>
            <a:r>
              <a:rPr lang="en-US" altLang="en-US" smtClean="0">
                <a:latin typeface="Arial" panose="020B0604020202020204" pitchFamily="34" charset="0"/>
              </a:rPr>
              <a:t>Ask each group representing a County Extension Council to break back into a small group.  (Encourage groups to rotate who the group facilitator and reporter are so that youth and adults gain experience in these roles.  Groups should maintain the same recorder as for the first topic so that all action steps get recorded by the same person.)</a:t>
            </a:r>
          </a:p>
          <a:p>
            <a:endParaRPr lang="en-US" altLang="en-US" smtClean="0">
              <a:latin typeface="Arial" panose="020B0604020202020204" pitchFamily="34" charset="0"/>
            </a:endParaRPr>
          </a:p>
          <a:p>
            <a:r>
              <a:rPr lang="en-US" altLang="en-US" smtClean="0">
                <a:latin typeface="Arial" panose="020B0604020202020204" pitchFamily="34" charset="0"/>
              </a:rPr>
              <a:t>Read through the action steps and ask for questions.  Give groups about 10-15 minutes to discuss and record their action steps.  Briefly ask each group to report out their work.  Wrap-up the topic by congratulating groups on completing two of the seven steps necessary to have a draft action plan for youth/young adult leadership development on council!</a:t>
            </a:r>
          </a:p>
          <a:p>
            <a:endParaRPr lang="en-US" altLang="en-US" smtClean="0">
              <a:latin typeface="Arial" panose="020B060402020202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89CFA3B-1FEA-48E7-9DA1-637EA5BF23FA}" type="slidenum">
              <a:rPr lang="en-US" altLang="en-US"/>
              <a:pPr eaLnBrk="1" hangingPunct="1"/>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rPr>
              <a:t>Conclude the session.</a:t>
            </a:r>
          </a:p>
          <a:p>
            <a:endParaRPr lang="en-US" altLang="en-US" smtClean="0">
              <a:latin typeface="Arial" panose="020B060402020202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41F8A3A-8909-4A09-B8CE-A6B2B884DEC2}" type="slidenum">
              <a:rPr lang="en-US" altLang="en-US"/>
              <a:pPr eaLnBrk="1" hangingPunct="1"/>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BCD2673-A49D-4BC8-94C8-5993643B5FCD}" type="slidenum">
              <a:rPr lang="en-US" altLang="en-US"/>
              <a:pPr/>
              <a:t>‹#›</a:t>
            </a:fld>
            <a:endParaRPr lang="en-US" altLang="en-US"/>
          </a:p>
        </p:txBody>
      </p:sp>
    </p:spTree>
    <p:extLst>
      <p:ext uri="{BB962C8B-B14F-4D97-AF65-F5344CB8AC3E}">
        <p14:creationId xmlns:p14="http://schemas.microsoft.com/office/powerpoint/2010/main" val="972468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D116D0D-906A-483E-850A-CA48E8F13B0E}" type="slidenum">
              <a:rPr lang="en-US" altLang="en-US"/>
              <a:pPr/>
              <a:t>‹#›</a:t>
            </a:fld>
            <a:endParaRPr lang="en-US" altLang="en-US"/>
          </a:p>
        </p:txBody>
      </p:sp>
    </p:spTree>
    <p:extLst>
      <p:ext uri="{BB962C8B-B14F-4D97-AF65-F5344CB8AC3E}">
        <p14:creationId xmlns:p14="http://schemas.microsoft.com/office/powerpoint/2010/main" val="2589791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C8AC6F6-C10C-498E-9215-2BFD45B066D7}" type="slidenum">
              <a:rPr lang="en-US" altLang="en-US"/>
              <a:pPr/>
              <a:t>‹#›</a:t>
            </a:fld>
            <a:endParaRPr lang="en-US" altLang="en-US"/>
          </a:p>
        </p:txBody>
      </p:sp>
    </p:spTree>
    <p:extLst>
      <p:ext uri="{BB962C8B-B14F-4D97-AF65-F5344CB8AC3E}">
        <p14:creationId xmlns:p14="http://schemas.microsoft.com/office/powerpoint/2010/main" val="241327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436DA1F-EDE4-4832-AAA9-F7D8804FFFAC}" type="slidenum">
              <a:rPr lang="en-US" altLang="en-US"/>
              <a:pPr/>
              <a:t>‹#›</a:t>
            </a:fld>
            <a:endParaRPr lang="en-US" altLang="en-US"/>
          </a:p>
        </p:txBody>
      </p:sp>
    </p:spTree>
    <p:extLst>
      <p:ext uri="{BB962C8B-B14F-4D97-AF65-F5344CB8AC3E}">
        <p14:creationId xmlns:p14="http://schemas.microsoft.com/office/powerpoint/2010/main" val="402477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82EBE91-4F90-4F65-A10A-27113F394654}" type="slidenum">
              <a:rPr lang="en-US" altLang="en-US"/>
              <a:pPr/>
              <a:t>‹#›</a:t>
            </a:fld>
            <a:endParaRPr lang="en-US" altLang="en-US"/>
          </a:p>
        </p:txBody>
      </p:sp>
    </p:spTree>
    <p:extLst>
      <p:ext uri="{BB962C8B-B14F-4D97-AF65-F5344CB8AC3E}">
        <p14:creationId xmlns:p14="http://schemas.microsoft.com/office/powerpoint/2010/main" val="23018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CBA6483-F914-42DC-B18F-005864CB92A7}" type="slidenum">
              <a:rPr lang="en-US" altLang="en-US"/>
              <a:pPr/>
              <a:t>‹#›</a:t>
            </a:fld>
            <a:endParaRPr lang="en-US" altLang="en-US"/>
          </a:p>
        </p:txBody>
      </p:sp>
    </p:spTree>
    <p:extLst>
      <p:ext uri="{BB962C8B-B14F-4D97-AF65-F5344CB8AC3E}">
        <p14:creationId xmlns:p14="http://schemas.microsoft.com/office/powerpoint/2010/main" val="2855863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EF0AEBE-4F6C-4E96-BFD8-02790D9C0BBA}" type="slidenum">
              <a:rPr lang="en-US" altLang="en-US"/>
              <a:pPr/>
              <a:t>‹#›</a:t>
            </a:fld>
            <a:endParaRPr lang="en-US" altLang="en-US"/>
          </a:p>
        </p:txBody>
      </p:sp>
    </p:spTree>
    <p:extLst>
      <p:ext uri="{BB962C8B-B14F-4D97-AF65-F5344CB8AC3E}">
        <p14:creationId xmlns:p14="http://schemas.microsoft.com/office/powerpoint/2010/main" val="1090373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A6B5F43-A5A2-43F2-8EA9-053F44EFCDC0}" type="slidenum">
              <a:rPr lang="en-US" altLang="en-US"/>
              <a:pPr/>
              <a:t>‹#›</a:t>
            </a:fld>
            <a:endParaRPr lang="en-US" altLang="en-US"/>
          </a:p>
        </p:txBody>
      </p:sp>
    </p:spTree>
    <p:extLst>
      <p:ext uri="{BB962C8B-B14F-4D97-AF65-F5344CB8AC3E}">
        <p14:creationId xmlns:p14="http://schemas.microsoft.com/office/powerpoint/2010/main" val="241994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4104994A-C355-4DDF-9B9A-3D4B79F0C059}" type="slidenum">
              <a:rPr lang="en-US" altLang="en-US"/>
              <a:pPr/>
              <a:t>‹#›</a:t>
            </a:fld>
            <a:endParaRPr lang="en-US" altLang="en-US"/>
          </a:p>
        </p:txBody>
      </p:sp>
    </p:spTree>
    <p:extLst>
      <p:ext uri="{BB962C8B-B14F-4D97-AF65-F5344CB8AC3E}">
        <p14:creationId xmlns:p14="http://schemas.microsoft.com/office/powerpoint/2010/main" val="3444242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51D9C04-09F3-4A90-82D6-1F7933D293B8}" type="slidenum">
              <a:rPr lang="en-US" altLang="en-US"/>
              <a:pPr/>
              <a:t>‹#›</a:t>
            </a:fld>
            <a:endParaRPr lang="en-US" altLang="en-US"/>
          </a:p>
        </p:txBody>
      </p:sp>
    </p:spTree>
    <p:extLst>
      <p:ext uri="{BB962C8B-B14F-4D97-AF65-F5344CB8AC3E}">
        <p14:creationId xmlns:p14="http://schemas.microsoft.com/office/powerpoint/2010/main" val="211455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145A46C-6CD2-418B-B078-28CCFAB942B8}" type="slidenum">
              <a:rPr lang="en-US" altLang="en-US"/>
              <a:pPr/>
              <a:t>‹#›</a:t>
            </a:fld>
            <a:endParaRPr lang="en-US" altLang="en-US"/>
          </a:p>
        </p:txBody>
      </p:sp>
    </p:spTree>
    <p:extLst>
      <p:ext uri="{BB962C8B-B14F-4D97-AF65-F5344CB8AC3E}">
        <p14:creationId xmlns:p14="http://schemas.microsoft.com/office/powerpoint/2010/main" val="1245211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7031647-F420-4A97-AC5D-1663D8545AE8}" type="slidenum">
              <a:rPr lang="en-US" altLang="en-US"/>
              <a:pPr/>
              <a:t>‹#›</a:t>
            </a:fld>
            <a:endParaRPr lang="en-US" altLang="en-US"/>
          </a:p>
        </p:txBody>
      </p:sp>
    </p:spTree>
    <p:extLst>
      <p:ext uri="{BB962C8B-B14F-4D97-AF65-F5344CB8AC3E}">
        <p14:creationId xmlns:p14="http://schemas.microsoft.com/office/powerpoint/2010/main" val="398698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45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D479371-A133-43BA-BB60-8F9A8682DAC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en/e/ea/St_Louis_Arch.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http://upload.wikimedia.org/wikipedia/en/e/ea/St_Louis_Arch.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extension.missouri.edu/extcouncil/training/"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800px-St_Louis_Arc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648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body" idx="1"/>
          </p:nvPr>
        </p:nvSpPr>
        <p:spPr>
          <a:xfrm>
            <a:off x="4800600" y="1676400"/>
            <a:ext cx="4191000" cy="4525963"/>
          </a:xfrm>
        </p:spPr>
        <p:txBody>
          <a:bodyPr/>
          <a:lstStyle/>
          <a:p>
            <a:pPr marL="6350" indent="7938" algn="ctr" eaLnBrk="1" hangingPunct="1">
              <a:buFontTx/>
              <a:buNone/>
            </a:pPr>
            <a:r>
              <a:rPr lang="en-US" altLang="en-US" b="1" i="1" smtClean="0"/>
              <a:t>Understanding and Working with Multiple Generations</a:t>
            </a:r>
          </a:p>
        </p:txBody>
      </p:sp>
      <p:pic>
        <p:nvPicPr>
          <p:cNvPr id="2052" name="Picture 4"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4800600"/>
            <a:ext cx="22383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5"/>
          <p:cNvSpPr>
            <a:spLocks noGrp="1" noChangeArrowheads="1"/>
          </p:cNvSpPr>
          <p:nvPr>
            <p:ph type="title"/>
          </p:nvPr>
        </p:nvSpPr>
        <p:spPr>
          <a:xfrm>
            <a:off x="0" y="685800"/>
            <a:ext cx="4648200" cy="1143000"/>
          </a:xfrm>
        </p:spPr>
        <p:txBody>
          <a:bodyPr/>
          <a:lstStyle/>
          <a:p>
            <a:pPr eaLnBrk="1" hangingPunct="1"/>
            <a:r>
              <a:rPr lang="en-US" altLang="en-US" sz="3200" b="1" i="1" smtClean="0"/>
              <a:t>Extension Council Youth Leadership (ECYL)</a:t>
            </a:r>
            <a:br>
              <a:rPr lang="en-US" altLang="en-US" sz="3200" b="1" i="1" smtClean="0"/>
            </a:br>
            <a:r>
              <a:rPr lang="en-US" altLang="en-US" sz="3200" b="1" i="1" smtClean="0"/>
              <a:t>Topic #2</a:t>
            </a:r>
          </a:p>
        </p:txBody>
      </p:sp>
      <p:sp>
        <p:nvSpPr>
          <p:cNvPr id="2054" name="Text Box 7"/>
          <p:cNvSpPr txBox="1">
            <a:spLocks noChangeArrowheads="1"/>
          </p:cNvSpPr>
          <p:nvPr/>
        </p:nvSpPr>
        <p:spPr bwMode="auto">
          <a:xfrm>
            <a:off x="4648200" y="5419725"/>
            <a:ext cx="44958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800">
                <a:solidFill>
                  <a:srgbClr val="000000"/>
                </a:solidFill>
                <a:cs typeface="Times New Roman" panose="02020603050405020304" pitchFamily="18" charset="0"/>
              </a:rPr>
              <a:t>Produced by the Council Leadership Development Committee ― Missouri Council Leadership Development - a partnership of the Missouri Extension County Council Leadership Council and University of Missouri Extension </a:t>
            </a:r>
          </a:p>
          <a:p>
            <a:pPr eaLnBrk="1" hangingPunct="1">
              <a:spcBef>
                <a:spcPct val="50000"/>
              </a:spcBef>
            </a:pPr>
            <a:r>
              <a:rPr lang="en-US" altLang="en-US" sz="800">
                <a:solidFill>
                  <a:srgbClr val="000000"/>
                </a:solidFill>
                <a:cs typeface="Times New Roman" panose="02020603050405020304" pitchFamily="18" charset="0"/>
              </a:rPr>
              <a:t>(c) 2007 University of Missouri Board of Curators. Updated October 2011. </a:t>
            </a:r>
            <a:br>
              <a:rPr lang="en-US" altLang="en-US" sz="800">
                <a:solidFill>
                  <a:srgbClr val="000000"/>
                </a:solidFill>
                <a:cs typeface="Times New Roman" panose="02020603050405020304" pitchFamily="18" charset="0"/>
              </a:rPr>
            </a:br>
            <a:r>
              <a:rPr lang="en-US" altLang="en-US" sz="800">
                <a:solidFill>
                  <a:srgbClr val="000000"/>
                </a:solidFill>
                <a:cs typeface="Times New Roman" panose="02020603050405020304" pitchFamily="18" charset="0"/>
              </a:rPr>
              <a:t/>
            </a:r>
            <a:br>
              <a:rPr lang="en-US" altLang="en-US" sz="800">
                <a:solidFill>
                  <a:srgbClr val="000000"/>
                </a:solidFill>
                <a:cs typeface="Times New Roman" panose="02020603050405020304" pitchFamily="18" charset="0"/>
              </a:rPr>
            </a:br>
            <a:r>
              <a:rPr lang="en-US" altLang="en-US" sz="800" i="1">
                <a:solidFill>
                  <a:srgbClr val="000000"/>
                </a:solidFill>
                <a:cs typeface="Times New Roman" panose="02020603050405020304" pitchFamily="18" charset="0"/>
              </a:rPr>
              <a:t>University of Missouri Extension does not discriminate on the basis of race, color, national origin, sex, sexual orientation, religion, age, disability, or status as a Vietnam-era veteran in employment or program. </a:t>
            </a:r>
            <a:r>
              <a:rPr lang="en-US" altLang="en-US" sz="800"/>
              <a:t>Funding for this project was made possible by a grant from the Surdna Foundation and the National 4-H Council. </a:t>
            </a:r>
            <a:endParaRPr lang="en-US" altLang="en-US" sz="800">
              <a:cs typeface="Times New Roman" panose="02020603050405020304" pitchFamily="18" charset="0"/>
            </a:endParaRPr>
          </a:p>
          <a:p>
            <a:pPr eaLnBrk="1" hangingPunct="1">
              <a:spcBef>
                <a:spcPct val="50000"/>
              </a:spcBef>
            </a:pPr>
            <a:r>
              <a:rPr lang="en-US" altLang="en-US" sz="80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800px-St_Louis_Arc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648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title"/>
          </p:nvPr>
        </p:nvSpPr>
        <p:spPr>
          <a:xfrm>
            <a:off x="0" y="685800"/>
            <a:ext cx="4648200" cy="1143000"/>
          </a:xfrm>
        </p:spPr>
        <p:txBody>
          <a:bodyPr/>
          <a:lstStyle/>
          <a:p>
            <a:pPr eaLnBrk="1" hangingPunct="1"/>
            <a:r>
              <a:rPr lang="en-US" altLang="en-US" sz="3200" b="1" i="1" smtClean="0"/>
              <a:t>Extension Council Youth Leadership (ECYL)</a:t>
            </a:r>
            <a:r>
              <a:rPr lang="en-US" altLang="en-US" smtClean="0"/>
              <a:t> </a:t>
            </a:r>
            <a:r>
              <a:rPr lang="en-US" altLang="en-US" sz="3200" b="1" i="1" smtClean="0"/>
              <a:t/>
            </a:r>
            <a:br>
              <a:rPr lang="en-US" altLang="en-US" sz="3200" b="1" i="1" smtClean="0"/>
            </a:br>
            <a:r>
              <a:rPr lang="en-US" altLang="en-US" sz="3200" b="1" i="1" smtClean="0"/>
              <a:t>Topic #2</a:t>
            </a:r>
          </a:p>
        </p:txBody>
      </p:sp>
      <p:sp>
        <p:nvSpPr>
          <p:cNvPr id="3076" name="Rectangle 4"/>
          <p:cNvSpPr>
            <a:spLocks noGrp="1" noChangeArrowheads="1"/>
          </p:cNvSpPr>
          <p:nvPr>
            <p:ph type="body" idx="1"/>
          </p:nvPr>
        </p:nvSpPr>
        <p:spPr>
          <a:xfrm>
            <a:off x="4800600" y="304800"/>
            <a:ext cx="4191000" cy="5715000"/>
          </a:xfrm>
        </p:spPr>
        <p:txBody>
          <a:bodyPr/>
          <a:lstStyle/>
          <a:p>
            <a:pPr marL="174625" indent="-174625" algn="ctr" eaLnBrk="1" hangingPunct="1">
              <a:buFontTx/>
              <a:buNone/>
            </a:pPr>
            <a:r>
              <a:rPr lang="en-US" altLang="en-US" sz="2800" b="1" i="1" smtClean="0"/>
              <a:t>Learning Objectives:</a:t>
            </a:r>
            <a:br>
              <a:rPr lang="en-US" altLang="en-US" sz="2800" b="1" i="1" smtClean="0"/>
            </a:br>
            <a:endParaRPr lang="en-US" altLang="en-US" sz="2800" b="1" i="1" smtClean="0"/>
          </a:p>
          <a:p>
            <a:pPr marL="174625" indent="-174625" eaLnBrk="1" hangingPunct="1"/>
            <a:r>
              <a:rPr lang="en-US" altLang="en-US" sz="1800" i="1" smtClean="0"/>
              <a:t>Understand differences between generations.</a:t>
            </a:r>
          </a:p>
          <a:p>
            <a:pPr marL="174625" indent="-174625" eaLnBrk="1" hangingPunct="1"/>
            <a:endParaRPr lang="en-US" altLang="en-US" sz="1800" i="1" smtClean="0"/>
          </a:p>
          <a:p>
            <a:pPr marL="174625" indent="-174625" eaLnBrk="1" hangingPunct="1"/>
            <a:r>
              <a:rPr lang="en-US" altLang="en-US" sz="1800" i="1" smtClean="0"/>
              <a:t>Understand similarities between people regardless of age.</a:t>
            </a:r>
          </a:p>
          <a:p>
            <a:pPr marL="174625" indent="-174625" eaLnBrk="1" hangingPunct="1"/>
            <a:endParaRPr lang="en-US" altLang="en-US" sz="1800" i="1" smtClean="0"/>
          </a:p>
          <a:p>
            <a:pPr marL="174625" indent="-174625" eaLnBrk="1" hangingPunct="1"/>
            <a:r>
              <a:rPr lang="en-US" altLang="en-US" sz="1800" i="1" smtClean="0"/>
              <a:t>Grasp the unique skills and perspectives that each generation brings to the table in decision-making.</a:t>
            </a:r>
          </a:p>
          <a:p>
            <a:pPr marL="174625" indent="-174625" eaLnBrk="1" hangingPunct="1"/>
            <a:endParaRPr lang="en-US" altLang="en-US" sz="1800" i="1" smtClean="0"/>
          </a:p>
          <a:p>
            <a:pPr marL="174625" indent="-174625" eaLnBrk="1" hangingPunct="1"/>
            <a:r>
              <a:rPr lang="en-US" altLang="en-US" sz="1800" i="1" smtClean="0"/>
              <a:t>Gain strategies for communicating and effective decision-making as a group.</a:t>
            </a:r>
          </a:p>
        </p:txBody>
      </p:sp>
      <p:pic>
        <p:nvPicPr>
          <p:cNvPr id="3077" name="Picture 5"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6019800"/>
            <a:ext cx="22383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title"/>
          </p:nvPr>
        </p:nvSpPr>
        <p:spPr/>
        <p:txBody>
          <a:bodyPr/>
          <a:lstStyle/>
          <a:p>
            <a:pPr eaLnBrk="1" hangingPunct="1"/>
            <a:r>
              <a:rPr lang="en-US" altLang="en-US" sz="3200" b="1" i="1" smtClean="0"/>
              <a:t>Understanding and Working with</a:t>
            </a:r>
            <a:br>
              <a:rPr lang="en-US" altLang="en-US" sz="3200" b="1" i="1" smtClean="0"/>
            </a:br>
            <a:r>
              <a:rPr lang="en-US" altLang="en-US" sz="3200" b="1" i="1" smtClean="0"/>
              <a:t>Multiple Generations</a:t>
            </a:r>
          </a:p>
        </p:txBody>
      </p:sp>
      <p:sp>
        <p:nvSpPr>
          <p:cNvPr id="4100" name="Rectangle 4"/>
          <p:cNvSpPr>
            <a:spLocks noGrp="1" noChangeArrowheads="1"/>
          </p:cNvSpPr>
          <p:nvPr>
            <p:ph type="body" sz="half" idx="1"/>
          </p:nvPr>
        </p:nvSpPr>
        <p:spPr>
          <a:xfrm>
            <a:off x="457200" y="1600200"/>
            <a:ext cx="8382000" cy="1066800"/>
          </a:xfrm>
        </p:spPr>
        <p:txBody>
          <a:bodyPr/>
          <a:lstStyle/>
          <a:p>
            <a:pPr eaLnBrk="1" hangingPunct="1"/>
            <a:r>
              <a:rPr lang="en-US" altLang="en-US" sz="2800" smtClean="0"/>
              <a:t>Identify some common societal stereotypes of adults and youth (single words or phrases)</a:t>
            </a:r>
          </a:p>
        </p:txBody>
      </p:sp>
      <p:graphicFrame>
        <p:nvGraphicFramePr>
          <p:cNvPr id="163845" name="Group 5"/>
          <p:cNvGraphicFramePr>
            <a:graphicFrameLocks noGrp="1"/>
          </p:cNvGraphicFramePr>
          <p:nvPr>
            <p:ph sz="half" idx="2"/>
          </p:nvPr>
        </p:nvGraphicFramePr>
        <p:xfrm>
          <a:off x="914400" y="2743200"/>
          <a:ext cx="7467600" cy="3429000"/>
        </p:xfrm>
        <a:graphic>
          <a:graphicData uri="http://schemas.openxmlformats.org/drawingml/2006/table">
            <a:tbl>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1652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Adults</a:t>
                      </a:r>
                      <a:br>
                        <a:rPr kumimoji="0" lang="en-US" sz="2800" b="0" i="0" u="none" strike="noStrike" cap="none" normalizeH="0" baseline="0" smtClean="0">
                          <a:ln>
                            <a:noFill/>
                          </a:ln>
                          <a:solidFill>
                            <a:schemeClr val="tx1"/>
                          </a:solidFill>
                          <a:effectLst/>
                          <a:latin typeface="Arial" charset="0"/>
                        </a:rPr>
                      </a:br>
                      <a:r>
                        <a:rPr kumimoji="0" lang="en-US" sz="2800" b="0" i="0" u="none" strike="noStrike" cap="none" normalizeH="0" baseline="0" smtClean="0">
                          <a:ln>
                            <a:noFill/>
                          </a:ln>
                          <a:solidFill>
                            <a:schemeClr val="tx1"/>
                          </a:solidFill>
                          <a:effectLst/>
                          <a:latin typeface="Arial" charset="0"/>
                        </a:rPr>
                        <a:t>Negative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Youth</a:t>
                      </a:r>
                      <a:br>
                        <a:rPr kumimoji="0" lang="en-US" sz="2800" b="0" i="0" u="none" strike="noStrike" cap="none" normalizeH="0" baseline="0" smtClean="0">
                          <a:ln>
                            <a:noFill/>
                          </a:ln>
                          <a:solidFill>
                            <a:schemeClr val="tx1"/>
                          </a:solidFill>
                          <a:effectLst/>
                          <a:latin typeface="Arial" charset="0"/>
                        </a:rPr>
                      </a:br>
                      <a:r>
                        <a:rPr kumimoji="0" lang="en-US" sz="2800" b="0" i="0" u="none" strike="noStrike" cap="none" normalizeH="0" baseline="0" smtClean="0">
                          <a:ln>
                            <a:noFill/>
                          </a:ln>
                          <a:solidFill>
                            <a:schemeClr val="tx1"/>
                          </a:solidFill>
                          <a:effectLst/>
                          <a:latin typeface="Arial" charset="0"/>
                        </a:rPr>
                        <a:t>Negative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764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Adults</a:t>
                      </a:r>
                      <a:br>
                        <a:rPr kumimoji="0" lang="en-US" sz="2800" b="0" i="0" u="none" strike="noStrike" cap="none" normalizeH="0" baseline="0" smtClean="0">
                          <a:ln>
                            <a:noFill/>
                          </a:ln>
                          <a:solidFill>
                            <a:schemeClr val="tx1"/>
                          </a:solidFill>
                          <a:effectLst/>
                          <a:latin typeface="Arial" charset="0"/>
                        </a:rPr>
                      </a:br>
                      <a:r>
                        <a:rPr kumimoji="0" lang="en-US" sz="2800" b="0" i="0" u="none" strike="noStrike" cap="none" normalizeH="0" baseline="0" smtClean="0">
                          <a:ln>
                            <a:noFill/>
                          </a:ln>
                          <a:solidFill>
                            <a:schemeClr val="tx1"/>
                          </a:solidFill>
                          <a:effectLst/>
                          <a:latin typeface="Arial" charset="0"/>
                        </a:rPr>
                        <a:t>Positive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Youth</a:t>
                      </a:r>
                      <a:br>
                        <a:rPr kumimoji="0" lang="en-US" sz="2800" b="0" i="0" u="none" strike="noStrike" cap="none" normalizeH="0" baseline="0" smtClean="0">
                          <a:ln>
                            <a:noFill/>
                          </a:ln>
                          <a:solidFill>
                            <a:schemeClr val="tx1"/>
                          </a:solidFill>
                          <a:effectLst/>
                          <a:latin typeface="Arial" charset="0"/>
                        </a:rPr>
                      </a:br>
                      <a:r>
                        <a:rPr kumimoji="0" lang="en-US" sz="2800" b="0" i="0" u="none" strike="noStrike" cap="none" normalizeH="0" baseline="0" smtClean="0">
                          <a:ln>
                            <a:noFill/>
                          </a:ln>
                          <a:solidFill>
                            <a:schemeClr val="tx1"/>
                          </a:solidFill>
                          <a:effectLst/>
                          <a:latin typeface="Arial" charset="0"/>
                        </a:rPr>
                        <a:t>Positive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02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p:cNvSpPr txBox="1">
            <a:spLocks noChangeArrowheads="1"/>
          </p:cNvSpPr>
          <p:nvPr/>
        </p:nvSpPr>
        <p:spPr bwMode="auto">
          <a:xfrm>
            <a:off x="457200" y="228600"/>
            <a:ext cx="8229600" cy="1143000"/>
          </a:xfrm>
          <a:prstGeom prst="rect">
            <a:avLst/>
          </a:prstGeom>
          <a:noFill/>
          <a:ln w="9525">
            <a:noFill/>
            <a:miter lim="800000"/>
            <a:headEnd/>
            <a:tailEnd/>
          </a:ln>
        </p:spPr>
        <p:txBody>
          <a:bodyPr anchor="ctr"/>
          <a:lstStyle/>
          <a:p>
            <a:pPr algn="ctr">
              <a:defRPr/>
            </a:pPr>
            <a:r>
              <a:rPr lang="en-US" sz="3200" b="1" i="1" kern="0" dirty="0">
                <a:solidFill>
                  <a:schemeClr val="tx2"/>
                </a:solidFill>
                <a:latin typeface="+mj-lt"/>
                <a:ea typeface="+mj-ea"/>
                <a:cs typeface="+mj-cs"/>
              </a:rPr>
              <a:t>Understanding and Working with</a:t>
            </a:r>
            <a:br>
              <a:rPr lang="en-US" sz="3200" b="1" i="1" kern="0" dirty="0">
                <a:solidFill>
                  <a:schemeClr val="tx2"/>
                </a:solidFill>
                <a:latin typeface="+mj-lt"/>
                <a:ea typeface="+mj-ea"/>
                <a:cs typeface="+mj-cs"/>
              </a:rPr>
            </a:br>
            <a:r>
              <a:rPr lang="en-US" sz="3200" b="1" i="1" kern="0" dirty="0">
                <a:solidFill>
                  <a:schemeClr val="tx2"/>
                </a:solidFill>
                <a:latin typeface="+mj-lt"/>
                <a:ea typeface="+mj-ea"/>
                <a:cs typeface="+mj-cs"/>
              </a:rPr>
              <a:t>Multiple Generations</a:t>
            </a:r>
          </a:p>
        </p:txBody>
      </p:sp>
      <p:sp>
        <p:nvSpPr>
          <p:cNvPr id="7" name="Rectangle 4"/>
          <p:cNvSpPr txBox="1">
            <a:spLocks noChangeArrowheads="1"/>
          </p:cNvSpPr>
          <p:nvPr/>
        </p:nvSpPr>
        <p:spPr bwMode="auto">
          <a:xfrm>
            <a:off x="228600" y="1676400"/>
            <a:ext cx="5943600" cy="685800"/>
          </a:xfrm>
          <a:prstGeom prst="rect">
            <a:avLst/>
          </a:prstGeom>
          <a:noFill/>
          <a:ln w="9525">
            <a:noFill/>
            <a:miter lim="800000"/>
            <a:headEnd/>
            <a:tailEnd/>
          </a:ln>
        </p:spPr>
        <p:txBody>
          <a:bodyPr/>
          <a:lstStyle/>
          <a:p>
            <a:pPr marL="342900" indent="-342900">
              <a:spcBef>
                <a:spcPct val="20000"/>
              </a:spcBef>
              <a:defRPr/>
            </a:pPr>
            <a:r>
              <a:rPr lang="en-US" sz="3200" i="1" kern="0" dirty="0">
                <a:latin typeface="+mn-lt"/>
                <a:cs typeface="+mn-cs"/>
              </a:rPr>
              <a:t>What’s Up with Stereotypes?</a:t>
            </a:r>
          </a:p>
        </p:txBody>
      </p:sp>
      <p:sp>
        <p:nvSpPr>
          <p:cNvPr id="5125" name="TextBox 8"/>
          <p:cNvSpPr txBox="1">
            <a:spLocks noChangeArrowheads="1"/>
          </p:cNvSpPr>
          <p:nvPr/>
        </p:nvSpPr>
        <p:spPr bwMode="auto">
          <a:xfrm>
            <a:off x="152400" y="2438400"/>
            <a:ext cx="6477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en-US" sz="2400"/>
              <a:t>  Opposite sides of the same coin</a:t>
            </a:r>
          </a:p>
          <a:p>
            <a:pPr eaLnBrk="1" hangingPunct="1">
              <a:buFont typeface="Arial" panose="020B0604020202020204" pitchFamily="34" charset="0"/>
              <a:buChar char="•"/>
            </a:pPr>
            <a:r>
              <a:rPr lang="en-US" altLang="en-US" sz="2400"/>
              <a:t>  Complimentary, balance each other out</a:t>
            </a:r>
          </a:p>
          <a:p>
            <a:pPr eaLnBrk="1" hangingPunct="1"/>
            <a:endParaRPr lang="en-US" altLang="en-US" sz="2400"/>
          </a:p>
          <a:p>
            <a:pPr eaLnBrk="1" hangingPunct="1"/>
            <a:endParaRPr lang="en-US" altLang="en-US" sz="2400"/>
          </a:p>
          <a:p>
            <a:pPr eaLnBrk="1" hangingPunct="1"/>
            <a:r>
              <a:rPr lang="en-US" altLang="en-US" sz="2400"/>
              <a:t>Can youth and adults be stronger together?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6"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5303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2"/>
          <p:cNvSpPr>
            <a:spLocks noGrp="1" noChangeArrowheads="1"/>
          </p:cNvSpPr>
          <p:nvPr>
            <p:ph type="title"/>
          </p:nvPr>
        </p:nvSpPr>
        <p:spPr/>
        <p:txBody>
          <a:bodyPr/>
          <a:lstStyle/>
          <a:p>
            <a:pPr eaLnBrk="1" hangingPunct="1"/>
            <a:r>
              <a:rPr lang="en-US" altLang="en-US" sz="3200" b="1" i="1" smtClean="0"/>
              <a:t>Understanding and Working with</a:t>
            </a:r>
            <a:br>
              <a:rPr lang="en-US" altLang="en-US" sz="3200" b="1" i="1" smtClean="0"/>
            </a:br>
            <a:r>
              <a:rPr lang="en-US" altLang="en-US" sz="3200" b="1" i="1" smtClean="0"/>
              <a:t>Multiple Generations</a:t>
            </a:r>
          </a:p>
        </p:txBody>
      </p:sp>
      <p:sp>
        <p:nvSpPr>
          <p:cNvPr id="6148" name="Rectangle 3"/>
          <p:cNvSpPr>
            <a:spLocks noGrp="1" noChangeArrowheads="1"/>
          </p:cNvSpPr>
          <p:nvPr>
            <p:ph type="body" sz="half" idx="1"/>
          </p:nvPr>
        </p:nvSpPr>
        <p:spPr>
          <a:xfrm>
            <a:off x="457200" y="1600200"/>
            <a:ext cx="8382000" cy="4648200"/>
          </a:xfrm>
        </p:spPr>
        <p:txBody>
          <a:bodyPr/>
          <a:lstStyle/>
          <a:p>
            <a:pPr eaLnBrk="1" hangingPunct="1">
              <a:buFontTx/>
              <a:buNone/>
            </a:pPr>
            <a:r>
              <a:rPr lang="en-US" altLang="en-US" b="1" i="1" smtClean="0"/>
              <a:t>For Discussion</a:t>
            </a:r>
          </a:p>
          <a:p>
            <a:pPr eaLnBrk="1" hangingPunct="1"/>
            <a:r>
              <a:rPr lang="en-US" altLang="en-US" smtClean="0"/>
              <a:t>Do stereotypes of adults/youth tend to </a:t>
            </a:r>
            <a:r>
              <a:rPr lang="en-US" altLang="en-US" u="sng" smtClean="0"/>
              <a:t>help</a:t>
            </a:r>
            <a:r>
              <a:rPr lang="en-US" altLang="en-US" smtClean="0"/>
              <a:t> or </a:t>
            </a:r>
            <a:r>
              <a:rPr lang="en-US" altLang="en-US" u="sng" smtClean="0"/>
              <a:t>hinder</a:t>
            </a:r>
            <a:r>
              <a:rPr lang="en-US" altLang="en-US" smtClean="0"/>
              <a:t> working in groups?</a:t>
            </a:r>
          </a:p>
          <a:p>
            <a:pPr eaLnBrk="1" hangingPunct="1"/>
            <a:r>
              <a:rPr lang="en-US" altLang="en-US" smtClean="0"/>
              <a:t>What are some examples you can name?</a:t>
            </a:r>
          </a:p>
          <a:p>
            <a:pPr eaLnBrk="1" hangingPunct="1"/>
            <a:r>
              <a:rPr lang="en-US" altLang="en-US" smtClean="0"/>
              <a:t>What are some suggestions for how groups can effectively manage stereotyping?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02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title"/>
          </p:nvPr>
        </p:nvSpPr>
        <p:spPr/>
        <p:txBody>
          <a:bodyPr/>
          <a:lstStyle/>
          <a:p>
            <a:pPr eaLnBrk="1" hangingPunct="1"/>
            <a:r>
              <a:rPr lang="en-US" altLang="en-US" sz="3200" b="1" i="1" smtClean="0"/>
              <a:t>Understanding and Working with</a:t>
            </a:r>
            <a:br>
              <a:rPr lang="en-US" altLang="en-US" sz="3200" b="1" i="1" smtClean="0"/>
            </a:br>
            <a:r>
              <a:rPr lang="en-US" altLang="en-US" sz="3200" b="1" i="1" smtClean="0"/>
              <a:t>Multiple Generations</a:t>
            </a:r>
          </a:p>
        </p:txBody>
      </p:sp>
      <p:sp>
        <p:nvSpPr>
          <p:cNvPr id="7172" name="Rectangle 4"/>
          <p:cNvSpPr>
            <a:spLocks noGrp="1" noChangeArrowheads="1"/>
          </p:cNvSpPr>
          <p:nvPr>
            <p:ph type="body" sz="half" idx="1"/>
          </p:nvPr>
        </p:nvSpPr>
        <p:spPr>
          <a:xfrm>
            <a:off x="381000" y="1752600"/>
            <a:ext cx="8382000" cy="4648200"/>
          </a:xfrm>
        </p:spPr>
        <p:txBody>
          <a:bodyPr/>
          <a:lstStyle/>
          <a:p>
            <a:pPr marL="533400" indent="-533400" eaLnBrk="1" hangingPunct="1">
              <a:buFontTx/>
              <a:buNone/>
            </a:pPr>
            <a:r>
              <a:rPr lang="en-US" altLang="en-US" b="1" i="1" smtClean="0"/>
              <a:t>Meet all the Generations</a:t>
            </a:r>
          </a:p>
          <a:p>
            <a:pPr marL="533400" indent="-533400" eaLnBrk="1" hangingPunct="1"/>
            <a:r>
              <a:rPr lang="en-US" altLang="en-US" smtClean="0"/>
              <a:t>Builder Generation: 1900-1922</a:t>
            </a:r>
          </a:p>
          <a:p>
            <a:pPr marL="533400" indent="-533400" eaLnBrk="1" hangingPunct="1"/>
            <a:r>
              <a:rPr lang="en-US" altLang="en-US" smtClean="0"/>
              <a:t>Silent Generation: 1923-1944</a:t>
            </a:r>
          </a:p>
          <a:p>
            <a:pPr marL="533400" indent="-533400" eaLnBrk="1" hangingPunct="1"/>
            <a:r>
              <a:rPr lang="en-US" altLang="en-US" smtClean="0"/>
              <a:t>Boomer Generation: 1945-1964</a:t>
            </a:r>
          </a:p>
          <a:p>
            <a:pPr marL="533400" indent="-533400" eaLnBrk="1" hangingPunct="1"/>
            <a:r>
              <a:rPr lang="en-US" altLang="en-US" smtClean="0"/>
              <a:t>Busters (Gen X):  1965-1980</a:t>
            </a:r>
          </a:p>
          <a:p>
            <a:pPr marL="533400" indent="-533400" eaLnBrk="1" hangingPunct="1"/>
            <a:r>
              <a:rPr lang="en-US" altLang="en-US" smtClean="0"/>
              <a:t>Millennials (Gen Y): 1981-1994</a:t>
            </a:r>
          </a:p>
          <a:p>
            <a:pPr marL="533400" indent="-533400" eaLnBrk="1" hangingPunct="1"/>
            <a:r>
              <a:rPr lang="en-US" altLang="en-US" smtClean="0"/>
              <a:t>Postmillennials (Gen Z): 1995-present</a:t>
            </a:r>
          </a:p>
          <a:p>
            <a:pPr marL="533400" indent="-533400" eaLnBrk="1" hangingPunct="1"/>
            <a:endParaRPr lang="en-US"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8"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2"/>
          <p:cNvSpPr>
            <a:spLocks noGrp="1" noChangeArrowheads="1"/>
          </p:cNvSpPr>
          <p:nvPr>
            <p:ph type="title"/>
          </p:nvPr>
        </p:nvSpPr>
        <p:spPr/>
        <p:txBody>
          <a:bodyPr/>
          <a:lstStyle/>
          <a:p>
            <a:pPr eaLnBrk="1" hangingPunct="1"/>
            <a:r>
              <a:rPr lang="en-US" altLang="en-US" sz="3200" b="1" i="1" smtClean="0"/>
              <a:t>Understanding and Working with</a:t>
            </a:r>
            <a:br>
              <a:rPr lang="en-US" altLang="en-US" sz="3200" b="1" i="1" smtClean="0"/>
            </a:br>
            <a:r>
              <a:rPr lang="en-US" altLang="en-US" sz="3200" b="1" i="1" smtClean="0"/>
              <a:t>Multiple Generations</a:t>
            </a:r>
          </a:p>
        </p:txBody>
      </p:sp>
      <p:sp>
        <p:nvSpPr>
          <p:cNvPr id="8196" name="Rectangle 3"/>
          <p:cNvSpPr>
            <a:spLocks noGrp="1" noChangeArrowheads="1"/>
          </p:cNvSpPr>
          <p:nvPr>
            <p:ph type="body" sz="half" idx="1"/>
          </p:nvPr>
        </p:nvSpPr>
        <p:spPr>
          <a:xfrm>
            <a:off x="381000" y="1752600"/>
            <a:ext cx="8382000" cy="609600"/>
          </a:xfrm>
        </p:spPr>
        <p:txBody>
          <a:bodyPr/>
          <a:lstStyle/>
          <a:p>
            <a:pPr marL="533400" indent="-533400" algn="ctr" eaLnBrk="1" hangingPunct="1">
              <a:buFontTx/>
              <a:buNone/>
            </a:pPr>
            <a:r>
              <a:rPr lang="en-US" altLang="en-US" b="1" i="1" smtClean="0"/>
              <a:t>Are the 5 Generations at Your Table?</a:t>
            </a:r>
            <a:endParaRPr lang="en-US" altLang="en-US" smtClean="0"/>
          </a:p>
        </p:txBody>
      </p:sp>
      <p:sp>
        <p:nvSpPr>
          <p:cNvPr id="7185" name="table"/>
          <p:cNvSpPr>
            <a:spLocks noEditPoints="1" noChangeArrowheads="1"/>
          </p:cNvSpPr>
          <p:nvPr/>
        </p:nvSpPr>
        <p:spPr bwMode="auto">
          <a:xfrm>
            <a:off x="2209800" y="2514600"/>
            <a:ext cx="4114800" cy="3962400"/>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015 w 21600"/>
              <a:gd name="T9" fmla="*/ 4491 h 21600"/>
              <a:gd name="T10" fmla="*/ 17622 w 21600"/>
              <a:gd name="T11" fmla="*/ 17121 h 21600"/>
            </a:gdLst>
            <a:ahLst/>
            <a:cxnLst>
              <a:cxn ang="0">
                <a:pos x="T0" y="T1"/>
              </a:cxn>
              <a:cxn ang="0">
                <a:pos x="T2" y="T3"/>
              </a:cxn>
              <a:cxn ang="0">
                <a:pos x="T4" y="T5"/>
              </a:cxn>
              <a:cxn ang="0">
                <a:pos x="T6" y="T7"/>
              </a:cxn>
            </a:cxnLst>
            <a:rect l="T8" t="T9" r="T10" b="T11"/>
            <a:pathLst>
              <a:path w="21600" h="21600" extrusionOk="0">
                <a:moveTo>
                  <a:pt x="17641" y="17591"/>
                </a:moveTo>
                <a:lnTo>
                  <a:pt x="18067" y="17165"/>
                </a:lnTo>
                <a:lnTo>
                  <a:pt x="18443" y="16689"/>
                </a:lnTo>
                <a:lnTo>
                  <a:pt x="18794" y="16162"/>
                </a:lnTo>
                <a:lnTo>
                  <a:pt x="19144" y="15661"/>
                </a:lnTo>
                <a:lnTo>
                  <a:pt x="19420" y="15135"/>
                </a:lnTo>
                <a:lnTo>
                  <a:pt x="19645" y="14584"/>
                </a:lnTo>
                <a:lnTo>
                  <a:pt x="19871" y="13982"/>
                </a:lnTo>
                <a:lnTo>
                  <a:pt x="20071" y="13406"/>
                </a:lnTo>
                <a:lnTo>
                  <a:pt x="20297" y="13456"/>
                </a:lnTo>
                <a:lnTo>
                  <a:pt x="20472" y="13456"/>
                </a:lnTo>
                <a:lnTo>
                  <a:pt x="20648" y="13406"/>
                </a:lnTo>
                <a:lnTo>
                  <a:pt x="20823" y="13331"/>
                </a:lnTo>
                <a:lnTo>
                  <a:pt x="20948" y="13206"/>
                </a:lnTo>
                <a:lnTo>
                  <a:pt x="21099" y="13080"/>
                </a:lnTo>
                <a:lnTo>
                  <a:pt x="21149" y="12905"/>
                </a:lnTo>
                <a:lnTo>
                  <a:pt x="21299" y="12704"/>
                </a:lnTo>
                <a:lnTo>
                  <a:pt x="21425" y="12253"/>
                </a:lnTo>
                <a:lnTo>
                  <a:pt x="21550" y="11727"/>
                </a:lnTo>
                <a:lnTo>
                  <a:pt x="21600" y="11276"/>
                </a:lnTo>
                <a:lnTo>
                  <a:pt x="21600" y="10800"/>
                </a:lnTo>
                <a:lnTo>
                  <a:pt x="21600" y="10324"/>
                </a:lnTo>
                <a:lnTo>
                  <a:pt x="21550" y="9823"/>
                </a:lnTo>
                <a:lnTo>
                  <a:pt x="21425" y="9347"/>
                </a:lnTo>
                <a:lnTo>
                  <a:pt x="21299" y="8896"/>
                </a:lnTo>
                <a:lnTo>
                  <a:pt x="21149" y="8695"/>
                </a:lnTo>
                <a:lnTo>
                  <a:pt x="21099" y="8520"/>
                </a:lnTo>
                <a:lnTo>
                  <a:pt x="20948" y="8344"/>
                </a:lnTo>
                <a:lnTo>
                  <a:pt x="20823" y="8269"/>
                </a:lnTo>
                <a:lnTo>
                  <a:pt x="20648" y="8169"/>
                </a:lnTo>
                <a:lnTo>
                  <a:pt x="20472" y="8144"/>
                </a:lnTo>
                <a:lnTo>
                  <a:pt x="20297" y="8144"/>
                </a:lnTo>
                <a:lnTo>
                  <a:pt x="20071" y="8169"/>
                </a:lnTo>
                <a:lnTo>
                  <a:pt x="19871" y="7618"/>
                </a:lnTo>
                <a:lnTo>
                  <a:pt x="19645" y="7016"/>
                </a:lnTo>
                <a:lnTo>
                  <a:pt x="19420" y="6490"/>
                </a:lnTo>
                <a:lnTo>
                  <a:pt x="19144" y="5939"/>
                </a:lnTo>
                <a:lnTo>
                  <a:pt x="18794" y="5438"/>
                </a:lnTo>
                <a:lnTo>
                  <a:pt x="18443" y="4961"/>
                </a:lnTo>
                <a:lnTo>
                  <a:pt x="18067" y="4460"/>
                </a:lnTo>
                <a:lnTo>
                  <a:pt x="17691" y="4034"/>
                </a:lnTo>
                <a:lnTo>
                  <a:pt x="17215" y="3608"/>
                </a:lnTo>
                <a:lnTo>
                  <a:pt x="16739" y="3232"/>
                </a:lnTo>
                <a:lnTo>
                  <a:pt x="16263" y="2832"/>
                </a:lnTo>
                <a:lnTo>
                  <a:pt x="15686" y="2506"/>
                </a:lnTo>
                <a:lnTo>
                  <a:pt x="15185" y="2205"/>
                </a:lnTo>
                <a:lnTo>
                  <a:pt x="14609" y="1929"/>
                </a:lnTo>
                <a:lnTo>
                  <a:pt x="14032" y="1704"/>
                </a:lnTo>
                <a:lnTo>
                  <a:pt x="13431" y="1503"/>
                </a:lnTo>
                <a:lnTo>
                  <a:pt x="13481" y="1278"/>
                </a:lnTo>
                <a:lnTo>
                  <a:pt x="13481" y="1103"/>
                </a:lnTo>
                <a:lnTo>
                  <a:pt x="13431" y="952"/>
                </a:lnTo>
                <a:lnTo>
                  <a:pt x="13356" y="777"/>
                </a:lnTo>
                <a:lnTo>
                  <a:pt x="13256" y="626"/>
                </a:lnTo>
                <a:lnTo>
                  <a:pt x="13080" y="526"/>
                </a:lnTo>
                <a:lnTo>
                  <a:pt x="12930" y="426"/>
                </a:lnTo>
                <a:lnTo>
                  <a:pt x="12704" y="301"/>
                </a:lnTo>
                <a:lnTo>
                  <a:pt x="12278" y="175"/>
                </a:lnTo>
                <a:lnTo>
                  <a:pt x="11802" y="25"/>
                </a:lnTo>
                <a:lnTo>
                  <a:pt x="11276" y="0"/>
                </a:lnTo>
                <a:lnTo>
                  <a:pt x="10825" y="0"/>
                </a:lnTo>
                <a:lnTo>
                  <a:pt x="10324" y="0"/>
                </a:lnTo>
                <a:lnTo>
                  <a:pt x="9848" y="25"/>
                </a:lnTo>
                <a:lnTo>
                  <a:pt x="9347" y="175"/>
                </a:lnTo>
                <a:lnTo>
                  <a:pt x="8921" y="301"/>
                </a:lnTo>
                <a:lnTo>
                  <a:pt x="8695" y="426"/>
                </a:lnTo>
                <a:lnTo>
                  <a:pt x="8545" y="526"/>
                </a:lnTo>
                <a:lnTo>
                  <a:pt x="8394" y="626"/>
                </a:lnTo>
                <a:lnTo>
                  <a:pt x="8269" y="777"/>
                </a:lnTo>
                <a:lnTo>
                  <a:pt x="8169" y="952"/>
                </a:lnTo>
                <a:lnTo>
                  <a:pt x="8144" y="1103"/>
                </a:lnTo>
                <a:lnTo>
                  <a:pt x="8144" y="1278"/>
                </a:lnTo>
                <a:lnTo>
                  <a:pt x="8219" y="1503"/>
                </a:lnTo>
                <a:lnTo>
                  <a:pt x="7618" y="1704"/>
                </a:lnTo>
                <a:lnTo>
                  <a:pt x="7066" y="1929"/>
                </a:lnTo>
                <a:lnTo>
                  <a:pt x="6490" y="2205"/>
                </a:lnTo>
                <a:lnTo>
                  <a:pt x="5939" y="2456"/>
                </a:lnTo>
                <a:lnTo>
                  <a:pt x="5438" y="2781"/>
                </a:lnTo>
                <a:lnTo>
                  <a:pt x="4961" y="3132"/>
                </a:lnTo>
                <a:lnTo>
                  <a:pt x="4485" y="3533"/>
                </a:lnTo>
                <a:lnTo>
                  <a:pt x="4059" y="3959"/>
                </a:lnTo>
                <a:lnTo>
                  <a:pt x="3633" y="4385"/>
                </a:lnTo>
                <a:lnTo>
                  <a:pt x="3232" y="4861"/>
                </a:lnTo>
                <a:lnTo>
                  <a:pt x="2857" y="5387"/>
                </a:lnTo>
                <a:lnTo>
                  <a:pt x="2506" y="5889"/>
                </a:lnTo>
                <a:lnTo>
                  <a:pt x="2205" y="6465"/>
                </a:lnTo>
                <a:lnTo>
                  <a:pt x="1955" y="7016"/>
                </a:lnTo>
                <a:lnTo>
                  <a:pt x="1729" y="7568"/>
                </a:lnTo>
                <a:lnTo>
                  <a:pt x="1529" y="8169"/>
                </a:lnTo>
                <a:lnTo>
                  <a:pt x="1303" y="8144"/>
                </a:lnTo>
                <a:lnTo>
                  <a:pt x="1128" y="8144"/>
                </a:lnTo>
                <a:lnTo>
                  <a:pt x="977" y="8169"/>
                </a:lnTo>
                <a:lnTo>
                  <a:pt x="802" y="8269"/>
                </a:lnTo>
                <a:lnTo>
                  <a:pt x="652" y="8344"/>
                </a:lnTo>
                <a:lnTo>
                  <a:pt x="526" y="8520"/>
                </a:lnTo>
                <a:lnTo>
                  <a:pt x="451" y="8695"/>
                </a:lnTo>
                <a:lnTo>
                  <a:pt x="326" y="8896"/>
                </a:lnTo>
                <a:lnTo>
                  <a:pt x="200" y="9347"/>
                </a:lnTo>
                <a:lnTo>
                  <a:pt x="50" y="9823"/>
                </a:lnTo>
                <a:lnTo>
                  <a:pt x="0" y="10324"/>
                </a:lnTo>
                <a:lnTo>
                  <a:pt x="0" y="10800"/>
                </a:lnTo>
                <a:lnTo>
                  <a:pt x="0" y="11276"/>
                </a:lnTo>
                <a:lnTo>
                  <a:pt x="50" y="11727"/>
                </a:lnTo>
                <a:lnTo>
                  <a:pt x="200" y="12253"/>
                </a:lnTo>
                <a:lnTo>
                  <a:pt x="326" y="12704"/>
                </a:lnTo>
                <a:lnTo>
                  <a:pt x="451" y="12905"/>
                </a:lnTo>
                <a:lnTo>
                  <a:pt x="526" y="13080"/>
                </a:lnTo>
                <a:lnTo>
                  <a:pt x="652" y="13206"/>
                </a:lnTo>
                <a:lnTo>
                  <a:pt x="802" y="13331"/>
                </a:lnTo>
                <a:lnTo>
                  <a:pt x="977" y="13406"/>
                </a:lnTo>
                <a:lnTo>
                  <a:pt x="1128" y="13456"/>
                </a:lnTo>
                <a:lnTo>
                  <a:pt x="1303" y="13456"/>
                </a:lnTo>
                <a:lnTo>
                  <a:pt x="1529" y="13406"/>
                </a:lnTo>
                <a:lnTo>
                  <a:pt x="1729" y="13982"/>
                </a:lnTo>
                <a:lnTo>
                  <a:pt x="1955" y="14584"/>
                </a:lnTo>
                <a:lnTo>
                  <a:pt x="2255" y="15135"/>
                </a:lnTo>
                <a:lnTo>
                  <a:pt x="2556" y="15736"/>
                </a:lnTo>
                <a:lnTo>
                  <a:pt x="2907" y="16263"/>
                </a:lnTo>
                <a:lnTo>
                  <a:pt x="3283" y="16764"/>
                </a:lnTo>
                <a:lnTo>
                  <a:pt x="3684" y="17240"/>
                </a:lnTo>
                <a:lnTo>
                  <a:pt x="4110" y="17741"/>
                </a:lnTo>
                <a:lnTo>
                  <a:pt x="4535" y="18117"/>
                </a:lnTo>
                <a:lnTo>
                  <a:pt x="5012" y="18493"/>
                </a:lnTo>
                <a:lnTo>
                  <a:pt x="5463" y="18844"/>
                </a:lnTo>
                <a:lnTo>
                  <a:pt x="5989" y="19144"/>
                </a:lnTo>
                <a:lnTo>
                  <a:pt x="6490" y="19420"/>
                </a:lnTo>
                <a:lnTo>
                  <a:pt x="7066" y="19645"/>
                </a:lnTo>
                <a:lnTo>
                  <a:pt x="7618" y="19921"/>
                </a:lnTo>
                <a:lnTo>
                  <a:pt x="8219" y="20071"/>
                </a:lnTo>
                <a:lnTo>
                  <a:pt x="8144" y="20297"/>
                </a:lnTo>
                <a:lnTo>
                  <a:pt x="8144" y="20472"/>
                </a:lnTo>
                <a:lnTo>
                  <a:pt x="8169" y="20648"/>
                </a:lnTo>
                <a:lnTo>
                  <a:pt x="8269" y="20823"/>
                </a:lnTo>
                <a:lnTo>
                  <a:pt x="8394" y="20948"/>
                </a:lnTo>
                <a:lnTo>
                  <a:pt x="8545" y="21074"/>
                </a:lnTo>
                <a:lnTo>
                  <a:pt x="8695" y="21149"/>
                </a:lnTo>
                <a:lnTo>
                  <a:pt x="8921" y="21299"/>
                </a:lnTo>
                <a:lnTo>
                  <a:pt x="9347" y="21425"/>
                </a:lnTo>
                <a:lnTo>
                  <a:pt x="9848" y="21550"/>
                </a:lnTo>
                <a:lnTo>
                  <a:pt x="10324" y="21600"/>
                </a:lnTo>
                <a:lnTo>
                  <a:pt x="10825" y="21600"/>
                </a:lnTo>
                <a:lnTo>
                  <a:pt x="11276" y="21600"/>
                </a:lnTo>
                <a:lnTo>
                  <a:pt x="11802" y="21550"/>
                </a:lnTo>
                <a:lnTo>
                  <a:pt x="12278" y="21425"/>
                </a:lnTo>
                <a:lnTo>
                  <a:pt x="12704" y="21299"/>
                </a:lnTo>
                <a:lnTo>
                  <a:pt x="12930" y="21149"/>
                </a:lnTo>
                <a:lnTo>
                  <a:pt x="13080" y="21074"/>
                </a:lnTo>
                <a:lnTo>
                  <a:pt x="13256" y="20948"/>
                </a:lnTo>
                <a:lnTo>
                  <a:pt x="13356" y="20823"/>
                </a:lnTo>
                <a:lnTo>
                  <a:pt x="13431" y="20648"/>
                </a:lnTo>
                <a:lnTo>
                  <a:pt x="13481" y="20472"/>
                </a:lnTo>
                <a:lnTo>
                  <a:pt x="13481" y="20297"/>
                </a:lnTo>
                <a:lnTo>
                  <a:pt x="13431" y="20071"/>
                </a:lnTo>
                <a:lnTo>
                  <a:pt x="14032" y="19871"/>
                </a:lnTo>
                <a:lnTo>
                  <a:pt x="14609" y="19645"/>
                </a:lnTo>
                <a:lnTo>
                  <a:pt x="15135" y="19395"/>
                </a:lnTo>
                <a:lnTo>
                  <a:pt x="15686" y="19094"/>
                </a:lnTo>
                <a:lnTo>
                  <a:pt x="16213" y="18768"/>
                </a:lnTo>
                <a:lnTo>
                  <a:pt x="16739" y="18393"/>
                </a:lnTo>
                <a:lnTo>
                  <a:pt x="17165" y="18017"/>
                </a:lnTo>
                <a:lnTo>
                  <a:pt x="17641" y="17591"/>
                </a:lnTo>
                <a:close/>
              </a:path>
              <a:path w="21600" h="21600" extrusionOk="0">
                <a:moveTo>
                  <a:pt x="13431" y="1503"/>
                </a:moveTo>
                <a:lnTo>
                  <a:pt x="13080" y="1428"/>
                </a:lnTo>
                <a:lnTo>
                  <a:pt x="12780" y="1378"/>
                </a:lnTo>
                <a:lnTo>
                  <a:pt x="12479" y="1278"/>
                </a:lnTo>
                <a:lnTo>
                  <a:pt x="12128" y="1253"/>
                </a:lnTo>
                <a:lnTo>
                  <a:pt x="11802" y="1203"/>
                </a:lnTo>
                <a:lnTo>
                  <a:pt x="11477" y="1203"/>
                </a:lnTo>
                <a:lnTo>
                  <a:pt x="11151" y="1153"/>
                </a:lnTo>
                <a:lnTo>
                  <a:pt x="10825" y="1153"/>
                </a:lnTo>
                <a:lnTo>
                  <a:pt x="10449" y="1153"/>
                </a:lnTo>
                <a:lnTo>
                  <a:pt x="10174" y="1203"/>
                </a:lnTo>
                <a:lnTo>
                  <a:pt x="9798" y="1203"/>
                </a:lnTo>
                <a:lnTo>
                  <a:pt x="9472" y="1253"/>
                </a:lnTo>
                <a:lnTo>
                  <a:pt x="9171" y="1278"/>
                </a:lnTo>
                <a:lnTo>
                  <a:pt x="8820" y="1378"/>
                </a:lnTo>
                <a:lnTo>
                  <a:pt x="8545" y="1428"/>
                </a:lnTo>
                <a:lnTo>
                  <a:pt x="8219" y="1503"/>
                </a:lnTo>
                <a:moveTo>
                  <a:pt x="1529" y="8169"/>
                </a:moveTo>
                <a:lnTo>
                  <a:pt x="1453" y="8520"/>
                </a:lnTo>
                <a:lnTo>
                  <a:pt x="1403" y="8820"/>
                </a:lnTo>
                <a:lnTo>
                  <a:pt x="1303" y="9121"/>
                </a:lnTo>
                <a:lnTo>
                  <a:pt x="1253" y="9447"/>
                </a:lnTo>
                <a:lnTo>
                  <a:pt x="1228" y="9823"/>
                </a:lnTo>
                <a:lnTo>
                  <a:pt x="1228" y="10098"/>
                </a:lnTo>
                <a:lnTo>
                  <a:pt x="1178" y="10449"/>
                </a:lnTo>
                <a:lnTo>
                  <a:pt x="1178" y="10800"/>
                </a:lnTo>
                <a:lnTo>
                  <a:pt x="1178" y="11126"/>
                </a:lnTo>
                <a:lnTo>
                  <a:pt x="1228" y="11502"/>
                </a:lnTo>
                <a:lnTo>
                  <a:pt x="1228" y="11777"/>
                </a:lnTo>
                <a:lnTo>
                  <a:pt x="1253" y="12128"/>
                </a:lnTo>
                <a:lnTo>
                  <a:pt x="1303" y="12429"/>
                </a:lnTo>
                <a:lnTo>
                  <a:pt x="1403" y="12755"/>
                </a:lnTo>
                <a:lnTo>
                  <a:pt x="1453" y="13080"/>
                </a:lnTo>
                <a:lnTo>
                  <a:pt x="1529" y="13406"/>
                </a:lnTo>
                <a:moveTo>
                  <a:pt x="13431" y="20071"/>
                </a:moveTo>
                <a:lnTo>
                  <a:pt x="13080" y="20172"/>
                </a:lnTo>
                <a:lnTo>
                  <a:pt x="12780" y="20222"/>
                </a:lnTo>
                <a:lnTo>
                  <a:pt x="12479" y="20297"/>
                </a:lnTo>
                <a:lnTo>
                  <a:pt x="12128" y="20347"/>
                </a:lnTo>
                <a:lnTo>
                  <a:pt x="11802" y="20397"/>
                </a:lnTo>
                <a:lnTo>
                  <a:pt x="11477" y="20397"/>
                </a:lnTo>
                <a:lnTo>
                  <a:pt x="11151" y="20447"/>
                </a:lnTo>
                <a:lnTo>
                  <a:pt x="10825" y="20447"/>
                </a:lnTo>
                <a:lnTo>
                  <a:pt x="10449" y="20447"/>
                </a:lnTo>
                <a:lnTo>
                  <a:pt x="10174" y="20397"/>
                </a:lnTo>
                <a:lnTo>
                  <a:pt x="9798" y="20397"/>
                </a:lnTo>
                <a:lnTo>
                  <a:pt x="9472" y="20347"/>
                </a:lnTo>
                <a:lnTo>
                  <a:pt x="9171" y="20297"/>
                </a:lnTo>
                <a:lnTo>
                  <a:pt x="8820" y="20222"/>
                </a:lnTo>
                <a:lnTo>
                  <a:pt x="8545" y="20172"/>
                </a:lnTo>
                <a:lnTo>
                  <a:pt x="8219" y="20071"/>
                </a:lnTo>
                <a:moveTo>
                  <a:pt x="20071" y="13406"/>
                </a:moveTo>
                <a:lnTo>
                  <a:pt x="20172" y="13080"/>
                </a:lnTo>
                <a:lnTo>
                  <a:pt x="20222" y="12755"/>
                </a:lnTo>
                <a:lnTo>
                  <a:pt x="20297" y="12429"/>
                </a:lnTo>
                <a:lnTo>
                  <a:pt x="20347" y="12128"/>
                </a:lnTo>
                <a:lnTo>
                  <a:pt x="20397" y="11777"/>
                </a:lnTo>
                <a:lnTo>
                  <a:pt x="20447" y="11502"/>
                </a:lnTo>
                <a:lnTo>
                  <a:pt x="20447" y="11126"/>
                </a:lnTo>
                <a:lnTo>
                  <a:pt x="20447" y="10800"/>
                </a:lnTo>
                <a:lnTo>
                  <a:pt x="20447" y="10449"/>
                </a:lnTo>
                <a:lnTo>
                  <a:pt x="20447" y="10098"/>
                </a:lnTo>
                <a:lnTo>
                  <a:pt x="20397" y="9823"/>
                </a:lnTo>
                <a:lnTo>
                  <a:pt x="20347" y="9447"/>
                </a:lnTo>
                <a:lnTo>
                  <a:pt x="20297" y="9121"/>
                </a:lnTo>
                <a:lnTo>
                  <a:pt x="20222" y="8820"/>
                </a:lnTo>
                <a:lnTo>
                  <a:pt x="20172" y="8520"/>
                </a:lnTo>
                <a:lnTo>
                  <a:pt x="20071" y="8169"/>
                </a:lnTo>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latin typeface="Arial" charset="0"/>
              <a:cs typeface="+mn-cs"/>
            </a:endParaRPr>
          </a:p>
        </p:txBody>
      </p:sp>
      <p:sp>
        <p:nvSpPr>
          <p:cNvPr id="8198" name="TextBox 8"/>
          <p:cNvSpPr txBox="1">
            <a:spLocks noChangeArrowheads="1"/>
          </p:cNvSpPr>
          <p:nvPr/>
        </p:nvSpPr>
        <p:spPr bwMode="auto">
          <a:xfrm>
            <a:off x="3810000" y="29718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a:t>Silents</a:t>
            </a:r>
          </a:p>
        </p:txBody>
      </p:sp>
      <p:sp>
        <p:nvSpPr>
          <p:cNvPr id="8199" name="TextBox 9"/>
          <p:cNvSpPr txBox="1">
            <a:spLocks noChangeArrowheads="1"/>
          </p:cNvSpPr>
          <p:nvPr/>
        </p:nvSpPr>
        <p:spPr bwMode="auto">
          <a:xfrm>
            <a:off x="4648200" y="38100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Boomers</a:t>
            </a:r>
          </a:p>
        </p:txBody>
      </p:sp>
      <p:sp>
        <p:nvSpPr>
          <p:cNvPr id="8200" name="TextBox 10"/>
          <p:cNvSpPr txBox="1">
            <a:spLocks noChangeArrowheads="1"/>
          </p:cNvSpPr>
          <p:nvPr/>
        </p:nvSpPr>
        <p:spPr bwMode="auto">
          <a:xfrm>
            <a:off x="4419600" y="4992688"/>
            <a:ext cx="1600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a:t>Busters</a:t>
            </a:r>
          </a:p>
          <a:p>
            <a:pPr algn="ctr" eaLnBrk="1" hangingPunct="1"/>
            <a:r>
              <a:rPr lang="en-US" altLang="en-US"/>
              <a:t>(Gen X)</a:t>
            </a:r>
          </a:p>
        </p:txBody>
      </p:sp>
      <p:sp>
        <p:nvSpPr>
          <p:cNvPr id="8201" name="TextBox 11"/>
          <p:cNvSpPr txBox="1">
            <a:spLocks noChangeArrowheads="1"/>
          </p:cNvSpPr>
          <p:nvPr/>
        </p:nvSpPr>
        <p:spPr bwMode="auto">
          <a:xfrm>
            <a:off x="2971800" y="5105400"/>
            <a:ext cx="1295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Millennials</a:t>
            </a:r>
          </a:p>
          <a:p>
            <a:pPr eaLnBrk="1" hangingPunct="1"/>
            <a:r>
              <a:rPr lang="en-US" altLang="en-US"/>
              <a:t>(Gen Y)</a:t>
            </a:r>
          </a:p>
        </p:txBody>
      </p:sp>
      <p:sp>
        <p:nvSpPr>
          <p:cNvPr id="8202" name="TextBox 10"/>
          <p:cNvSpPr txBox="1">
            <a:spLocks noChangeArrowheads="1"/>
          </p:cNvSpPr>
          <p:nvPr/>
        </p:nvSpPr>
        <p:spPr bwMode="auto">
          <a:xfrm>
            <a:off x="2590800" y="36576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a:t>Postmillennials</a:t>
            </a:r>
          </a:p>
          <a:p>
            <a:pPr algn="ctr" eaLnBrk="1" hangingPunct="1"/>
            <a:r>
              <a:rPr lang="en-US" altLang="en-US"/>
              <a:t>(Gen Z)</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52400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p:cNvSpPr>
            <a:spLocks noGrp="1" noChangeArrowheads="1"/>
          </p:cNvSpPr>
          <p:nvPr>
            <p:ph type="title"/>
          </p:nvPr>
        </p:nvSpPr>
        <p:spPr/>
        <p:txBody>
          <a:bodyPr/>
          <a:lstStyle/>
          <a:p>
            <a:pPr eaLnBrk="1" hangingPunct="1"/>
            <a:r>
              <a:rPr lang="en-US" altLang="en-US" sz="3200" b="1" i="1" smtClean="0"/>
              <a:t>Understanding and Working with</a:t>
            </a:r>
            <a:br>
              <a:rPr lang="en-US" altLang="en-US" sz="3200" b="1" i="1" smtClean="0"/>
            </a:br>
            <a:r>
              <a:rPr lang="en-US" altLang="en-US" sz="3200" b="1" i="1" smtClean="0"/>
              <a:t>Multiple Generations</a:t>
            </a:r>
          </a:p>
        </p:txBody>
      </p:sp>
      <p:sp>
        <p:nvSpPr>
          <p:cNvPr id="9220" name="Rectangle 4"/>
          <p:cNvSpPr>
            <a:spLocks noGrp="1" noChangeArrowheads="1"/>
          </p:cNvSpPr>
          <p:nvPr>
            <p:ph type="body" sz="half" idx="1"/>
          </p:nvPr>
        </p:nvSpPr>
        <p:spPr>
          <a:xfrm>
            <a:off x="381000" y="1752600"/>
            <a:ext cx="8382000" cy="4648200"/>
          </a:xfrm>
        </p:spPr>
        <p:txBody>
          <a:bodyPr/>
          <a:lstStyle/>
          <a:p>
            <a:pPr marL="533400" indent="-533400" eaLnBrk="1" hangingPunct="1">
              <a:buFontTx/>
              <a:buNone/>
              <a:defRPr/>
            </a:pPr>
            <a:r>
              <a:rPr lang="en-US" b="1" i="1" dirty="0" smtClean="0"/>
              <a:t>Action Step…</a:t>
            </a:r>
          </a:p>
          <a:p>
            <a:pPr>
              <a:defRPr/>
            </a:pPr>
            <a:r>
              <a:rPr lang="en-US" sz="3000" dirty="0" smtClean="0"/>
              <a:t>How can your County Extension Council gain a more balanced representation of all four generations?</a:t>
            </a:r>
          </a:p>
          <a:p>
            <a:pPr>
              <a:defRPr/>
            </a:pPr>
            <a:r>
              <a:rPr lang="en-US" sz="3000" dirty="0" smtClean="0"/>
              <a:t>What actions can your council take to help all members better understand multiple ages/generations, and to see these differences as an asset for the entire group? </a:t>
            </a:r>
          </a:p>
          <a:p>
            <a:pPr marL="533400" indent="-533400" eaLnBrk="1" hangingPunct="1">
              <a:defRPr/>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3"/>
          <p:cNvSpPr>
            <a:spLocks noGrp="1" noChangeArrowheads="1"/>
          </p:cNvSpPr>
          <p:nvPr>
            <p:ph type="body" idx="1"/>
          </p:nvPr>
        </p:nvSpPr>
        <p:spPr>
          <a:xfrm>
            <a:off x="0" y="1752600"/>
            <a:ext cx="8915400" cy="914400"/>
          </a:xfrm>
        </p:spPr>
        <p:txBody>
          <a:bodyPr/>
          <a:lstStyle/>
          <a:p>
            <a:pPr marL="6350" indent="7938" algn="ctr">
              <a:spcBef>
                <a:spcPct val="50000"/>
              </a:spcBef>
              <a:buFontTx/>
              <a:buNone/>
            </a:pPr>
            <a:r>
              <a:rPr lang="en-US" altLang="en-US" b="1" i="1" smtClean="0"/>
              <a:t>County Extension Council Training Module</a:t>
            </a:r>
          </a:p>
          <a:p>
            <a:pPr marL="6350" indent="7938" algn="ctr" eaLnBrk="1" hangingPunct="1">
              <a:buFontTx/>
              <a:buNone/>
            </a:pPr>
            <a:endParaRPr lang="en-US" altLang="en-US" b="1" i="1" smtClean="0"/>
          </a:p>
        </p:txBody>
      </p:sp>
      <p:pic>
        <p:nvPicPr>
          <p:cNvPr id="10244" name="Picture 4"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5257800"/>
            <a:ext cx="28956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5"/>
          <p:cNvSpPr>
            <a:spLocks noGrp="1" noChangeArrowheads="1"/>
          </p:cNvSpPr>
          <p:nvPr>
            <p:ph type="title"/>
          </p:nvPr>
        </p:nvSpPr>
        <p:spPr>
          <a:xfrm>
            <a:off x="0" y="304800"/>
            <a:ext cx="9144000" cy="1371600"/>
          </a:xfrm>
        </p:spPr>
        <p:txBody>
          <a:bodyPr/>
          <a:lstStyle/>
          <a:p>
            <a:pPr eaLnBrk="1" hangingPunct="1"/>
            <a:r>
              <a:rPr lang="en-US" altLang="en-US" sz="3200" b="1" i="1" smtClean="0"/>
              <a:t>Extension Council Youth Leadership </a:t>
            </a:r>
            <a:br>
              <a:rPr lang="en-US" altLang="en-US" sz="3200" b="1" i="1" smtClean="0"/>
            </a:br>
            <a:r>
              <a:rPr lang="en-US" altLang="en-US" sz="3200" b="1" i="1" smtClean="0"/>
              <a:t>(ECYL)</a:t>
            </a:r>
          </a:p>
        </p:txBody>
      </p:sp>
      <p:sp>
        <p:nvSpPr>
          <p:cNvPr id="10246" name="Rectangle 6"/>
          <p:cNvSpPr>
            <a:spLocks noChangeArrowheads="1"/>
          </p:cNvSpPr>
          <p:nvPr/>
        </p:nvSpPr>
        <p:spPr bwMode="auto">
          <a:xfrm>
            <a:off x="685800" y="2971800"/>
            <a:ext cx="78486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600" b="1" i="1">
                <a:solidFill>
                  <a:srgbClr val="000000"/>
                </a:solidFill>
              </a:rPr>
              <a:t>Produced by the Council Leadership Development Committee </a:t>
            </a:r>
            <a:r>
              <a:rPr lang="en-US" altLang="en-US" sz="1600" b="1" i="1">
                <a:solidFill>
                  <a:srgbClr val="000000"/>
                </a:solidFill>
                <a:sym typeface="Symbol" panose="05050102010706020507" pitchFamily="18" charset="2"/>
              </a:rPr>
              <a:t> a partnership of the Missouri Extension County Council Leadership Council and University of Missouri Extension</a:t>
            </a:r>
            <a:br>
              <a:rPr lang="en-US" altLang="en-US" sz="1600" b="1" i="1">
                <a:solidFill>
                  <a:srgbClr val="000000"/>
                </a:solidFill>
                <a:sym typeface="Symbol" panose="05050102010706020507" pitchFamily="18" charset="2"/>
              </a:rPr>
            </a:br>
            <a:r>
              <a:rPr lang="en-US" altLang="en-US" sz="1600" b="1" i="1">
                <a:solidFill>
                  <a:schemeClr val="tx2"/>
                </a:solidFill>
                <a:sym typeface="Symbol" panose="05050102010706020507" pitchFamily="18" charset="2"/>
                <a:hlinkClick r:id="rId5"/>
              </a:rPr>
              <a:t>http://extension.missouri.edu/extcouncil/training/</a:t>
            </a:r>
            <a:endParaRPr lang="en-US" altLang="en-US" sz="1600" b="1" i="1">
              <a:solidFill>
                <a:schemeClr val="tx2"/>
              </a:solidFill>
              <a:sym typeface="Symbol" panose="05050102010706020507" pitchFamily="18" charset="2"/>
            </a:endParaRPr>
          </a:p>
          <a:p>
            <a:pPr algn="ctr" eaLnBrk="1" hangingPunct="1"/>
            <a:r>
              <a:rPr lang="en-US" altLang="en-US" sz="1600" b="1" i="1">
                <a:sym typeface="Symbol" panose="05050102010706020507" pitchFamily="18" charset="2"/>
              </a:rPr>
              <a:t>Funding for this project was made possible by a grant from the Surdna Foundation and the National 4-H Council.</a:t>
            </a:r>
            <a:r>
              <a:rPr lang="en-US" altLang="en-US" sz="1600">
                <a:sym typeface="Symbol" panose="05050102010706020507" pitchFamily="18" charset="2"/>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2777</TotalTime>
  <Words>1951</Words>
  <Application>Microsoft Office PowerPoint</Application>
  <PresentationFormat>On-screen Show (4:3)</PresentationFormat>
  <Paragraphs>121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Symbol</vt:lpstr>
      <vt:lpstr>Default Design</vt:lpstr>
      <vt:lpstr>Extension Council Youth Leadership (ECYL) Topic #2</vt:lpstr>
      <vt:lpstr>Extension Council Youth Leadership (ECYL)  Topic #2</vt:lpstr>
      <vt:lpstr>Understanding and Working with Multiple Generations</vt:lpstr>
      <vt:lpstr>PowerPoint Presentation</vt:lpstr>
      <vt:lpstr>Understanding and Working with Multiple Generations</vt:lpstr>
      <vt:lpstr>Understanding and Working with Multiple Generations</vt:lpstr>
      <vt:lpstr>Understanding and Working with Multiple Generations</vt:lpstr>
      <vt:lpstr>Understanding and Working with Multiple Generations</vt:lpstr>
      <vt:lpstr>Extension Council Youth Leadership  (ECYL)</vt:lpstr>
    </vt:vector>
  </TitlesOfParts>
  <Company>University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ECYL Topic 2 Powerpoint</dc:title>
  <dc:creator>hennesss</dc:creator>
  <cp:lastModifiedBy>Salmons, Michael E.</cp:lastModifiedBy>
  <cp:revision>121</cp:revision>
  <dcterms:created xsi:type="dcterms:W3CDTF">2006-05-16T23:39:51Z</dcterms:created>
  <dcterms:modified xsi:type="dcterms:W3CDTF">2020-02-21T16:43:53Z</dcterms:modified>
</cp:coreProperties>
</file>