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notesMasterIdLst>
    <p:notesMasterId r:id="rId21"/>
  </p:notesMasterIdLst>
  <p:sldIdLst>
    <p:sldId id="264" r:id="rId2"/>
    <p:sldId id="286" r:id="rId3"/>
    <p:sldId id="313" r:id="rId4"/>
    <p:sldId id="284" r:id="rId5"/>
    <p:sldId id="283" r:id="rId6"/>
    <p:sldId id="271" r:id="rId7"/>
    <p:sldId id="273" r:id="rId8"/>
    <p:sldId id="274" r:id="rId9"/>
    <p:sldId id="311" r:id="rId10"/>
    <p:sldId id="288" r:id="rId11"/>
    <p:sldId id="289" r:id="rId12"/>
    <p:sldId id="290" r:id="rId13"/>
    <p:sldId id="291" r:id="rId14"/>
    <p:sldId id="292" r:id="rId15"/>
    <p:sldId id="293" r:id="rId16"/>
    <p:sldId id="294" r:id="rId17"/>
    <p:sldId id="307" r:id="rId18"/>
    <p:sldId id="308" r:id="rId19"/>
    <p:sldId id="316"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05" autoAdjust="0"/>
    <p:restoredTop sz="66830" autoAdjust="0"/>
  </p:normalViewPr>
  <p:slideViewPr>
    <p:cSldViewPr>
      <p:cViewPr varScale="1">
        <p:scale>
          <a:sx n="49" d="100"/>
          <a:sy n="49" d="100"/>
        </p:scale>
        <p:origin x="1086" y="3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2" d="100"/>
          <a:sy n="82" d="100"/>
        </p:scale>
        <p:origin x="-201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849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2150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49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849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24B04A3-BEEB-4FC4-9703-F04DDB9D3FC0}"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extension.missouri.edu/extcouncil/ecyl/energizer-activities.pdf"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nps.gov/jeff/"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Introduce Topic #1.</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A few quick facts about the ECYL program:</a:t>
            </a:r>
          </a:p>
          <a:p>
            <a:pPr eaLnBrk="1" hangingPunct="1">
              <a:buFontTx/>
              <a:buChar char="•"/>
            </a:pPr>
            <a:r>
              <a:rPr lang="en-US" altLang="en-US" smtClean="0">
                <a:latin typeface="Arial" panose="020B0604020202020204" pitchFamily="34" charset="0"/>
              </a:rPr>
              <a:t> Funded by a Surdna Foundation/National 4-H Council grant to MU Extension in 2005</a:t>
            </a:r>
          </a:p>
          <a:p>
            <a:pPr eaLnBrk="1" hangingPunct="1">
              <a:buFontTx/>
              <a:buChar char="•"/>
            </a:pPr>
            <a:r>
              <a:rPr lang="en-US" altLang="en-US" smtClean="0">
                <a:latin typeface="Arial" panose="020B0604020202020204" pitchFamily="34" charset="0"/>
              </a:rPr>
              <a:t> Based on survey of Missouri Extension Councils and focus groups with youth/young adults </a:t>
            </a:r>
          </a:p>
          <a:p>
            <a:pPr eaLnBrk="1" hangingPunct="1">
              <a:buFontTx/>
              <a:buChar char="•"/>
            </a:pPr>
            <a:r>
              <a:rPr lang="en-US" altLang="en-US" smtClean="0">
                <a:latin typeface="Arial" panose="020B0604020202020204" pitchFamily="34" charset="0"/>
              </a:rPr>
              <a:t> Designed and led by a team of MU Extension leaders, staff, and youth</a:t>
            </a:r>
          </a:p>
          <a:p>
            <a:pPr eaLnBrk="1" hangingPunct="1">
              <a:buFontTx/>
              <a:buChar char="•"/>
            </a:pPr>
            <a:r>
              <a:rPr lang="en-US" altLang="en-US" smtClean="0">
                <a:latin typeface="Arial" panose="020B0604020202020204" pitchFamily="34" charset="0"/>
              </a:rPr>
              <a:t> Endorsed by the MU Extension Council Leadership Development Committee in 2006</a:t>
            </a:r>
          </a:p>
          <a:p>
            <a:pPr eaLnBrk="1" hangingPunct="1">
              <a:buFontTx/>
              <a:buChar char="•"/>
            </a:pPr>
            <a:r>
              <a:rPr lang="en-US" altLang="en-US" smtClean="0">
                <a:latin typeface="Arial" panose="020B0604020202020204" pitchFamily="34" charset="0"/>
              </a:rPr>
              <a:t> Missouri Extension councils have added youth in 18 counties (and counting), and on the Missouri State Extension Council</a:t>
            </a:r>
          </a:p>
        </p:txBody>
      </p:sp>
      <p:sp>
        <p:nvSpPr>
          <p:cNvPr id="225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009539A-2238-4843-AEB8-0EA8B9A1B122}" type="slidenum">
              <a:rPr lang="en-US" altLang="en-US"/>
              <a:pPr eaLnBrk="1" hangingPunct="1"/>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smtClean="0">
                <a:latin typeface="Arial" panose="020B0604020202020204" pitchFamily="34" charset="0"/>
              </a:rPr>
              <a:t>“Based on our discussion so far, what are some of the benefits for youth, adults, councils and MU Extension?</a:t>
            </a:r>
            <a:r>
              <a:rPr lang="en-US" altLang="en-US" smtClean="0">
                <a:latin typeface="Arial" panose="020B0604020202020204" pitchFamily="34" charset="0"/>
              </a:rPr>
              <a:t> “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Create a flip chart list of benefits participants name:  first for youth, then for adults, then for councils, and finally for MU Extension overall. </a:t>
            </a:r>
          </a:p>
          <a:p>
            <a:pPr eaLnBrk="1" hangingPunct="1"/>
            <a:endParaRPr lang="en-US" altLang="en-US" smtClean="0">
              <a:latin typeface="Arial" panose="020B0604020202020204" pitchFamily="34" charset="0"/>
            </a:endParaRPr>
          </a:p>
        </p:txBody>
      </p:sp>
      <p:sp>
        <p:nvSpPr>
          <p:cNvPr id="317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1E6204C-B0AF-47C0-BC60-31383079A933}" type="slidenum">
              <a:rPr lang="en-US" altLang="en-US"/>
              <a:pPr eaLnBrk="1" hangingPunct="1"/>
              <a:t>10</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smtClean="0">
                <a:latin typeface="Arial" panose="020B0604020202020204" pitchFamily="34" charset="0"/>
              </a:rPr>
              <a:t>“Let’s take the Arch construction process a step further in exploring the stages of building youth-adult partnerships.</a:t>
            </a:r>
            <a:r>
              <a:rPr lang="en-US" altLang="en-US" smtClean="0">
                <a:latin typeface="Arial" panose="020B0604020202020204" pitchFamily="34" charset="0"/>
              </a:rPr>
              <a:t>“</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Ask participants to locate the handout called “</a:t>
            </a:r>
            <a:r>
              <a:rPr lang="en-US" altLang="en-US" u="sng" smtClean="0">
                <a:latin typeface="Arial" panose="020B0604020202020204" pitchFamily="34" charset="0"/>
              </a:rPr>
              <a:t>A Picture of the Building Community Model</a:t>
            </a:r>
            <a:r>
              <a:rPr lang="en-US" altLang="en-US" smtClean="0">
                <a:latin typeface="Arial" panose="020B0604020202020204" pitchFamily="34" charset="0"/>
              </a:rPr>
              <a:t>.” </a:t>
            </a:r>
            <a:br>
              <a:rPr lang="en-US" altLang="en-US" smtClean="0">
                <a:latin typeface="Arial" panose="020B0604020202020204" pitchFamily="34" charset="0"/>
              </a:rPr>
            </a:br>
            <a:r>
              <a:rPr lang="en-US" altLang="en-US" u="sng" smtClean="0">
                <a:solidFill>
                  <a:srgbClr val="00B0F0"/>
                </a:solidFill>
                <a:latin typeface="Arial" panose="020B0604020202020204" pitchFamily="34" charset="0"/>
              </a:rPr>
              <a:t>http://extension.missouri.edu/extcouncil/documents/ecyl/A-picture-of-the-building-community-model.pdf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Review the diagram in clockwise direction.  Start with Building Readiness as the first stage of youth-adult partnerships, then Planning &amp; Visioning, next Implementation, and finally Change &amp; Sustainability.</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Check-in with participants to see if they follow the four stages of youth-adult partnerships in the diagram.</a:t>
            </a:r>
          </a:p>
          <a:p>
            <a:pPr eaLnBrk="1" hangingPunct="1"/>
            <a:endParaRPr lang="en-US" altLang="en-US" smtClean="0">
              <a:latin typeface="Arial" panose="020B0604020202020204" pitchFamily="34" charset="0"/>
            </a:endParaRPr>
          </a:p>
        </p:txBody>
      </p:sp>
      <p:sp>
        <p:nvSpPr>
          <p:cNvPr id="327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1355B42-9D01-464B-9819-A8D62CA69162}" type="slidenum">
              <a:rPr lang="en-US" altLang="en-US"/>
              <a:pPr eaLnBrk="1" hangingPunct="1"/>
              <a:t>11</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Briefly review the points on the slide. </a:t>
            </a:r>
            <a:br>
              <a:rPr lang="en-US" altLang="en-US" smtClean="0">
                <a:latin typeface="Arial" panose="020B0604020202020204" pitchFamily="34" charset="0"/>
              </a:rPr>
            </a:br>
            <a:r>
              <a:rPr lang="en-US" altLang="en-US" smtClean="0">
                <a:latin typeface="Arial" panose="020B0604020202020204" pitchFamily="34" charset="0"/>
              </a:rPr>
              <a:t/>
            </a:r>
            <a:br>
              <a:rPr lang="en-US" altLang="en-US" smtClean="0">
                <a:latin typeface="Arial" panose="020B0604020202020204" pitchFamily="34" charset="0"/>
              </a:rPr>
            </a:br>
            <a:r>
              <a:rPr lang="en-US" altLang="en-US" smtClean="0">
                <a:latin typeface="Arial" panose="020B0604020202020204" pitchFamily="34" charset="0"/>
              </a:rPr>
              <a:t>“</a:t>
            </a:r>
            <a:r>
              <a:rPr lang="en-US" altLang="en-US" i="1" smtClean="0">
                <a:latin typeface="Arial" panose="020B0604020202020204" pitchFamily="34" charset="0"/>
              </a:rPr>
              <a:t>County Extension Councils already are supporting youth development in the county by making decisions and being good stewards of the 4-H program. Through ECYL, councils can further support local youth development by having young people on the council, gaining leadership skills and exercising citizenship in the local community.” </a:t>
            </a:r>
          </a:p>
          <a:p>
            <a:pPr eaLnBrk="1" hangingPunct="1"/>
            <a:endParaRPr lang="en-US" altLang="en-US" i="1" smtClean="0">
              <a:latin typeface="Arial" panose="020B0604020202020204" pitchFamily="34" charset="0"/>
            </a:endParaRPr>
          </a:p>
          <a:p>
            <a:pPr eaLnBrk="1" hangingPunct="1"/>
            <a:r>
              <a:rPr lang="en-US" altLang="en-US" i="1" smtClean="0">
                <a:latin typeface="Arial" panose="020B0604020202020204" pitchFamily="34" charset="0"/>
              </a:rPr>
              <a:t>“The ECYL training is a first step for councils to build readiness for youth and adults working together!”</a:t>
            </a:r>
            <a:endParaRPr lang="en-US" altLang="en-US" smtClean="0">
              <a:latin typeface="Arial" panose="020B0604020202020204" pitchFamily="34" charset="0"/>
            </a:endParaRPr>
          </a:p>
          <a:p>
            <a:pPr eaLnBrk="1" hangingPunct="1"/>
            <a:endParaRPr lang="en-US" altLang="en-US" smtClean="0">
              <a:latin typeface="Arial" panose="020B0604020202020204" pitchFamily="34" charset="0"/>
            </a:endParaRPr>
          </a:p>
        </p:txBody>
      </p:sp>
      <p:sp>
        <p:nvSpPr>
          <p:cNvPr id="337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C6AA847-D04C-4738-9A22-8B0231AA7C7F}" type="slidenum">
              <a:rPr lang="en-US" altLang="en-US"/>
              <a:pPr eaLnBrk="1" hangingPunct="1"/>
              <a:t>12</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Briefly review these points.  </a:t>
            </a:r>
          </a:p>
          <a:p>
            <a:pPr eaLnBrk="1" hangingPunct="1"/>
            <a:endParaRPr lang="en-US" altLang="en-US" i="1" smtClean="0">
              <a:latin typeface="Arial" panose="020B0604020202020204" pitchFamily="34" charset="0"/>
            </a:endParaRPr>
          </a:p>
          <a:p>
            <a:pPr eaLnBrk="1" hangingPunct="1"/>
            <a:r>
              <a:rPr lang="en-US" altLang="en-US" i="1" smtClean="0">
                <a:latin typeface="Arial" panose="020B0604020202020204" pitchFamily="34" charset="0"/>
              </a:rPr>
              <a:t>“By completing the ECYL training, County Extension Councils are also moving through the second stage of YAPs –Visioning &amp; Planning!”</a:t>
            </a:r>
          </a:p>
          <a:p>
            <a:pPr eaLnBrk="1" hangingPunct="1"/>
            <a:endParaRPr lang="en-US" altLang="en-US" i="1" smtClean="0">
              <a:latin typeface="Arial" panose="020B0604020202020204" pitchFamily="34" charset="0"/>
            </a:endParaRPr>
          </a:p>
          <a:p>
            <a:pPr eaLnBrk="1" hangingPunct="1"/>
            <a:r>
              <a:rPr lang="en-US" altLang="en-US" i="1" smtClean="0">
                <a:latin typeface="Arial" panose="020B0604020202020204" pitchFamily="34" charset="0"/>
              </a:rPr>
              <a:t>“It is important that the vision the group comes up with be the collective vision of both adult council members and youth. Both youth and adults need buy-in and a sense of ownership in what it looks like in order to stay engaged.” </a:t>
            </a:r>
            <a:endParaRPr lang="en-US" altLang="en-US" smtClean="0">
              <a:latin typeface="Arial" panose="020B0604020202020204" pitchFamily="34" charset="0"/>
            </a:endParaRPr>
          </a:p>
          <a:p>
            <a:pPr eaLnBrk="1" hangingPunct="1"/>
            <a:endParaRPr lang="en-US" altLang="en-US" smtClean="0">
              <a:latin typeface="Arial" panose="020B0604020202020204" pitchFamily="34" charset="0"/>
            </a:endParaRPr>
          </a:p>
        </p:txBody>
      </p:sp>
      <p:sp>
        <p:nvSpPr>
          <p:cNvPr id="348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601FFCF-7B58-4A32-80CD-8C4E89388EC8}" type="slidenum">
              <a:rPr lang="en-US" altLang="en-US"/>
              <a:pPr eaLnBrk="1" hangingPunct="1"/>
              <a:t>13</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Briefly review these points.  </a:t>
            </a:r>
          </a:p>
          <a:p>
            <a:pPr eaLnBrk="1" hangingPunct="1"/>
            <a:endParaRPr lang="en-US" altLang="en-US" i="1" smtClean="0">
              <a:latin typeface="Arial" panose="020B0604020202020204" pitchFamily="34" charset="0"/>
            </a:endParaRPr>
          </a:p>
          <a:p>
            <a:pPr eaLnBrk="1" hangingPunct="1"/>
            <a:r>
              <a:rPr lang="en-US" altLang="en-US" i="1" smtClean="0">
                <a:latin typeface="Arial" panose="020B0604020202020204" pitchFamily="34" charset="0"/>
              </a:rPr>
              <a:t>“Implementation comes after the council has completed the ECYL training module, has created a plan to add youth/young adults, and carries out that plan.”</a:t>
            </a:r>
          </a:p>
          <a:p>
            <a:pPr eaLnBrk="1" hangingPunct="1"/>
            <a:endParaRPr lang="en-US" altLang="en-US" i="1" smtClean="0">
              <a:latin typeface="Arial" panose="020B0604020202020204" pitchFamily="34" charset="0"/>
            </a:endParaRPr>
          </a:p>
          <a:p>
            <a:pPr eaLnBrk="1" hangingPunct="1"/>
            <a:r>
              <a:rPr lang="en-US" altLang="en-US" i="1" smtClean="0">
                <a:latin typeface="Arial" panose="020B0604020202020204" pitchFamily="34" charset="0"/>
              </a:rPr>
              <a:t>“Council leaders have an especially important role in setting the tone for how youth/adults can work together on the council, leading meetings in ways that ensure youth can participate along with adults, and pointing out the benefits and successes of the partnership to council members along the way.”</a:t>
            </a:r>
            <a:endParaRPr lang="en-US" altLang="en-US" smtClean="0">
              <a:latin typeface="Arial" panose="020B0604020202020204" pitchFamily="34" charset="0"/>
            </a:endParaRPr>
          </a:p>
          <a:p>
            <a:pPr eaLnBrk="1" hangingPunct="1"/>
            <a:endParaRPr lang="en-US" altLang="en-US" smtClean="0">
              <a:latin typeface="Arial" panose="020B0604020202020204" pitchFamily="34" charset="0"/>
            </a:endParaRPr>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AE95D62-04C5-4390-9925-BB2F9DC903FC}" type="slidenum">
              <a:rPr lang="en-US" altLang="en-US"/>
              <a:pPr eaLnBrk="1" hangingPunct="1"/>
              <a:t>14</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Briefly review these points.  </a:t>
            </a:r>
          </a:p>
          <a:p>
            <a:pPr eaLnBrk="1" hangingPunct="1"/>
            <a:endParaRPr lang="en-US" altLang="en-US" i="1" smtClean="0">
              <a:latin typeface="Arial" panose="020B0604020202020204" pitchFamily="34" charset="0"/>
            </a:endParaRPr>
          </a:p>
          <a:p>
            <a:pPr eaLnBrk="1" hangingPunct="1"/>
            <a:r>
              <a:rPr lang="en-US" altLang="en-US" i="1" smtClean="0">
                <a:latin typeface="Arial" panose="020B0604020202020204" pitchFamily="34" charset="0"/>
              </a:rPr>
              <a:t>“Change &amp; Sustainability is the stage when the youth-adult partnership has been in place for a while (one year or more).  The Stages of YAPs are a cycle, rather than going in a straight line.  County Extension Councils do not pass through the YAP stages just once, but may move through the stages again and again as things change.  Later, we will talk about ways councils can assess where they are in the process, and to evaluate how it is working.”</a:t>
            </a:r>
            <a:endParaRPr lang="en-US" altLang="en-US" smtClean="0">
              <a:latin typeface="Arial" panose="020B0604020202020204" pitchFamily="34" charset="0"/>
            </a:endParaRPr>
          </a:p>
          <a:p>
            <a:pPr eaLnBrk="1" hangingPunct="1"/>
            <a:endParaRPr lang="en-US" altLang="en-US" smtClean="0">
              <a:latin typeface="Arial" panose="020B0604020202020204" pitchFamily="34" charset="0"/>
            </a:endParaRPr>
          </a:p>
        </p:txBody>
      </p:sp>
      <p:sp>
        <p:nvSpPr>
          <p:cNvPr id="368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1C25FFFD-E391-457A-B088-F9957A9E1415}" type="slidenum">
              <a:rPr lang="en-US" altLang="en-US"/>
              <a:pPr eaLnBrk="1" hangingPunct="1"/>
              <a:t>15</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smtClean="0">
                <a:latin typeface="Arial" panose="020B0604020202020204" pitchFamily="34" charset="0"/>
              </a:rPr>
              <a:t>“We are approaching the end of the first topic.  We want to give you a chance to consider what stage of YAPs your County Extension Council is in.”</a:t>
            </a:r>
          </a:p>
          <a:p>
            <a:pPr eaLnBrk="1" hangingPunct="1"/>
            <a:endParaRPr lang="en-US" altLang="en-US" i="1" smtClean="0">
              <a:latin typeface="Arial" panose="020B0604020202020204" pitchFamily="34" charset="0"/>
            </a:endParaRPr>
          </a:p>
          <a:p>
            <a:pPr eaLnBrk="1" hangingPunct="1"/>
            <a:r>
              <a:rPr lang="en-US" altLang="en-US" i="1" smtClean="0">
                <a:latin typeface="Arial" panose="020B0604020202020204" pitchFamily="34" charset="0"/>
              </a:rPr>
              <a:t>“Take a few moments to reflect on what you’ve learned about the stages of YAPs. Discuss your thoughts with a neighbor or in a small group, then let’s hear back from you.”</a:t>
            </a:r>
          </a:p>
          <a:p>
            <a:pPr eaLnBrk="1" hangingPunct="1"/>
            <a:endParaRPr lang="en-US" altLang="en-US" i="1" smtClean="0">
              <a:latin typeface="Arial" panose="020B0604020202020204" pitchFamily="34" charset="0"/>
            </a:endParaRPr>
          </a:p>
          <a:p>
            <a:pPr eaLnBrk="1" hangingPunct="1"/>
            <a:r>
              <a:rPr lang="en-US" altLang="en-US" smtClean="0">
                <a:latin typeface="Arial" panose="020B0604020202020204" pitchFamily="34" charset="0"/>
              </a:rPr>
              <a:t>Ask several participants which stage of YAPs they see their council in right now and why. Note any common answers that suggest broad agreement. Allow room for differing opinions too, pointing out that people may have various perspectives. </a:t>
            </a:r>
          </a:p>
          <a:p>
            <a:pPr eaLnBrk="1" hangingPunct="1"/>
            <a:endParaRPr lang="en-US" altLang="en-US" smtClean="0">
              <a:latin typeface="Arial" panose="020B0604020202020204" pitchFamily="34" charset="0"/>
            </a:endParaRPr>
          </a:p>
        </p:txBody>
      </p:sp>
      <p:sp>
        <p:nvSpPr>
          <p:cNvPr id="378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53E9604-D58A-496B-B32C-3D31D65EE3A9}" type="slidenum">
              <a:rPr lang="en-US" altLang="en-US"/>
              <a:pPr eaLnBrk="1" hangingPunct="1"/>
              <a:t>16</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smtClean="0">
                <a:latin typeface="Arial" panose="020B0604020202020204" pitchFamily="34" charset="0"/>
              </a:rPr>
              <a:t>“To help clarify your own thoughts and perspectives, please take a few minutes to complete the handout called “</a:t>
            </a:r>
            <a:r>
              <a:rPr lang="en-US" altLang="en-US" i="1" u="sng" smtClean="0">
                <a:latin typeface="Arial" panose="020B0604020202020204" pitchFamily="34" charset="0"/>
              </a:rPr>
              <a:t>Explore Your Ideas:  Discussing Youth Involvement”</a:t>
            </a:r>
            <a:r>
              <a:rPr lang="en-US" altLang="en-US" i="1" smtClean="0">
                <a:latin typeface="Arial" panose="020B0604020202020204" pitchFamily="34" charset="0"/>
              </a:rPr>
              <a:t> and then we will discuss.”</a:t>
            </a:r>
            <a:br>
              <a:rPr lang="en-US" altLang="en-US" i="1" smtClean="0">
                <a:latin typeface="Arial" panose="020B0604020202020204" pitchFamily="34" charset="0"/>
              </a:rPr>
            </a:br>
            <a:r>
              <a:rPr lang="en-US" altLang="en-US" i="1" smtClean="0">
                <a:latin typeface="Arial" panose="020B0604020202020204" pitchFamily="34" charset="0"/>
              </a:rPr>
              <a:t>http://extension.missouri.edu/extcouncil/ecyl/Topic-1/Explore-your-ideas-discussing-youth-involvment.pdf</a:t>
            </a:r>
          </a:p>
          <a:p>
            <a:pPr eaLnBrk="1" hangingPunct="1"/>
            <a:endParaRPr lang="en-US" altLang="en-US" i="1" smtClean="0">
              <a:latin typeface="Arial" panose="020B0604020202020204" pitchFamily="34" charset="0"/>
            </a:endParaRPr>
          </a:p>
          <a:p>
            <a:pPr eaLnBrk="1" hangingPunct="1"/>
            <a:r>
              <a:rPr lang="en-US" altLang="en-US" smtClean="0">
                <a:latin typeface="Arial" panose="020B0604020202020204" pitchFamily="34" charset="0"/>
              </a:rPr>
              <a:t>Give participants about 5-10 minutes to complete the handout.  For each of the handout questions, ask one participant to share their answer.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Point out the </a:t>
            </a:r>
            <a:r>
              <a:rPr lang="en-US" altLang="en-US" u="sng" smtClean="0">
                <a:latin typeface="Arial" panose="020B0604020202020204" pitchFamily="34" charset="0"/>
              </a:rPr>
              <a:t>“Developing a Clear Vision, Goals, and Objectives</a:t>
            </a:r>
            <a:r>
              <a:rPr lang="en-US" altLang="en-US" smtClean="0">
                <a:latin typeface="Arial" panose="020B0604020202020204" pitchFamily="34" charset="0"/>
              </a:rPr>
              <a:t>” and </a:t>
            </a:r>
            <a:r>
              <a:rPr lang="en-US" altLang="en-US" u="sng" smtClean="0">
                <a:latin typeface="Arial" panose="020B0604020202020204" pitchFamily="34" charset="0"/>
              </a:rPr>
              <a:t>“Organizational Assessment</a:t>
            </a:r>
            <a:r>
              <a:rPr lang="en-US" altLang="en-US" smtClean="0">
                <a:latin typeface="Arial" panose="020B0604020202020204" pitchFamily="34" charset="0"/>
              </a:rPr>
              <a:t>” handouts with this module topic as additional tools councils can use to build their readiness.</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http://extension.missouri.edu/extcouncil/documents/ecyl/Developing-a-clear-vision-goals-and-objectives.pdf</a:t>
            </a:r>
          </a:p>
          <a:p>
            <a:pPr eaLnBrk="1" hangingPunct="1"/>
            <a:r>
              <a:rPr lang="en-US" altLang="en-US" smtClean="0">
                <a:latin typeface="Arial" panose="020B0604020202020204" pitchFamily="34" charset="0"/>
              </a:rPr>
              <a:t>http://extension.missouri.edu/extcouncil/documents/ecyl/Organizational-assessment.pdf</a:t>
            </a:r>
          </a:p>
        </p:txBody>
      </p:sp>
      <p:sp>
        <p:nvSpPr>
          <p:cNvPr id="389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37987AA-B53F-4C64-AEA9-D86788F102BB}" type="slidenum">
              <a:rPr lang="en-US" altLang="en-US"/>
              <a:pPr eaLnBrk="1" hangingPunct="1"/>
              <a:t>17</a:t>
            </a:fld>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ln/>
        </p:spPr>
        <p:txBody>
          <a:bodyPr>
            <a:normAutofit fontScale="92500" lnSpcReduction="10000"/>
          </a:bodyPr>
          <a:lstStyle/>
          <a:p>
            <a:pPr eaLnBrk="1" hangingPunct="1">
              <a:defRPr/>
            </a:pPr>
            <a:r>
              <a:rPr lang="en-US" i="1" dirty="0" smtClean="0"/>
              <a:t>“At the end of each module topic, the group representing your County Extension Council (preferably a team of youth and adult participants) will be given the opportunity to work as a group to identify the actions your council will take.  All together, your action steps will become a draft </a:t>
            </a:r>
            <a:r>
              <a:rPr lang="en-US" i="1" u="sng" dirty="0" smtClean="0"/>
              <a:t>action plan</a:t>
            </a:r>
            <a:r>
              <a:rPr lang="en-US" i="1" dirty="0" smtClean="0"/>
              <a:t> for your County Extension Council to add youth and young adults.  Now is the time to identify action steps from the first topic!” </a:t>
            </a:r>
            <a:endParaRPr lang="en-US" dirty="0" smtClean="0"/>
          </a:p>
          <a:p>
            <a:pPr eaLnBrk="1" hangingPunct="1">
              <a:defRPr/>
            </a:pPr>
            <a:r>
              <a:rPr lang="en-US" dirty="0" smtClean="0"/>
              <a:t> </a:t>
            </a:r>
          </a:p>
          <a:p>
            <a:pPr eaLnBrk="1" hangingPunct="1">
              <a:defRPr/>
            </a:pPr>
            <a:r>
              <a:rPr lang="en-US" dirty="0" smtClean="0"/>
              <a:t>Ask each group representing a County Extension Council to break into a small group, and to identify: a) group facilitator (to facilitate the group’s discussion); b) recorder (to write down the group’s decisions); and c) reporter (to share the group’s decisions back with the crowd).  Encourage groups to invite a mixture of youth and adult participants to assume these roles!</a:t>
            </a:r>
          </a:p>
          <a:p>
            <a:pPr eaLnBrk="1" hangingPunct="1">
              <a:defRPr/>
            </a:pPr>
            <a:endParaRPr lang="en-US" dirty="0" smtClean="0"/>
          </a:p>
          <a:p>
            <a:pPr eaLnBrk="1" hangingPunct="1">
              <a:defRPr/>
            </a:pPr>
            <a:r>
              <a:rPr lang="en-US" dirty="0" smtClean="0"/>
              <a:t>Pass out the “</a:t>
            </a:r>
            <a:r>
              <a:rPr lang="en-US" u="sng" dirty="0" smtClean="0"/>
              <a:t>Summary of Module Topics</a:t>
            </a:r>
            <a:r>
              <a:rPr lang="en-US" dirty="0" smtClean="0"/>
              <a:t>” handout for participants to begin writing down notes as they go through the module topics.</a:t>
            </a:r>
            <a:br>
              <a:rPr lang="en-US" dirty="0" smtClean="0"/>
            </a:br>
            <a:r>
              <a:rPr lang="en-US" dirty="0" smtClean="0"/>
              <a:t>http://extension.missouri.edu/extcouncil/documents/ecyl/summary-of-module-topics.doc</a:t>
            </a:r>
          </a:p>
          <a:p>
            <a:pPr eaLnBrk="1" hangingPunct="1">
              <a:defRPr/>
            </a:pPr>
            <a:r>
              <a:rPr lang="en-US" dirty="0" smtClean="0"/>
              <a:t> </a:t>
            </a:r>
          </a:p>
          <a:p>
            <a:pPr eaLnBrk="1" hangingPunct="1">
              <a:defRPr/>
            </a:pPr>
            <a:r>
              <a:rPr lang="en-US" dirty="0" smtClean="0"/>
              <a:t>Read through the action steps slide and ask for questions.  Then, give groups about 10-15 minutes to discuss and record their action steps.  </a:t>
            </a:r>
          </a:p>
          <a:p>
            <a:pPr eaLnBrk="1" hangingPunct="1">
              <a:defRPr/>
            </a:pPr>
            <a:endParaRPr lang="en-US" dirty="0" smtClean="0"/>
          </a:p>
          <a:p>
            <a:pPr eaLnBrk="1" hangingPunct="1">
              <a:defRPr/>
            </a:pPr>
            <a:r>
              <a:rPr lang="en-US" dirty="0" smtClean="0"/>
              <a:t>After the time is up, briefly ask each group to report out their work.  </a:t>
            </a:r>
          </a:p>
          <a:p>
            <a:pPr eaLnBrk="1" hangingPunct="1">
              <a:defRPr/>
            </a:pPr>
            <a:endParaRPr lang="en-US" dirty="0" smtClean="0"/>
          </a:p>
          <a:p>
            <a:pPr eaLnBrk="1" hangingPunct="1">
              <a:defRPr/>
            </a:pPr>
            <a:r>
              <a:rPr lang="en-US" dirty="0" smtClean="0"/>
              <a:t>Wrap-up the topic by congratulating groups on starting a plan and encouraging participants that they are on the right track to laying a foundation for youth-adult partnerships!</a:t>
            </a:r>
          </a:p>
          <a:p>
            <a:pPr eaLnBrk="1" hangingPunct="1">
              <a:defRPr/>
            </a:pPr>
            <a:r>
              <a:rPr lang="en-US" dirty="0" smtClean="0"/>
              <a:t> </a:t>
            </a:r>
          </a:p>
          <a:p>
            <a:pPr eaLnBrk="1" hangingPunct="1">
              <a:defRPr/>
            </a:pPr>
            <a:endParaRPr lang="en-US" dirty="0" smtClean="0"/>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6322A70-6055-4655-9422-1390C90DCB74}" type="slidenum">
              <a:rPr lang="en-US" altLang="en-US"/>
              <a:pPr eaLnBrk="1" hangingPunct="1"/>
              <a:t>18</a:t>
            </a:fld>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Conclude the session.</a:t>
            </a:r>
          </a:p>
        </p:txBody>
      </p:sp>
      <p:sp>
        <p:nvSpPr>
          <p:cNvPr id="409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BBC9BA2-D4BE-4C9F-AE58-12311636C34E}" type="slidenum">
              <a:rPr lang="en-US" altLang="en-US"/>
              <a:pPr eaLnBrk="1" hangingPunct="1"/>
              <a:t>19</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Read through learning objectives.  </a:t>
            </a:r>
          </a:p>
          <a:p>
            <a:pPr eaLnBrk="1" hangingPunct="1"/>
            <a:endParaRPr lang="en-US" altLang="en-US" i="1" smtClean="0">
              <a:latin typeface="Arial" panose="020B0604020202020204" pitchFamily="34" charset="0"/>
            </a:endParaRPr>
          </a:p>
          <a:p>
            <a:pPr eaLnBrk="1" hangingPunct="1"/>
            <a:r>
              <a:rPr lang="en-US" altLang="en-US" i="1" smtClean="0">
                <a:latin typeface="Arial" panose="020B0604020202020204" pitchFamily="34" charset="0"/>
              </a:rPr>
              <a:t>“Let’s check for understanding.  Does anyone have any questions about the learning objectives?  Is it clear what you will learn from this session?”</a:t>
            </a:r>
            <a:endParaRPr lang="en-US" altLang="en-US" smtClean="0">
              <a:latin typeface="Arial" panose="020B0604020202020204" pitchFamily="34" charset="0"/>
            </a:endParaRP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Facilitate “Open/Closed Circle” activity here, including the reflection questions at the end.  Activity can be found at: </a:t>
            </a:r>
            <a:r>
              <a:rPr lang="en-US" altLang="en-US" smtClean="0">
                <a:latin typeface="Arial" panose="020B0604020202020204" pitchFamily="34" charset="0"/>
                <a:hlinkClick r:id="rId3"/>
              </a:rPr>
              <a:t>http://extension.missouri.edu/extcouncil/documents/ecyl/energizer-activities.pdf</a:t>
            </a:r>
            <a:r>
              <a:rPr lang="en-US" altLang="en-US" smtClean="0">
                <a:latin typeface="Arial" panose="020B0604020202020204" pitchFamily="34" charset="0"/>
              </a:rPr>
              <a:t>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a:t>
            </a:r>
            <a:r>
              <a:rPr lang="en-US" altLang="en-US" i="1" smtClean="0">
                <a:latin typeface="Arial" panose="020B0604020202020204" pitchFamily="34" charset="0"/>
              </a:rPr>
              <a:t>This activity helps illustrate that the environment County Extension Councils create at meetings may come across to new members as welcoming (open) or unwelcoming (closed). The question we can ask is: ‘What kind of environment does our council want to create, and how will new members experience joining our group? Will new members find it difficult or easy to become a part of the team?”’</a:t>
            </a:r>
          </a:p>
          <a:p>
            <a:pPr eaLnBrk="1" hangingPunct="1"/>
            <a:endParaRPr lang="en-US" altLang="en-US" smtClean="0">
              <a:latin typeface="Arial" panose="020B0604020202020204" pitchFamily="34" charset="0"/>
            </a:endParaRPr>
          </a:p>
        </p:txBody>
      </p:sp>
      <p:sp>
        <p:nvSpPr>
          <p:cNvPr id="235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2655B37-40FE-4F79-9B15-D44459BD2A74}" type="slidenum">
              <a:rPr lang="en-US" altLang="en-US"/>
              <a:pPr eaLnBrk="1" hangingPunct="1"/>
              <a:t>2</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smtClean="0">
                <a:latin typeface="Arial" panose="020B0604020202020204" pitchFamily="34" charset="0"/>
              </a:rPr>
              <a:t>“Here s a starter question to get us thinking about the idea of youth-adult partnerships.  What do you think of when you hear the term ‘youth-adult partnerships?’”</a:t>
            </a:r>
            <a:r>
              <a:rPr lang="en-US" altLang="en-US" smtClean="0">
                <a:latin typeface="Arial" panose="020B0604020202020204" pitchFamily="34" charset="0"/>
              </a:rPr>
              <a:t>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Take several responses from participants, and possibly add a few phrases of your own to create a flip chart list.  </a:t>
            </a:r>
          </a:p>
          <a:p>
            <a:pPr eaLnBrk="1" hangingPunct="1"/>
            <a:r>
              <a:rPr lang="en-US" altLang="en-US" smtClean="0">
                <a:latin typeface="Arial" panose="020B0604020202020204" pitchFamily="34" charset="0"/>
              </a:rPr>
              <a:t> </a:t>
            </a:r>
          </a:p>
          <a:p>
            <a:pPr eaLnBrk="1" hangingPunct="1"/>
            <a:r>
              <a:rPr lang="en-US" altLang="en-US" smtClean="0">
                <a:latin typeface="Arial" panose="020B0604020202020204" pitchFamily="34" charset="0"/>
              </a:rPr>
              <a:t>Common responses might include:</a:t>
            </a:r>
          </a:p>
          <a:p>
            <a:pPr eaLnBrk="1" hangingPunct="1"/>
            <a:r>
              <a:rPr lang="en-US" altLang="en-US" smtClean="0">
                <a:latin typeface="Arial" panose="020B0604020202020204" pitchFamily="34" charset="0"/>
              </a:rPr>
              <a:t> </a:t>
            </a:r>
          </a:p>
          <a:p>
            <a:pPr marL="0" lvl="1" eaLnBrk="1" hangingPunct="1">
              <a:buFontTx/>
              <a:buChar char="•"/>
            </a:pPr>
            <a:r>
              <a:rPr lang="en-US" altLang="en-US" smtClean="0">
                <a:latin typeface="Arial" panose="020B0604020202020204" pitchFamily="34" charset="0"/>
              </a:rPr>
              <a:t>  Involves both youth and adults</a:t>
            </a:r>
          </a:p>
          <a:p>
            <a:pPr marL="0" lvl="1" eaLnBrk="1" hangingPunct="1">
              <a:buFontTx/>
              <a:buChar char="•"/>
            </a:pPr>
            <a:r>
              <a:rPr lang="en-US" altLang="en-US" smtClean="0">
                <a:latin typeface="Arial" panose="020B0604020202020204" pitchFamily="34" charset="0"/>
              </a:rPr>
              <a:t>  Cooperation</a:t>
            </a:r>
          </a:p>
          <a:p>
            <a:pPr marL="0" lvl="1" eaLnBrk="1" hangingPunct="1">
              <a:buFontTx/>
              <a:buChar char="•"/>
            </a:pPr>
            <a:r>
              <a:rPr lang="en-US" altLang="en-US" smtClean="0">
                <a:latin typeface="Arial" panose="020B0604020202020204" pitchFamily="34" charset="0"/>
              </a:rPr>
              <a:t>  Teamwork</a:t>
            </a:r>
          </a:p>
          <a:p>
            <a:pPr marL="0" lvl="1" eaLnBrk="1" hangingPunct="1">
              <a:buFontTx/>
              <a:buChar char="•"/>
            </a:pPr>
            <a:r>
              <a:rPr lang="en-US" altLang="en-US" smtClean="0">
                <a:latin typeface="Arial" panose="020B0604020202020204" pitchFamily="34" charset="0"/>
              </a:rPr>
              <a:t>  Youth and adults working together</a:t>
            </a:r>
          </a:p>
          <a:p>
            <a:pPr marL="0" lvl="1" eaLnBrk="1" hangingPunct="1">
              <a:buFontTx/>
              <a:buChar char="•"/>
            </a:pPr>
            <a:r>
              <a:rPr lang="en-US" altLang="en-US" smtClean="0">
                <a:latin typeface="Arial" panose="020B0604020202020204" pitchFamily="34" charset="0"/>
              </a:rPr>
              <a:t>  Shared leadership</a:t>
            </a:r>
          </a:p>
          <a:p>
            <a:pPr eaLnBrk="1" hangingPunct="1"/>
            <a:endParaRPr lang="en-US" altLang="en-US" smtClean="0">
              <a:latin typeface="Arial" panose="020B0604020202020204" pitchFamily="34" charset="0"/>
            </a:endParaRPr>
          </a:p>
        </p:txBody>
      </p:sp>
      <p:sp>
        <p:nvSpPr>
          <p:cNvPr id="245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0BD9964-6572-4A43-A917-B233DAC88B29}" type="slidenum">
              <a:rPr lang="en-US" altLang="en-US"/>
              <a:pPr eaLnBrk="1" hangingPunct="1"/>
              <a:t>3</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35EEE28-16AB-4E87-8FA2-F3D71B82253B}" type="slidenum">
              <a:rPr lang="en-US" altLang="en-US"/>
              <a:pPr eaLnBrk="1" hangingPunct="1"/>
              <a:t>4</a:t>
            </a:fld>
            <a:endParaRPr lang="en-US" altLang="en-US"/>
          </a:p>
        </p:txBody>
      </p:sp>
      <p:sp>
        <p:nvSpPr>
          <p:cNvPr id="25603" name="Rectangle 2"/>
          <p:cNvSpPr>
            <a:spLocks noRot="1" noChangeArrowheads="1" noTextEdit="1"/>
          </p:cNvSpPr>
          <p:nvPr>
            <p:ph type="sldImg"/>
          </p:nvPr>
        </p:nvSpPr>
        <p:spPr>
          <a:ln/>
        </p:spPr>
      </p:sp>
      <p:sp>
        <p:nvSpPr>
          <p:cNvPr id="25604"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Read through the statements on the slide. </a:t>
            </a:r>
          </a:p>
          <a:p>
            <a:pPr eaLnBrk="1" hangingPunct="1"/>
            <a:endParaRPr lang="en-US" altLang="en-US" i="1" smtClean="0">
              <a:latin typeface="Arial" panose="020B0604020202020204" pitchFamily="34" charset="0"/>
            </a:endParaRPr>
          </a:p>
          <a:p>
            <a:pPr eaLnBrk="1" hangingPunct="1"/>
            <a:r>
              <a:rPr lang="en-US" altLang="en-US" i="1" smtClean="0">
                <a:latin typeface="Arial" panose="020B0604020202020204" pitchFamily="34" charset="0"/>
              </a:rPr>
              <a:t>“For many people, youth-adult partnerships can be a new way of looking at things.  As adults, we may have not considered youth as having the ability or interest to participate in council decision-making.  Young people may not be used to adults asking them what they think, or if they want to be involved in meeting discussions.  Youth-adult partnerships can be refreshing for adults and empowering for youth!”</a:t>
            </a:r>
          </a:p>
          <a:p>
            <a:pPr eaLnBrk="1" hangingPunct="1"/>
            <a:endParaRPr lang="en-US" altLang="en-US" i="1" smtClean="0">
              <a:latin typeface="Arial" panose="020B0604020202020204" pitchFamily="34" charset="0"/>
            </a:endParaRPr>
          </a:p>
          <a:p>
            <a:pPr eaLnBrk="1" hangingPunct="1"/>
            <a:r>
              <a:rPr lang="en-US" altLang="en-US" smtClean="0">
                <a:latin typeface="Arial" panose="020B0604020202020204" pitchFamily="34" charset="0"/>
              </a:rPr>
              <a:t>Ask participants if anyone has had previous experience with youth and adults working together in decision-making, and in what capacity.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Ask if the County Extension Council will be the first experience participants have had with youth-adult partnerships.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5B3DDB6-1FCB-48FF-94F3-E1D315D8D9E2}" type="slidenum">
              <a:rPr lang="en-US" altLang="en-US"/>
              <a:pPr eaLnBrk="1" hangingPunct="1"/>
              <a:t>5</a:t>
            </a:fld>
            <a:endParaRPr lang="en-US" altLang="en-US"/>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xfrm>
            <a:off x="914400" y="4343400"/>
            <a:ext cx="5029200" cy="4114800"/>
          </a:xfrm>
          <a:ln/>
        </p:spPr>
        <p:txBody>
          <a:bodyPr>
            <a:normAutofit fontScale="85000" lnSpcReduction="20000"/>
          </a:bodyPr>
          <a:lstStyle/>
          <a:p>
            <a:pPr eaLnBrk="1" hangingPunct="1">
              <a:defRPr/>
            </a:pPr>
            <a:r>
              <a:rPr lang="en-US" sz="1100" i="1" dirty="0" smtClean="0"/>
              <a:t>“True youth-adult partnerships aim to be ‘equal’ in every possible sense – youth and adults share the same roles, powers, and responsibilities.  (In Missouri, County Extension Councils are an exception. The state statutes that pertain to County Extension Councils identify council members as being of legal voting age.  But councils </a:t>
            </a:r>
            <a:r>
              <a:rPr lang="en-US" sz="1100" i="1" u="sng" dirty="0" smtClean="0"/>
              <a:t>can</a:t>
            </a:r>
            <a:r>
              <a:rPr lang="en-US" sz="1100" i="1" dirty="0" smtClean="0"/>
              <a:t> welcome youth to be non-voting representatives and voice their ideas and opinions and influence decisions made by the council.  Youth opinions do not count as votes of adult council members, but they can be recorded in meeting minutes alongside the roll call vote.)”</a:t>
            </a:r>
            <a:endParaRPr lang="en-US" sz="1100" dirty="0" smtClean="0"/>
          </a:p>
          <a:p>
            <a:pPr eaLnBrk="1" hangingPunct="1">
              <a:defRPr/>
            </a:pPr>
            <a:endParaRPr lang="en-US" sz="1100" dirty="0" smtClean="0"/>
          </a:p>
          <a:p>
            <a:pPr eaLnBrk="1" hangingPunct="1">
              <a:defRPr/>
            </a:pPr>
            <a:r>
              <a:rPr lang="en-US" sz="1100" i="1" dirty="0" smtClean="0"/>
              <a:t>“Youth-adult partnerships focus on assets that youth bring to the table (such as energy, creativity, and new ideas) vs. the perceived deficits of young people (such as limited knowledge or experience).  Like all MU Extension programs, this approach is built upon research-based information that shows giving young people voice in community decision-making supports </a:t>
            </a:r>
            <a:r>
              <a:rPr lang="en-US" sz="1100" i="1" u="sng" dirty="0" smtClean="0"/>
              <a:t>positive</a:t>
            </a:r>
            <a:r>
              <a:rPr lang="en-US" sz="1100" i="1" dirty="0" smtClean="0"/>
              <a:t> youth development.  Communities viewing and engaging young people as resources also supports an </a:t>
            </a:r>
            <a:r>
              <a:rPr lang="en-US" sz="1100" i="1" u="sng" dirty="0" smtClean="0"/>
              <a:t>asset-based </a:t>
            </a:r>
            <a:r>
              <a:rPr lang="en-US" sz="1100" i="1" dirty="0" smtClean="0"/>
              <a:t>approach to community development.”</a:t>
            </a:r>
            <a:endParaRPr lang="en-US" sz="1100" dirty="0" smtClean="0"/>
          </a:p>
          <a:p>
            <a:pPr eaLnBrk="1" hangingPunct="1">
              <a:defRPr/>
            </a:pPr>
            <a:r>
              <a:rPr lang="en-US" sz="1100" i="1" dirty="0" smtClean="0"/>
              <a:t> </a:t>
            </a:r>
            <a:endParaRPr lang="en-US" sz="1100" dirty="0" smtClean="0"/>
          </a:p>
          <a:p>
            <a:pPr eaLnBrk="1" hangingPunct="1">
              <a:defRPr/>
            </a:pPr>
            <a:r>
              <a:rPr lang="en-US" sz="1100" i="1" dirty="0" smtClean="0"/>
              <a:t>“Having youth on County Extension Councils helps counties make fuller use of the diversity of local resources available to them.  Youth members provide councils with insights and connections to younger audiences which may make up 25% or more of the county’s total population.  Young people are active participants through 4-H, but also may be involved through </a:t>
            </a:r>
            <a:r>
              <a:rPr lang="en-US" sz="1100" i="1" dirty="0" err="1" smtClean="0"/>
              <a:t>ag</a:t>
            </a:r>
            <a:r>
              <a:rPr lang="en-US" sz="1100" i="1" dirty="0" smtClean="0"/>
              <a:t> &amp; natural resource programs, gardening &amp; horticulture, business development, and many other MU Extension programs.”</a:t>
            </a:r>
            <a:endParaRPr lang="en-US" sz="1100" dirty="0" smtClean="0"/>
          </a:p>
          <a:p>
            <a:pPr eaLnBrk="1" hangingPunct="1">
              <a:defRPr/>
            </a:pPr>
            <a:r>
              <a:rPr lang="en-US" sz="1100" i="1" dirty="0" smtClean="0"/>
              <a:t> </a:t>
            </a:r>
            <a:endParaRPr lang="en-US" sz="1100" dirty="0" smtClean="0"/>
          </a:p>
          <a:p>
            <a:pPr eaLnBrk="1" hangingPunct="1">
              <a:defRPr/>
            </a:pPr>
            <a:r>
              <a:rPr lang="en-US" sz="1100" i="1" dirty="0" smtClean="0"/>
              <a:t>“Youth-adult partnerships can be a ‘recession-friendly’ way for councils to enhance Extension’s presence in the county.  It does not necessarily require additional funding to implement, but may help Extension retain or even attract additional funding as stakeholders see councils investing in the development of youth as future leaders for the area.  Some research also suggests that organizations that have young people on board are more compelling and successful in their fundraising overall.”</a:t>
            </a:r>
            <a:endParaRPr lang="en-US" sz="1100"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ln/>
        </p:spPr>
        <p:txBody>
          <a:bodyPr/>
          <a:lstStyle/>
          <a:p>
            <a:pPr eaLnBrk="1" hangingPunct="1">
              <a:defRPr/>
            </a:pPr>
            <a:r>
              <a:rPr lang="en-US" i="1" dirty="0" smtClean="0"/>
              <a:t>“The St. Louis Gateway Arch is one of the most recognizable and remarkable architectural feats in the world, welcoming visitors to St. Louis as the Gateway to the West.” </a:t>
            </a:r>
          </a:p>
          <a:p>
            <a:pPr eaLnBrk="1" hangingPunct="1">
              <a:defRPr/>
            </a:pPr>
            <a:endParaRPr lang="en-US" i="1" dirty="0" smtClean="0"/>
          </a:p>
          <a:p>
            <a:pPr eaLnBrk="1" hangingPunct="1">
              <a:defRPr/>
            </a:pPr>
            <a:r>
              <a:rPr lang="en-US" dirty="0" smtClean="0"/>
              <a:t>Share a few facts about the history of the St. Louis Gateway Arch:</a:t>
            </a:r>
          </a:p>
          <a:p>
            <a:pPr eaLnBrk="1" hangingPunct="1">
              <a:defRPr/>
            </a:pPr>
            <a:endParaRPr lang="en-US" dirty="0" smtClean="0"/>
          </a:p>
          <a:p>
            <a:pPr marL="109538" indent="-109538" eaLnBrk="1" hangingPunct="1">
              <a:buFont typeface="Arial" pitchFamily="34" charset="0"/>
              <a:buChar char="•"/>
              <a:defRPr/>
            </a:pPr>
            <a:r>
              <a:rPr lang="en-US" dirty="0" smtClean="0"/>
              <a:t>Designed by architect </a:t>
            </a:r>
            <a:r>
              <a:rPr lang="en-US" dirty="0" err="1" smtClean="0"/>
              <a:t>Eero</a:t>
            </a:r>
            <a:r>
              <a:rPr lang="en-US" dirty="0" smtClean="0"/>
              <a:t> Saarinen, who won a competition for the best design for the Jefferson National Expansion Memorial Association</a:t>
            </a:r>
          </a:p>
          <a:p>
            <a:pPr marL="109538" indent="-109538" eaLnBrk="1" hangingPunct="1">
              <a:buFont typeface="Arial" pitchFamily="34" charset="0"/>
              <a:buChar char="•"/>
              <a:defRPr/>
            </a:pPr>
            <a:r>
              <a:rPr lang="en-US" dirty="0" smtClean="0"/>
              <a:t>He died in 1961 and would never see his dream come true.</a:t>
            </a:r>
          </a:p>
          <a:p>
            <a:pPr marL="109538" indent="-109538" eaLnBrk="1" hangingPunct="1">
              <a:buFont typeface="Arial" pitchFamily="34" charset="0"/>
              <a:buChar char="•"/>
              <a:defRPr/>
            </a:pPr>
            <a:r>
              <a:rPr lang="en-US" dirty="0" smtClean="0"/>
              <a:t>Construction started in downtown St. Louis in 1963, and finished in 1965.</a:t>
            </a:r>
          </a:p>
          <a:p>
            <a:pPr marL="109538" indent="-109538" eaLnBrk="1" hangingPunct="1">
              <a:buFont typeface="Arial" pitchFamily="34" charset="0"/>
              <a:buChar char="•"/>
              <a:defRPr/>
            </a:pPr>
            <a:r>
              <a:rPr lang="en-US" dirty="0" smtClean="0"/>
              <a:t>Despite the dangers of cranes, pulleys, high elevation, and strong winds, there were no worker deaths or injuries.</a:t>
            </a:r>
          </a:p>
          <a:p>
            <a:pPr marL="109538" indent="-109538" eaLnBrk="1" hangingPunct="1">
              <a:buFont typeface="Arial" pitchFamily="34" charset="0"/>
              <a:buChar char="•"/>
              <a:defRPr/>
            </a:pPr>
            <a:r>
              <a:rPr lang="en-US" dirty="0" smtClean="0"/>
              <a:t>In winds of up to 150 mph, the Arch will sway up to 18 inches.  </a:t>
            </a:r>
          </a:p>
          <a:p>
            <a:pPr eaLnBrk="1" hangingPunct="1">
              <a:defRPr/>
            </a:pPr>
            <a:r>
              <a:rPr lang="en-US" dirty="0" smtClean="0"/>
              <a:t>For more information, see </a:t>
            </a:r>
            <a:r>
              <a:rPr lang="en-US" dirty="0" smtClean="0">
                <a:hlinkClick r:id="rId3"/>
              </a:rPr>
              <a:t>http://www.nps.gov/jeff/</a:t>
            </a:r>
            <a:r>
              <a:rPr lang="en-US" dirty="0" smtClean="0"/>
              <a:t> </a:t>
            </a:r>
          </a:p>
          <a:p>
            <a:pPr eaLnBrk="1" hangingPunct="1">
              <a:defRPr/>
            </a:pPr>
            <a:endParaRPr lang="en-US" dirty="0" smtClean="0"/>
          </a:p>
          <a:p>
            <a:pPr eaLnBrk="1" hangingPunct="1">
              <a:defRPr/>
            </a:pPr>
            <a:r>
              <a:rPr lang="en-US" dirty="0" smtClean="0"/>
              <a:t>Ask a participant or two to relate a story about visiting the Arch.  What impression did it leave on them?</a:t>
            </a:r>
          </a:p>
        </p:txBody>
      </p:sp>
      <p:sp>
        <p:nvSpPr>
          <p:cNvPr id="27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589767B-8BEF-41B6-9FF5-9C2A7C5DF6F1}" type="slidenum">
              <a:rPr lang="en-US" altLang="en-US"/>
              <a:pPr eaLnBrk="1" hangingPunct="1"/>
              <a:t>6</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smtClean="0">
                <a:latin typeface="Arial" panose="020B0604020202020204" pitchFamily="34" charset="0"/>
              </a:rPr>
              <a:t>“The Gateway Arch, and how it was constructed, offers a great illustration of how councils can create a sturdy partnership between youth and adults.”</a:t>
            </a:r>
            <a:endParaRPr lang="en-US" altLang="en-US" smtClean="0">
              <a:latin typeface="Arial" panose="020B0604020202020204" pitchFamily="34" charset="0"/>
            </a:endParaRPr>
          </a:p>
          <a:p>
            <a:pPr eaLnBrk="1" hangingPunct="1"/>
            <a:endParaRPr lang="en-US" altLang="en-US" smtClean="0">
              <a:latin typeface="Arial" panose="020B0604020202020204" pitchFamily="34" charset="0"/>
            </a:endParaRPr>
          </a:p>
        </p:txBody>
      </p:sp>
      <p:sp>
        <p:nvSpPr>
          <p:cNvPr id="286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2FDB51C-642D-4A9B-BF4D-0D56C775B5BF}" type="slidenum">
              <a:rPr lang="en-US" altLang="en-US"/>
              <a:pPr eaLnBrk="1" hangingPunct="1"/>
              <a:t>7</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smtClean="0">
                <a:latin typeface="Arial" panose="020B0604020202020204" pitchFamily="34" charset="0"/>
              </a:rPr>
              <a:t>“As we watch the Arch being constructed here, how can you relate it to the steps your extension council can take to become a youth-adult partnership?”</a:t>
            </a:r>
            <a:endParaRPr lang="en-US" altLang="en-US" smtClean="0">
              <a:latin typeface="Arial" panose="020B0604020202020204" pitchFamily="34" charset="0"/>
            </a:endParaRPr>
          </a:p>
          <a:p>
            <a:pPr eaLnBrk="1" hangingPunct="1"/>
            <a:endParaRPr lang="en-US" altLang="en-US" smtClean="0">
              <a:latin typeface="Arial" panose="020B0604020202020204" pitchFamily="34" charset="0"/>
            </a:endParaRPr>
          </a:p>
        </p:txBody>
      </p:sp>
      <p:sp>
        <p:nvSpPr>
          <p:cNvPr id="29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2BACBE5-CF3B-4271-B20C-0BFC1336D41B}" type="slidenum">
              <a:rPr lang="en-US" altLang="en-US"/>
              <a:pPr eaLnBrk="1" hangingPunct="1"/>
              <a:t>8</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ln/>
        </p:spPr>
        <p:txBody>
          <a:bodyPr>
            <a:normAutofit lnSpcReduction="10000"/>
          </a:bodyPr>
          <a:lstStyle/>
          <a:p>
            <a:pPr eaLnBrk="1" hangingPunct="1">
              <a:defRPr/>
            </a:pPr>
            <a:r>
              <a:rPr lang="en-US" i="1" dirty="0" smtClean="0"/>
              <a:t>“Just like the tons of concrete poured to form a solid foundation for the Arch, County Extension Councils will need to dig deep to ensure that youth and adults are committed to partnering with each other, and to creating and implementing a plan to make it happen.”</a:t>
            </a:r>
            <a:endParaRPr lang="en-US" dirty="0" smtClean="0"/>
          </a:p>
          <a:p>
            <a:pPr eaLnBrk="1" hangingPunct="1">
              <a:defRPr/>
            </a:pPr>
            <a:r>
              <a:rPr lang="en-US" i="1" dirty="0" smtClean="0"/>
              <a:t> </a:t>
            </a:r>
            <a:endParaRPr lang="en-US" dirty="0" smtClean="0"/>
          </a:p>
          <a:p>
            <a:pPr eaLnBrk="1" hangingPunct="1">
              <a:defRPr/>
            </a:pPr>
            <a:r>
              <a:rPr lang="en-US" i="1" dirty="0" smtClean="0"/>
              <a:t>“Youth and adults preparing to work together (starting with this training) is like the various sections of the Arch being set in place.  There are seven sections or topics that make up the ECYL training module).”</a:t>
            </a:r>
            <a:endParaRPr lang="en-US" dirty="0" smtClean="0"/>
          </a:p>
          <a:p>
            <a:pPr eaLnBrk="1" hangingPunct="1">
              <a:defRPr/>
            </a:pPr>
            <a:r>
              <a:rPr lang="en-US" i="1" dirty="0" smtClean="0"/>
              <a:t> </a:t>
            </a:r>
            <a:endParaRPr lang="en-US" dirty="0" smtClean="0"/>
          </a:p>
          <a:p>
            <a:pPr eaLnBrk="1" hangingPunct="1">
              <a:defRPr/>
            </a:pPr>
            <a:r>
              <a:rPr lang="en-US" i="1" dirty="0" smtClean="0"/>
              <a:t>“When the final section is set in place, the Arch (partnership) is working.  That is like the point when youth have been added to the council, are being supported by adults, and are actively contributing to meetings.”</a:t>
            </a:r>
            <a:endParaRPr lang="en-US" dirty="0" smtClean="0"/>
          </a:p>
          <a:p>
            <a:pPr eaLnBrk="1" hangingPunct="1">
              <a:defRPr/>
            </a:pPr>
            <a:r>
              <a:rPr lang="en-US" i="1" dirty="0" smtClean="0"/>
              <a:t> </a:t>
            </a:r>
            <a:endParaRPr lang="en-US" dirty="0" smtClean="0"/>
          </a:p>
          <a:p>
            <a:pPr eaLnBrk="1" hangingPunct="1">
              <a:defRPr/>
            </a:pPr>
            <a:r>
              <a:rPr lang="en-US" i="1" dirty="0" smtClean="0"/>
              <a:t>“The ‘give and take’ (between youth and adults) is illustrated by the Arch being a free standing structure, with each side (youth on one side, adults on the other) leaning and relying on the other to fulfill certain expectations.  Flexibility has been built in to withstand winds of change.  The end result is a stronger structure.”</a:t>
            </a:r>
            <a:endParaRPr lang="en-US" dirty="0" smtClean="0"/>
          </a:p>
          <a:p>
            <a:pPr eaLnBrk="1" hangingPunct="1">
              <a:defRPr/>
            </a:pPr>
            <a:endParaRPr lang="en-US" dirty="0" smtClean="0"/>
          </a:p>
          <a:p>
            <a:pPr eaLnBrk="1" hangingPunct="1">
              <a:defRPr/>
            </a:pPr>
            <a:r>
              <a:rPr lang="en-US" dirty="0" smtClean="0"/>
              <a:t>Ask participants for comments and feedback on the comparison between the Gateway Arch and County Extension Council youth-adult partnerships.</a:t>
            </a:r>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C204794-D1F6-4F91-8A26-F498A422E35E}" type="slidenum">
              <a:rPr lang="en-US" altLang="en-US"/>
              <a:pPr eaLnBrk="1" hangingPunct="1"/>
              <a:t>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4CF96493-664E-40BE-BCFE-50F7D0E7C8AA}" type="slidenum">
              <a:rPr lang="en-US" altLang="en-US"/>
              <a:pPr/>
              <a:t>‹#›</a:t>
            </a:fld>
            <a:endParaRPr lang="en-US" altLang="en-US"/>
          </a:p>
        </p:txBody>
      </p:sp>
    </p:spTree>
    <p:extLst>
      <p:ext uri="{BB962C8B-B14F-4D97-AF65-F5344CB8AC3E}">
        <p14:creationId xmlns:p14="http://schemas.microsoft.com/office/powerpoint/2010/main" val="287866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0089B1BB-B0D8-4A8F-8AF3-8B2AE3CA1EB3}" type="slidenum">
              <a:rPr lang="en-US" altLang="en-US"/>
              <a:pPr/>
              <a:t>‹#›</a:t>
            </a:fld>
            <a:endParaRPr lang="en-US" altLang="en-US"/>
          </a:p>
        </p:txBody>
      </p:sp>
    </p:spTree>
    <p:extLst>
      <p:ext uri="{BB962C8B-B14F-4D97-AF65-F5344CB8AC3E}">
        <p14:creationId xmlns:p14="http://schemas.microsoft.com/office/powerpoint/2010/main" val="1949451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5E1C64CC-FB88-403F-BD14-BC80B2FC87AD}" type="slidenum">
              <a:rPr lang="en-US" altLang="en-US"/>
              <a:pPr/>
              <a:t>‹#›</a:t>
            </a:fld>
            <a:endParaRPr lang="en-US" altLang="en-US"/>
          </a:p>
        </p:txBody>
      </p:sp>
    </p:spTree>
    <p:extLst>
      <p:ext uri="{BB962C8B-B14F-4D97-AF65-F5344CB8AC3E}">
        <p14:creationId xmlns:p14="http://schemas.microsoft.com/office/powerpoint/2010/main" val="36991242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OverTx" preserve="1">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fld id="{426AD960-C1B8-4DE1-949E-C4E2664CFA4C}" type="slidenum">
              <a:rPr lang="en-US" altLang="en-US"/>
              <a:pPr/>
              <a:t>‹#›</a:t>
            </a:fld>
            <a:endParaRPr lang="en-US" altLang="en-US"/>
          </a:p>
        </p:txBody>
      </p:sp>
    </p:spTree>
    <p:extLst>
      <p:ext uri="{BB962C8B-B14F-4D97-AF65-F5344CB8AC3E}">
        <p14:creationId xmlns:p14="http://schemas.microsoft.com/office/powerpoint/2010/main" val="4691224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1CF3D0A9-87C6-4A58-B343-233DC3F7AF24}" type="slidenum">
              <a:rPr lang="en-US" altLang="en-US"/>
              <a:pPr/>
              <a:t>‹#›</a:t>
            </a:fld>
            <a:endParaRPr lang="en-US" altLang="en-US"/>
          </a:p>
        </p:txBody>
      </p:sp>
    </p:spTree>
    <p:extLst>
      <p:ext uri="{BB962C8B-B14F-4D97-AF65-F5344CB8AC3E}">
        <p14:creationId xmlns:p14="http://schemas.microsoft.com/office/powerpoint/2010/main" val="34297796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A71466E9-2A3B-4940-B6D3-6BFACFFA2577}" type="slidenum">
              <a:rPr lang="en-US" altLang="en-US"/>
              <a:pPr/>
              <a:t>‹#›</a:t>
            </a:fld>
            <a:endParaRPr lang="en-US" altLang="en-US"/>
          </a:p>
        </p:txBody>
      </p:sp>
    </p:spTree>
    <p:extLst>
      <p:ext uri="{BB962C8B-B14F-4D97-AF65-F5344CB8AC3E}">
        <p14:creationId xmlns:p14="http://schemas.microsoft.com/office/powerpoint/2010/main" val="3045745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8C49F5E7-BAC3-4A46-83C4-09C711AB844F}" type="slidenum">
              <a:rPr lang="en-US" altLang="en-US"/>
              <a:pPr/>
              <a:t>‹#›</a:t>
            </a:fld>
            <a:endParaRPr lang="en-US" altLang="en-US"/>
          </a:p>
        </p:txBody>
      </p:sp>
    </p:spTree>
    <p:extLst>
      <p:ext uri="{BB962C8B-B14F-4D97-AF65-F5344CB8AC3E}">
        <p14:creationId xmlns:p14="http://schemas.microsoft.com/office/powerpoint/2010/main" val="399461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2A909FC5-D87C-481E-9885-9D3371652573}" type="slidenum">
              <a:rPr lang="en-US" altLang="en-US"/>
              <a:pPr/>
              <a:t>‹#›</a:t>
            </a:fld>
            <a:endParaRPr lang="en-US" altLang="en-US"/>
          </a:p>
        </p:txBody>
      </p:sp>
    </p:spTree>
    <p:extLst>
      <p:ext uri="{BB962C8B-B14F-4D97-AF65-F5344CB8AC3E}">
        <p14:creationId xmlns:p14="http://schemas.microsoft.com/office/powerpoint/2010/main" val="3396748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9664DE4B-91AD-4FEE-BD4A-4ED0F8455D70}" type="slidenum">
              <a:rPr lang="en-US" altLang="en-US"/>
              <a:pPr/>
              <a:t>‹#›</a:t>
            </a:fld>
            <a:endParaRPr lang="en-US" altLang="en-US"/>
          </a:p>
        </p:txBody>
      </p:sp>
    </p:spTree>
    <p:extLst>
      <p:ext uri="{BB962C8B-B14F-4D97-AF65-F5344CB8AC3E}">
        <p14:creationId xmlns:p14="http://schemas.microsoft.com/office/powerpoint/2010/main" val="1349976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E71AE7E6-26DC-4BEB-A86E-16C108003FCB}" type="slidenum">
              <a:rPr lang="en-US" altLang="en-US"/>
              <a:pPr/>
              <a:t>‹#›</a:t>
            </a:fld>
            <a:endParaRPr lang="en-US" altLang="en-US"/>
          </a:p>
        </p:txBody>
      </p:sp>
    </p:spTree>
    <p:extLst>
      <p:ext uri="{BB962C8B-B14F-4D97-AF65-F5344CB8AC3E}">
        <p14:creationId xmlns:p14="http://schemas.microsoft.com/office/powerpoint/2010/main" val="250920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4CAF2625-D7F4-4AE3-9A05-410C4194928E}" type="slidenum">
              <a:rPr lang="en-US" altLang="en-US"/>
              <a:pPr/>
              <a:t>‹#›</a:t>
            </a:fld>
            <a:endParaRPr lang="en-US" altLang="en-US"/>
          </a:p>
        </p:txBody>
      </p:sp>
    </p:spTree>
    <p:extLst>
      <p:ext uri="{BB962C8B-B14F-4D97-AF65-F5344CB8AC3E}">
        <p14:creationId xmlns:p14="http://schemas.microsoft.com/office/powerpoint/2010/main" val="3026442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255A3EA6-9E9F-4F87-9101-3257A4CE5132}" type="slidenum">
              <a:rPr lang="en-US" altLang="en-US"/>
              <a:pPr/>
              <a:t>‹#›</a:t>
            </a:fld>
            <a:endParaRPr lang="en-US" altLang="en-US"/>
          </a:p>
        </p:txBody>
      </p:sp>
    </p:spTree>
    <p:extLst>
      <p:ext uri="{BB962C8B-B14F-4D97-AF65-F5344CB8AC3E}">
        <p14:creationId xmlns:p14="http://schemas.microsoft.com/office/powerpoint/2010/main" val="2414337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8941EC59-0793-4D18-8CC1-D7004964B9BE}" type="slidenum">
              <a:rPr lang="en-US" altLang="en-US"/>
              <a:pPr/>
              <a:t>‹#›</a:t>
            </a:fld>
            <a:endParaRPr lang="en-US" altLang="en-US"/>
          </a:p>
        </p:txBody>
      </p:sp>
    </p:spTree>
    <p:extLst>
      <p:ext uri="{BB962C8B-B14F-4D97-AF65-F5344CB8AC3E}">
        <p14:creationId xmlns:p14="http://schemas.microsoft.com/office/powerpoint/2010/main" val="2706531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30CEB36F-9265-4BEA-807A-943542437E0D}" type="slidenum">
              <a:rPr lang="en-US" altLang="en-US"/>
              <a:pPr/>
              <a:t>‹#›</a:t>
            </a:fld>
            <a:endParaRPr lang="en-US" altLang="en-US"/>
          </a:p>
        </p:txBody>
      </p:sp>
    </p:spTree>
    <p:extLst>
      <p:ext uri="{BB962C8B-B14F-4D97-AF65-F5344CB8AC3E}">
        <p14:creationId xmlns:p14="http://schemas.microsoft.com/office/powerpoint/2010/main" val="1365998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45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645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645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800E7D6-B190-4958-813B-BFAE9E389D8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 id="2147483704" r:id="rId13"/>
    <p:sldLayoutId id="2147483705"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upload.wikimedia.org/wikipedia/en/e/ea/St_Louis_Arch.jp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4.xml"/><Relationship Id="rId4" Type="http://schemas.openxmlformats.org/officeDocument/2006/relationships/hyperlink" Target="http://www.theinnovationcenter.org/"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www.theinnovationcenter.org/"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s://webmail.um.umsystem.edu/exchweb/bin/redir.asp?URL=http://www.theinnovationcenter.org"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www.theinnovationcenter.org/"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s://webmail.um.umsystem.edu/exchweb/bin/redir.asp?URL=http://www.theinnovationcenter.org"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hyperlink" Target="http://extension.missouri.edu/extcouncil/training/"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upload.wikimedia.org/wikipedia/en/e/ea/St_Louis_Arch.jp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ebmail.um.umsystem.edu/exchweb/bin/redir.asp?URL=http://www.theinnovationcenter.org" TargetMode="External"/><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7" Type="http://schemas.openxmlformats.org/officeDocument/2006/relationships/hyperlink" Target="https://webmail.um.umsystem.edu/exchweb/bin/redir.asp?URL=http://www.theinnovationcenter.org" TargetMode="External"/><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5" descr="800px-St_Louis_Arch">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6482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3"/>
          <p:cNvSpPr>
            <a:spLocks noGrp="1" noChangeArrowheads="1"/>
          </p:cNvSpPr>
          <p:nvPr>
            <p:ph type="body" idx="1"/>
          </p:nvPr>
        </p:nvSpPr>
        <p:spPr>
          <a:xfrm>
            <a:off x="4800600" y="1676400"/>
            <a:ext cx="4191000" cy="4525963"/>
          </a:xfrm>
        </p:spPr>
        <p:txBody>
          <a:bodyPr/>
          <a:lstStyle/>
          <a:p>
            <a:pPr marL="6350" indent="7938" algn="ctr" eaLnBrk="1" hangingPunct="1">
              <a:buFontTx/>
              <a:buNone/>
            </a:pPr>
            <a:r>
              <a:rPr lang="en-US" altLang="en-US" b="1" i="1" dirty="0" smtClean="0"/>
              <a:t>County Extension</a:t>
            </a:r>
          </a:p>
          <a:p>
            <a:pPr marL="6350" indent="7938" algn="ctr" eaLnBrk="1" hangingPunct="1">
              <a:buFontTx/>
              <a:buNone/>
            </a:pPr>
            <a:r>
              <a:rPr lang="en-US" altLang="en-US" b="1" i="1" dirty="0" smtClean="0"/>
              <a:t>Councils are a</a:t>
            </a:r>
          </a:p>
          <a:p>
            <a:pPr marL="6350" indent="7938" algn="ctr" eaLnBrk="1" hangingPunct="1">
              <a:buFontTx/>
              <a:buNone/>
            </a:pPr>
            <a:r>
              <a:rPr lang="en-US" altLang="en-US" b="1" i="1" dirty="0" smtClean="0"/>
              <a:t>Youth-Adult</a:t>
            </a:r>
          </a:p>
          <a:p>
            <a:pPr marL="6350" indent="7938" algn="ctr" eaLnBrk="1" hangingPunct="1">
              <a:buFontTx/>
              <a:buNone/>
            </a:pPr>
            <a:r>
              <a:rPr lang="en-US" altLang="en-US" b="1" i="1" dirty="0" smtClean="0"/>
              <a:t>Partnership</a:t>
            </a:r>
          </a:p>
        </p:txBody>
      </p:sp>
      <p:pic>
        <p:nvPicPr>
          <p:cNvPr id="2052" name="Picture 6" descr="image0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24400" y="4800600"/>
            <a:ext cx="22383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3" name="Rectangle 10"/>
          <p:cNvSpPr>
            <a:spLocks noGrp="1" noChangeArrowheads="1"/>
          </p:cNvSpPr>
          <p:nvPr>
            <p:ph type="title"/>
          </p:nvPr>
        </p:nvSpPr>
        <p:spPr>
          <a:xfrm>
            <a:off x="0" y="685800"/>
            <a:ext cx="4648200" cy="1143000"/>
          </a:xfrm>
          <a:noFill/>
        </p:spPr>
        <p:txBody>
          <a:bodyPr/>
          <a:lstStyle/>
          <a:p>
            <a:pPr eaLnBrk="1" hangingPunct="1"/>
            <a:r>
              <a:rPr lang="en-US" altLang="en-US" sz="3200" b="1" i="1" smtClean="0"/>
              <a:t>Extension Council Youth Leadership (ECYL)</a:t>
            </a:r>
            <a:r>
              <a:rPr lang="en-US" altLang="en-US" smtClean="0"/>
              <a:t> </a:t>
            </a:r>
            <a:r>
              <a:rPr lang="en-US" altLang="en-US" sz="3200" b="1" i="1" smtClean="0"/>
              <a:t/>
            </a:r>
            <a:br>
              <a:rPr lang="en-US" altLang="en-US" sz="3200" b="1" i="1" smtClean="0"/>
            </a:br>
            <a:r>
              <a:rPr lang="en-US" altLang="en-US" sz="3200" b="1" i="1" smtClean="0"/>
              <a:t>Topic #1</a:t>
            </a:r>
          </a:p>
        </p:txBody>
      </p:sp>
      <p:sp>
        <p:nvSpPr>
          <p:cNvPr id="2054" name="Text Box 14"/>
          <p:cNvSpPr txBox="1">
            <a:spLocks noChangeArrowheads="1"/>
          </p:cNvSpPr>
          <p:nvPr/>
        </p:nvSpPr>
        <p:spPr bwMode="auto">
          <a:xfrm>
            <a:off x="4648200" y="5419725"/>
            <a:ext cx="4495800" cy="143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800">
                <a:solidFill>
                  <a:srgbClr val="000000"/>
                </a:solidFill>
                <a:cs typeface="Times New Roman" panose="02020603050405020304" pitchFamily="18" charset="0"/>
              </a:rPr>
              <a:t>Produced by the Council Leadership Development Committee ― Missouri Council Leadership Development - a partnership of the Missouri Extension County Council Leadership Council and University of Missouri Extension </a:t>
            </a:r>
          </a:p>
          <a:p>
            <a:pPr eaLnBrk="1" hangingPunct="1">
              <a:spcBef>
                <a:spcPct val="50000"/>
              </a:spcBef>
            </a:pPr>
            <a:r>
              <a:rPr lang="en-US" altLang="en-US" sz="800">
                <a:solidFill>
                  <a:srgbClr val="000000"/>
                </a:solidFill>
                <a:cs typeface="Times New Roman" panose="02020603050405020304" pitchFamily="18" charset="0"/>
              </a:rPr>
              <a:t>(c) 2007 University of Missouri Board of Curators. Updated October 2011. </a:t>
            </a:r>
            <a:br>
              <a:rPr lang="en-US" altLang="en-US" sz="800">
                <a:solidFill>
                  <a:srgbClr val="000000"/>
                </a:solidFill>
                <a:cs typeface="Times New Roman" panose="02020603050405020304" pitchFamily="18" charset="0"/>
              </a:rPr>
            </a:br>
            <a:r>
              <a:rPr lang="en-US" altLang="en-US" sz="800">
                <a:solidFill>
                  <a:srgbClr val="000000"/>
                </a:solidFill>
                <a:cs typeface="Times New Roman" panose="02020603050405020304" pitchFamily="18" charset="0"/>
              </a:rPr>
              <a:t/>
            </a:r>
            <a:br>
              <a:rPr lang="en-US" altLang="en-US" sz="800">
                <a:solidFill>
                  <a:srgbClr val="000000"/>
                </a:solidFill>
                <a:cs typeface="Times New Roman" panose="02020603050405020304" pitchFamily="18" charset="0"/>
              </a:rPr>
            </a:br>
            <a:r>
              <a:rPr lang="en-US" altLang="en-US" sz="800" i="1">
                <a:solidFill>
                  <a:srgbClr val="000000"/>
                </a:solidFill>
                <a:cs typeface="Times New Roman" panose="02020603050405020304" pitchFamily="18" charset="0"/>
              </a:rPr>
              <a:t>University of Missouri Extension does not discriminate on the basis of race, color, national origin, sex, sexual orientation, religion, age, disability, or status as a Vietnam-era veteran in employment or program. </a:t>
            </a:r>
            <a:r>
              <a:rPr lang="en-US" altLang="en-US" sz="800"/>
              <a:t>Funding for this project was made possible by a grant from the Surdna Foundation and the National 4-H Council. </a:t>
            </a:r>
            <a:endParaRPr lang="en-US" altLang="en-US" sz="800">
              <a:cs typeface="Times New Roman" panose="02020603050405020304" pitchFamily="18" charset="0"/>
            </a:endParaRPr>
          </a:p>
          <a:p>
            <a:pPr eaLnBrk="1" hangingPunct="1">
              <a:spcBef>
                <a:spcPct val="50000"/>
              </a:spcBef>
            </a:pPr>
            <a:r>
              <a:rPr lang="en-US" altLang="en-US" sz="800"/>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4" descr="arch-main"/>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1371600"/>
            <a:ext cx="9144000" cy="471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7" name="Rectangle 2"/>
          <p:cNvSpPr>
            <a:spLocks noGrp="1" noChangeArrowheads="1"/>
          </p:cNvSpPr>
          <p:nvPr>
            <p:ph type="title"/>
          </p:nvPr>
        </p:nvSpPr>
        <p:spPr>
          <a:xfrm>
            <a:off x="304800" y="274638"/>
            <a:ext cx="8534400" cy="1143000"/>
          </a:xfrm>
        </p:spPr>
        <p:txBody>
          <a:bodyPr/>
          <a:lstStyle/>
          <a:p>
            <a:pPr eaLnBrk="1" hangingPunct="1"/>
            <a:r>
              <a:rPr lang="en-US" altLang="en-US" sz="3200" b="1" i="1" smtClean="0"/>
              <a:t>County Extension Councils are  YAPs</a:t>
            </a:r>
          </a:p>
        </p:txBody>
      </p:sp>
      <p:sp>
        <p:nvSpPr>
          <p:cNvPr id="11268" name="Rectangle 3"/>
          <p:cNvSpPr>
            <a:spLocks noGrp="1" noChangeArrowheads="1"/>
          </p:cNvSpPr>
          <p:nvPr>
            <p:ph type="body" idx="1"/>
          </p:nvPr>
        </p:nvSpPr>
        <p:spPr>
          <a:xfrm>
            <a:off x="457200" y="1447800"/>
            <a:ext cx="8229600" cy="4525963"/>
          </a:xfrm>
        </p:spPr>
        <p:txBody>
          <a:bodyPr/>
          <a:lstStyle/>
          <a:p>
            <a:pPr marL="609600" indent="-609600" eaLnBrk="1" hangingPunct="1">
              <a:buFontTx/>
              <a:buNone/>
            </a:pPr>
            <a:r>
              <a:rPr lang="en-US" altLang="en-US" b="1" i="1" smtClean="0"/>
              <a:t>What benefits do YAPs have for…</a:t>
            </a:r>
          </a:p>
          <a:p>
            <a:pPr marL="609600" indent="-609600" eaLnBrk="1" hangingPunct="1">
              <a:buFontTx/>
              <a:buNone/>
            </a:pPr>
            <a:endParaRPr lang="en-US" altLang="en-US" i="1" smtClean="0"/>
          </a:p>
          <a:p>
            <a:pPr marL="609600" indent="-609600" eaLnBrk="1" hangingPunct="1"/>
            <a:r>
              <a:rPr lang="en-US" altLang="en-US" i="1" smtClean="0"/>
              <a:t>Youth?</a:t>
            </a:r>
          </a:p>
          <a:p>
            <a:pPr marL="609600" indent="-609600" eaLnBrk="1" hangingPunct="1"/>
            <a:endParaRPr lang="en-US" altLang="en-US" i="1" smtClean="0"/>
          </a:p>
          <a:p>
            <a:pPr marL="609600" indent="-609600" eaLnBrk="1" hangingPunct="1"/>
            <a:r>
              <a:rPr lang="en-US" altLang="en-US" i="1" smtClean="0"/>
              <a:t>Adults?</a:t>
            </a:r>
          </a:p>
          <a:p>
            <a:pPr marL="609600" indent="-609600" eaLnBrk="1" hangingPunct="1"/>
            <a:endParaRPr lang="en-US" altLang="en-US" i="1" smtClean="0"/>
          </a:p>
          <a:p>
            <a:pPr marL="609600" indent="-609600" eaLnBrk="1" hangingPunct="1"/>
            <a:r>
              <a:rPr lang="en-US" altLang="en-US" i="1" smtClean="0"/>
              <a:t>Councils?</a:t>
            </a:r>
          </a:p>
          <a:p>
            <a:pPr marL="609600" indent="-609600" eaLnBrk="1" hangingPunct="1"/>
            <a:endParaRPr lang="en-US" altLang="en-US" i="1" smtClean="0"/>
          </a:p>
          <a:p>
            <a:pPr marL="609600" indent="-609600" eaLnBrk="1" hangingPunct="1"/>
            <a:r>
              <a:rPr lang="en-US" altLang="en-US" i="1" smtClean="0"/>
              <a:t>MU Extension?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19" descr="arch-main"/>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1447800"/>
            <a:ext cx="9144000" cy="471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1" name="Rectangle 2"/>
          <p:cNvSpPr>
            <a:spLocks noGrp="1" noChangeArrowheads="1"/>
          </p:cNvSpPr>
          <p:nvPr>
            <p:ph type="title"/>
          </p:nvPr>
        </p:nvSpPr>
        <p:spPr/>
        <p:txBody>
          <a:bodyPr/>
          <a:lstStyle/>
          <a:p>
            <a:pPr eaLnBrk="1" hangingPunct="1"/>
            <a:r>
              <a:rPr lang="en-US" altLang="en-US" sz="3200" b="1" i="1" smtClean="0"/>
              <a:t>County Extension Councils are  YAPs</a:t>
            </a:r>
          </a:p>
        </p:txBody>
      </p:sp>
      <p:sp>
        <p:nvSpPr>
          <p:cNvPr id="12292" name="Rectangle 3"/>
          <p:cNvSpPr>
            <a:spLocks noGrp="1" noChangeArrowheads="1"/>
          </p:cNvSpPr>
          <p:nvPr>
            <p:ph type="body" sz="half" idx="1"/>
          </p:nvPr>
        </p:nvSpPr>
        <p:spPr>
          <a:xfrm>
            <a:off x="2514600" y="1493838"/>
            <a:ext cx="4038600" cy="4525962"/>
          </a:xfrm>
        </p:spPr>
        <p:txBody>
          <a:bodyPr/>
          <a:lstStyle/>
          <a:p>
            <a:pPr marL="609600" indent="-609600" algn="ctr" eaLnBrk="1" hangingPunct="1">
              <a:buFontTx/>
              <a:buNone/>
            </a:pPr>
            <a:r>
              <a:rPr lang="en-US" altLang="en-US" b="1" i="1" smtClean="0"/>
              <a:t>Stages of YAPs</a:t>
            </a:r>
          </a:p>
          <a:p>
            <a:pPr marL="609600" indent="-609600" algn="ctr" eaLnBrk="1" hangingPunct="1">
              <a:buFontTx/>
              <a:buNone/>
            </a:pPr>
            <a:endParaRPr lang="en-US" altLang="en-US" i="1" smtClean="0"/>
          </a:p>
        </p:txBody>
      </p:sp>
      <p:graphicFrame>
        <p:nvGraphicFramePr>
          <p:cNvPr id="93202" name="Group 18"/>
          <p:cNvGraphicFramePr>
            <a:graphicFrameLocks noGrp="1"/>
          </p:cNvGraphicFramePr>
          <p:nvPr>
            <p:ph sz="half" idx="2"/>
          </p:nvPr>
        </p:nvGraphicFramePr>
        <p:xfrm>
          <a:off x="1524000" y="2286000"/>
          <a:ext cx="6172200" cy="3810000"/>
        </p:xfrm>
        <a:graphic>
          <a:graphicData uri="http://schemas.openxmlformats.org/drawingml/2006/table">
            <a:tbl>
              <a:tblPr/>
              <a:tblGrid>
                <a:gridCol w="3086100">
                  <a:extLst>
                    <a:ext uri="{9D8B030D-6E8A-4147-A177-3AD203B41FA5}">
                      <a16:colId xmlns:a16="http://schemas.microsoft.com/office/drawing/2014/main" val="20000"/>
                    </a:ext>
                  </a:extLst>
                </a:gridCol>
                <a:gridCol w="3086100">
                  <a:extLst>
                    <a:ext uri="{9D8B030D-6E8A-4147-A177-3AD203B41FA5}">
                      <a16:colId xmlns:a16="http://schemas.microsoft.com/office/drawing/2014/main" val="20001"/>
                    </a:ext>
                  </a:extLst>
                </a:gridCol>
              </a:tblGrid>
              <a:tr h="18145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Building</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Readiness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Planning &amp; Visioning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99548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Change &amp; Sustainability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Implementation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2304" name="Text Box 20"/>
          <p:cNvSpPr txBox="1">
            <a:spLocks noChangeArrowheads="1"/>
          </p:cNvSpPr>
          <p:nvPr/>
        </p:nvSpPr>
        <p:spPr bwMode="auto">
          <a:xfrm>
            <a:off x="1524000" y="6477000"/>
            <a:ext cx="6400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12305" name="Text Box 22"/>
          <p:cNvSpPr txBox="1">
            <a:spLocks noChangeArrowheads="1"/>
          </p:cNvSpPr>
          <p:nvPr/>
        </p:nvSpPr>
        <p:spPr bwMode="auto">
          <a:xfrm>
            <a:off x="533400" y="6248400"/>
            <a:ext cx="8229600"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000"/>
              <a:t>Excerpt from Building Community Toolkit.  (2001).  Innovation Center for Community &amp; Youth Development: Tacoma Park, MD. </a:t>
            </a:r>
            <a:r>
              <a:rPr lang="en-US" altLang="en-US" sz="1000">
                <a:hlinkClick r:id="rId4"/>
              </a:rPr>
              <a:t>http://www.theinnovationcenter.org</a:t>
            </a:r>
            <a:r>
              <a:rPr lang="en-US" altLang="en-US" sz="1000"/>
              <a:t>. </a:t>
            </a:r>
          </a:p>
          <a:p>
            <a:pPr algn="ctr" eaLnBrk="1" hangingPunct="1">
              <a:spcBef>
                <a:spcPct val="50000"/>
              </a:spcBef>
            </a:pPr>
            <a:endParaRPr lang="en-US" altLang="en-US" sz="10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7" descr="arch-main"/>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1447800"/>
            <a:ext cx="9144000" cy="471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2"/>
          <p:cNvSpPr>
            <a:spLocks noGrp="1" noChangeArrowheads="1"/>
          </p:cNvSpPr>
          <p:nvPr>
            <p:ph type="title"/>
          </p:nvPr>
        </p:nvSpPr>
        <p:spPr/>
        <p:txBody>
          <a:bodyPr/>
          <a:lstStyle/>
          <a:p>
            <a:pPr eaLnBrk="1" hangingPunct="1"/>
            <a:r>
              <a:rPr lang="en-US" altLang="en-US" sz="3200" b="1" i="1" smtClean="0"/>
              <a:t>County Extension Councils are YAPs</a:t>
            </a:r>
          </a:p>
        </p:txBody>
      </p:sp>
      <p:sp>
        <p:nvSpPr>
          <p:cNvPr id="13316" name="Rectangle 3"/>
          <p:cNvSpPr>
            <a:spLocks noGrp="1" noChangeArrowheads="1"/>
          </p:cNvSpPr>
          <p:nvPr>
            <p:ph type="body" idx="1"/>
          </p:nvPr>
        </p:nvSpPr>
        <p:spPr/>
        <p:txBody>
          <a:bodyPr/>
          <a:lstStyle/>
          <a:p>
            <a:pPr marL="920750" indent="-455613" eaLnBrk="1" hangingPunct="1">
              <a:lnSpc>
                <a:spcPct val="90000"/>
              </a:lnSpc>
              <a:buFontTx/>
              <a:buNone/>
            </a:pPr>
            <a:r>
              <a:rPr lang="en-US" altLang="en-US" sz="2800" b="1" i="1" smtClean="0"/>
              <a:t>Building Readiness</a:t>
            </a:r>
          </a:p>
          <a:p>
            <a:pPr marL="920750" indent="-455613" eaLnBrk="1" hangingPunct="1">
              <a:lnSpc>
                <a:spcPct val="90000"/>
              </a:lnSpc>
            </a:pPr>
            <a:r>
              <a:rPr lang="en-US" altLang="en-US" sz="2800" smtClean="0"/>
              <a:t>Gaining an accurate understanding of how your council views itself, its role, its future.</a:t>
            </a:r>
          </a:p>
          <a:p>
            <a:pPr marL="920750" indent="-455613" eaLnBrk="1" hangingPunct="1">
              <a:lnSpc>
                <a:spcPct val="90000"/>
              </a:lnSpc>
            </a:pPr>
            <a:r>
              <a:rPr lang="en-US" altLang="en-US" sz="2800" smtClean="0"/>
              <a:t>Recognizing how your council contributes to youth development and how youth can contribute to the council.</a:t>
            </a:r>
          </a:p>
          <a:p>
            <a:pPr marL="920750" indent="-455613" eaLnBrk="1" hangingPunct="1">
              <a:lnSpc>
                <a:spcPct val="90000"/>
              </a:lnSpc>
            </a:pPr>
            <a:r>
              <a:rPr lang="en-US" altLang="en-US" sz="2800" smtClean="0"/>
              <a:t>Preparing youth and adults for working together on councils.</a:t>
            </a:r>
            <a:endParaRPr lang="en-US" altLang="en-US" sz="800" smtClean="0"/>
          </a:p>
          <a:p>
            <a:pPr marL="920750" indent="-455613" eaLnBrk="1" hangingPunct="1">
              <a:lnSpc>
                <a:spcPct val="90000"/>
              </a:lnSpc>
              <a:buFontTx/>
              <a:buNone/>
            </a:pPr>
            <a:endParaRPr lang="en-US" altLang="en-US" sz="2800" smtClean="0"/>
          </a:p>
          <a:p>
            <a:pPr marL="920750" indent="-455613" eaLnBrk="1" hangingPunct="1">
              <a:spcBef>
                <a:spcPct val="50000"/>
              </a:spcBef>
              <a:buFontTx/>
              <a:buNone/>
            </a:pPr>
            <a:r>
              <a:rPr lang="en-US" altLang="en-US" sz="900" smtClean="0"/>
              <a:t>Excerpt from Building Community Toolkit.  (2001).  Innovation Center for Community &amp; Youth Development: Tacoma Park, MD. </a:t>
            </a:r>
            <a:r>
              <a:rPr lang="en-US" altLang="en-US" sz="900" smtClean="0">
                <a:hlinkClick r:id="rId4"/>
              </a:rPr>
              <a:t>http://www.theinnovationcenter.org</a:t>
            </a:r>
            <a:r>
              <a:rPr lang="en-US" altLang="en-US" sz="900" smtClean="0"/>
              <a:t>. </a:t>
            </a:r>
          </a:p>
          <a:p>
            <a:pPr marL="920750" indent="-455613" eaLnBrk="1" hangingPunct="1">
              <a:lnSpc>
                <a:spcPct val="90000"/>
              </a:lnSpc>
              <a:buFontTx/>
              <a:buNone/>
            </a:pPr>
            <a:endParaRPr lang="en-US" altLang="en-US" sz="900" smtClean="0"/>
          </a:p>
          <a:p>
            <a:pPr marL="920750" indent="-455613" eaLnBrk="1" hangingPunct="1">
              <a:lnSpc>
                <a:spcPct val="90000"/>
              </a:lnSpc>
            </a:pPr>
            <a:endParaRPr lang="en-US" altLang="en-US" sz="2800" smtClean="0"/>
          </a:p>
          <a:p>
            <a:pPr marL="920750" indent="-455613" eaLnBrk="1" hangingPunct="1">
              <a:lnSpc>
                <a:spcPct val="90000"/>
              </a:lnSpc>
              <a:buFontTx/>
              <a:buNone/>
            </a:pPr>
            <a:endParaRPr lang="en-US" altLang="en-US" sz="2800" i="1"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4" descr="arch-main"/>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1371600"/>
            <a:ext cx="9144000" cy="471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Rectangle 2"/>
          <p:cNvSpPr>
            <a:spLocks noGrp="1" noChangeArrowheads="1"/>
          </p:cNvSpPr>
          <p:nvPr>
            <p:ph type="title"/>
          </p:nvPr>
        </p:nvSpPr>
        <p:spPr/>
        <p:txBody>
          <a:bodyPr/>
          <a:lstStyle/>
          <a:p>
            <a:pPr eaLnBrk="1" hangingPunct="1"/>
            <a:r>
              <a:rPr lang="en-US" altLang="en-US" sz="3200" b="1" i="1" smtClean="0"/>
              <a:t>County Extension Councils are  YAPs</a:t>
            </a:r>
          </a:p>
        </p:txBody>
      </p:sp>
      <p:sp>
        <p:nvSpPr>
          <p:cNvPr id="14340" name="Rectangle 3"/>
          <p:cNvSpPr>
            <a:spLocks noGrp="1" noChangeArrowheads="1"/>
          </p:cNvSpPr>
          <p:nvPr>
            <p:ph type="body" idx="1"/>
          </p:nvPr>
        </p:nvSpPr>
        <p:spPr/>
        <p:txBody>
          <a:bodyPr/>
          <a:lstStyle/>
          <a:p>
            <a:pPr marL="920750" indent="-455613" eaLnBrk="1" hangingPunct="1">
              <a:buFontTx/>
              <a:buNone/>
            </a:pPr>
            <a:r>
              <a:rPr lang="en-US" altLang="en-US" sz="2800" b="1" i="1" smtClean="0"/>
              <a:t>Visioning &amp; Planning</a:t>
            </a:r>
          </a:p>
          <a:p>
            <a:pPr marL="920750" indent="-455613" eaLnBrk="1" hangingPunct="1"/>
            <a:r>
              <a:rPr lang="en-US" altLang="en-US" sz="2800" smtClean="0"/>
              <a:t>Discussing youth/young adult participation and deciding which path your council will take.</a:t>
            </a:r>
          </a:p>
          <a:p>
            <a:pPr marL="920750" indent="-455613" eaLnBrk="1" hangingPunct="1"/>
            <a:r>
              <a:rPr lang="en-US" altLang="en-US" sz="2800" smtClean="0"/>
              <a:t>Creating a shared vision for youth/young adult participation among council members and youth advisors alike.</a:t>
            </a:r>
            <a:endParaRPr lang="en-US" altLang="en-US" sz="700" smtClean="0"/>
          </a:p>
          <a:p>
            <a:pPr marL="920750" indent="-455613" eaLnBrk="1" hangingPunct="1">
              <a:buFontTx/>
              <a:buNone/>
            </a:pPr>
            <a:endParaRPr lang="en-US" altLang="en-US" sz="2800" smtClean="0"/>
          </a:p>
          <a:p>
            <a:pPr marL="920750" indent="-455613" eaLnBrk="1" hangingPunct="1">
              <a:spcBef>
                <a:spcPct val="50000"/>
              </a:spcBef>
              <a:buFontTx/>
              <a:buNone/>
            </a:pPr>
            <a:r>
              <a:rPr lang="en-US" altLang="en-US" sz="800" smtClean="0"/>
              <a:t>Excerpt from Building Community Toolkit.  (2001).  Innovation Center for Community &amp; Youth Development: Tacoma Park, MD. </a:t>
            </a:r>
            <a:r>
              <a:rPr lang="en-US" altLang="en-US" sz="800" smtClean="0">
                <a:hlinkClick r:id="rId4"/>
              </a:rPr>
              <a:t>http://www.theinnovationcenter.org</a:t>
            </a:r>
            <a:r>
              <a:rPr lang="en-US" altLang="en-US" sz="800" smtClean="0"/>
              <a:t>. </a:t>
            </a:r>
          </a:p>
          <a:p>
            <a:pPr marL="920750" indent="-455613" eaLnBrk="1" hangingPunct="1">
              <a:buFontTx/>
              <a:buNone/>
            </a:pPr>
            <a:endParaRPr lang="en-US" altLang="en-US" sz="800" smtClean="0"/>
          </a:p>
          <a:p>
            <a:pPr marL="920750" indent="-455613" eaLnBrk="1" hangingPunct="1"/>
            <a:endParaRPr lang="en-US" altLang="en-US" sz="28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4" descr="arch-main"/>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1447800"/>
            <a:ext cx="9144000" cy="471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Rectangle 2"/>
          <p:cNvSpPr>
            <a:spLocks noGrp="1" noChangeArrowheads="1"/>
          </p:cNvSpPr>
          <p:nvPr>
            <p:ph type="title"/>
          </p:nvPr>
        </p:nvSpPr>
        <p:spPr/>
        <p:txBody>
          <a:bodyPr/>
          <a:lstStyle/>
          <a:p>
            <a:pPr eaLnBrk="1" hangingPunct="1"/>
            <a:r>
              <a:rPr lang="en-US" altLang="en-US" sz="3200" b="1" i="1" smtClean="0"/>
              <a:t>County Extension Councils are  YAPs</a:t>
            </a:r>
          </a:p>
        </p:txBody>
      </p:sp>
      <p:sp>
        <p:nvSpPr>
          <p:cNvPr id="15364" name="Rectangle 3"/>
          <p:cNvSpPr>
            <a:spLocks noGrp="1" noChangeArrowheads="1"/>
          </p:cNvSpPr>
          <p:nvPr>
            <p:ph type="body" idx="1"/>
          </p:nvPr>
        </p:nvSpPr>
        <p:spPr/>
        <p:txBody>
          <a:bodyPr/>
          <a:lstStyle/>
          <a:p>
            <a:pPr marL="920750" indent="-455613" eaLnBrk="1" hangingPunct="1">
              <a:lnSpc>
                <a:spcPct val="90000"/>
              </a:lnSpc>
              <a:buFontTx/>
              <a:buNone/>
            </a:pPr>
            <a:r>
              <a:rPr lang="en-US" altLang="en-US" sz="2800" b="1" i="1" smtClean="0"/>
              <a:t>Implementation</a:t>
            </a:r>
          </a:p>
          <a:p>
            <a:pPr marL="920750" indent="-455613" eaLnBrk="1" hangingPunct="1">
              <a:lnSpc>
                <a:spcPct val="90000"/>
              </a:lnSpc>
            </a:pPr>
            <a:r>
              <a:rPr lang="en-US" altLang="en-US" sz="2800" smtClean="0"/>
              <a:t>Using successful techniques for facilitating meetings and involving youth.</a:t>
            </a:r>
          </a:p>
          <a:p>
            <a:pPr marL="920750" indent="-455613" eaLnBrk="1" hangingPunct="1">
              <a:lnSpc>
                <a:spcPct val="90000"/>
              </a:lnSpc>
            </a:pPr>
            <a:r>
              <a:rPr lang="en-US" altLang="en-US" sz="2800" smtClean="0"/>
              <a:t>Setting the context for how the council will work together.</a:t>
            </a:r>
          </a:p>
          <a:p>
            <a:pPr marL="920750" indent="-455613" eaLnBrk="1" hangingPunct="1">
              <a:lnSpc>
                <a:spcPct val="90000"/>
              </a:lnSpc>
            </a:pPr>
            <a:r>
              <a:rPr lang="en-US" altLang="en-US" sz="2800" smtClean="0"/>
              <a:t>Working for early wins and visible successes to gain trust and recognition from youth and adult members.</a:t>
            </a:r>
            <a:endParaRPr lang="en-US" altLang="en-US" sz="700" smtClean="0"/>
          </a:p>
          <a:p>
            <a:pPr marL="920750" indent="-455613" eaLnBrk="1" hangingPunct="1">
              <a:lnSpc>
                <a:spcPct val="90000"/>
              </a:lnSpc>
              <a:buFontTx/>
              <a:buNone/>
            </a:pPr>
            <a:endParaRPr lang="en-US" altLang="en-US" sz="2800" smtClean="0"/>
          </a:p>
          <a:p>
            <a:pPr marL="920750" indent="-455613" eaLnBrk="1" hangingPunct="1">
              <a:lnSpc>
                <a:spcPct val="90000"/>
              </a:lnSpc>
              <a:spcBef>
                <a:spcPct val="50000"/>
              </a:spcBef>
              <a:buFontTx/>
              <a:buNone/>
            </a:pPr>
            <a:r>
              <a:rPr lang="en-US" altLang="en-US" sz="900" smtClean="0"/>
              <a:t>Excerpt from Building Community Toolkit.  (2001).  Innovation Center for Community &amp; Youth Development: Tacoma Park, MD. </a:t>
            </a:r>
            <a:r>
              <a:rPr lang="en-US" altLang="en-US" sz="900" smtClean="0">
                <a:hlinkClick r:id="rId4"/>
              </a:rPr>
              <a:t>http://www.theinnovationcenter.org</a:t>
            </a:r>
            <a:r>
              <a:rPr lang="en-US" altLang="en-US" sz="900" smtClean="0"/>
              <a:t>. </a:t>
            </a:r>
          </a:p>
          <a:p>
            <a:pPr marL="920750" indent="-455613" eaLnBrk="1" hangingPunct="1">
              <a:lnSpc>
                <a:spcPct val="90000"/>
              </a:lnSpc>
              <a:buFontTx/>
              <a:buNone/>
            </a:pPr>
            <a:endParaRPr lang="en-US" altLang="en-US" sz="900" i="1" smtClean="0"/>
          </a:p>
          <a:p>
            <a:pPr marL="920750" indent="-455613" eaLnBrk="1" hangingPunct="1">
              <a:lnSpc>
                <a:spcPct val="90000"/>
              </a:lnSpc>
            </a:pPr>
            <a:endParaRPr lang="en-US" altLang="en-US" sz="280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4" descr="arch-main"/>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1447800"/>
            <a:ext cx="9144000" cy="471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Rectangle 2"/>
          <p:cNvSpPr>
            <a:spLocks noGrp="1" noChangeArrowheads="1"/>
          </p:cNvSpPr>
          <p:nvPr>
            <p:ph type="title"/>
          </p:nvPr>
        </p:nvSpPr>
        <p:spPr/>
        <p:txBody>
          <a:bodyPr/>
          <a:lstStyle/>
          <a:p>
            <a:pPr eaLnBrk="1" hangingPunct="1"/>
            <a:r>
              <a:rPr lang="en-US" altLang="en-US" sz="3200" b="1" i="1" smtClean="0"/>
              <a:t>County Extension Councils are  YAPs</a:t>
            </a:r>
          </a:p>
        </p:txBody>
      </p:sp>
      <p:sp>
        <p:nvSpPr>
          <p:cNvPr id="16388" name="Rectangle 3"/>
          <p:cNvSpPr>
            <a:spLocks noGrp="1" noChangeArrowheads="1"/>
          </p:cNvSpPr>
          <p:nvPr>
            <p:ph type="body" idx="1"/>
          </p:nvPr>
        </p:nvSpPr>
        <p:spPr/>
        <p:txBody>
          <a:bodyPr/>
          <a:lstStyle/>
          <a:p>
            <a:pPr marL="920750" indent="-455613" eaLnBrk="1" hangingPunct="1">
              <a:lnSpc>
                <a:spcPct val="90000"/>
              </a:lnSpc>
              <a:buFontTx/>
              <a:buNone/>
            </a:pPr>
            <a:r>
              <a:rPr lang="en-US" altLang="en-US" sz="2800" b="1" i="1" smtClean="0"/>
              <a:t>Change &amp; Sustainability</a:t>
            </a:r>
            <a:endParaRPr lang="en-US" altLang="en-US" sz="2800" smtClean="0"/>
          </a:p>
          <a:p>
            <a:pPr marL="920750" indent="-455613" eaLnBrk="1" hangingPunct="1">
              <a:lnSpc>
                <a:spcPct val="90000"/>
              </a:lnSpc>
            </a:pPr>
            <a:r>
              <a:rPr lang="en-US" altLang="en-US" sz="2800" smtClean="0"/>
              <a:t>Taking stock of changes in the council’s attitudes, styles, and structures.</a:t>
            </a:r>
          </a:p>
          <a:p>
            <a:pPr marL="920750" indent="-455613" eaLnBrk="1" hangingPunct="1">
              <a:lnSpc>
                <a:spcPct val="90000"/>
              </a:lnSpc>
            </a:pPr>
            <a:r>
              <a:rPr lang="en-US" altLang="en-US" sz="2800" smtClean="0"/>
              <a:t>Identifying strengths in how the council engages people of different ages in decision-making.</a:t>
            </a:r>
          </a:p>
          <a:p>
            <a:pPr marL="920750" indent="-455613" eaLnBrk="1" hangingPunct="1">
              <a:lnSpc>
                <a:spcPct val="90000"/>
              </a:lnSpc>
            </a:pPr>
            <a:r>
              <a:rPr lang="en-US" altLang="en-US" sz="2800" smtClean="0"/>
              <a:t>Locating opportunities for increased sharing of leadership.</a:t>
            </a:r>
          </a:p>
          <a:p>
            <a:pPr marL="920750" indent="-455613" eaLnBrk="1" hangingPunct="1">
              <a:lnSpc>
                <a:spcPct val="90000"/>
              </a:lnSpc>
              <a:buFontTx/>
              <a:buNone/>
            </a:pPr>
            <a:endParaRPr lang="en-US" altLang="en-US" sz="2800" smtClean="0"/>
          </a:p>
          <a:p>
            <a:pPr marL="920750" indent="-455613" eaLnBrk="1" hangingPunct="1">
              <a:lnSpc>
                <a:spcPct val="90000"/>
              </a:lnSpc>
              <a:spcBef>
                <a:spcPct val="50000"/>
              </a:spcBef>
              <a:buFontTx/>
              <a:buNone/>
            </a:pPr>
            <a:r>
              <a:rPr lang="en-US" altLang="en-US" sz="900" smtClean="0"/>
              <a:t>Excerpt from Building Community Toolkit.  (2001).  Innovation Center for Community &amp; Youth Development: Tacoma Park, MD. </a:t>
            </a:r>
            <a:r>
              <a:rPr lang="en-US" altLang="en-US" sz="900" smtClean="0">
                <a:hlinkClick r:id="rId4"/>
              </a:rPr>
              <a:t>http://www.theinnovationcenter.org</a:t>
            </a:r>
            <a:r>
              <a:rPr lang="en-US" altLang="en-US" sz="900" smtClean="0"/>
              <a:t>. </a:t>
            </a:r>
          </a:p>
          <a:p>
            <a:pPr marL="920750" indent="-455613" eaLnBrk="1" hangingPunct="1">
              <a:lnSpc>
                <a:spcPct val="90000"/>
              </a:lnSpc>
              <a:buFontTx/>
              <a:buNone/>
            </a:pPr>
            <a:endParaRPr lang="en-US" altLang="en-US" sz="9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5" descr="arch-main"/>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1066800"/>
            <a:ext cx="9144000" cy="471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Rectangle 2"/>
          <p:cNvSpPr>
            <a:spLocks noGrp="1" noChangeArrowheads="1"/>
          </p:cNvSpPr>
          <p:nvPr>
            <p:ph type="ctrTitle"/>
          </p:nvPr>
        </p:nvSpPr>
        <p:spPr>
          <a:xfrm>
            <a:off x="685800" y="2492375"/>
            <a:ext cx="7772400" cy="1470025"/>
          </a:xfrm>
        </p:spPr>
        <p:txBody>
          <a:bodyPr/>
          <a:lstStyle/>
          <a:p>
            <a:pPr eaLnBrk="1" hangingPunct="1"/>
            <a:r>
              <a:rPr lang="en-US" altLang="en-US" sz="3200" i="1" smtClean="0"/>
              <a:t>What Stage is Your Council In?</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arch-main"/>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1066800"/>
            <a:ext cx="9144000" cy="471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5" name="Rectangle 3"/>
          <p:cNvSpPr>
            <a:spLocks noGrp="1" noChangeArrowheads="1"/>
          </p:cNvSpPr>
          <p:nvPr>
            <p:ph type="ctrTitle"/>
          </p:nvPr>
        </p:nvSpPr>
        <p:spPr>
          <a:xfrm>
            <a:off x="762000" y="2720975"/>
            <a:ext cx="7772400" cy="1470025"/>
          </a:xfrm>
        </p:spPr>
        <p:txBody>
          <a:bodyPr/>
          <a:lstStyle/>
          <a:p>
            <a:pPr eaLnBrk="1" hangingPunct="1"/>
            <a:r>
              <a:rPr lang="en-US" altLang="en-US" sz="3200" i="1" smtClean="0"/>
              <a:t>Please Complete the Self-Assessment</a:t>
            </a:r>
            <a:br>
              <a:rPr lang="en-US" altLang="en-US" sz="3200" i="1" smtClean="0"/>
            </a:br>
            <a:r>
              <a:rPr lang="en-US" altLang="en-US" sz="3200" i="1" smtClean="0"/>
              <a:t/>
            </a:r>
            <a:br>
              <a:rPr lang="en-US" altLang="en-US" sz="3200" i="1" smtClean="0"/>
            </a:br>
            <a:r>
              <a:rPr lang="en-US" altLang="en-US" sz="3200" i="1" smtClean="0"/>
              <a:t>(see “Explore Your Ideas:  Discussing Youth Involvement”)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arch-main"/>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1447800"/>
            <a:ext cx="9144000" cy="471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Rectangle 3"/>
          <p:cNvSpPr>
            <a:spLocks noGrp="1" noChangeArrowheads="1"/>
          </p:cNvSpPr>
          <p:nvPr>
            <p:ph type="title"/>
          </p:nvPr>
        </p:nvSpPr>
        <p:spPr/>
        <p:txBody>
          <a:bodyPr/>
          <a:lstStyle/>
          <a:p>
            <a:pPr eaLnBrk="1" hangingPunct="1"/>
            <a:r>
              <a:rPr lang="en-US" altLang="en-US" sz="3200" b="1" i="1" smtClean="0"/>
              <a:t>County Extension Councils are  YAPs</a:t>
            </a:r>
          </a:p>
        </p:txBody>
      </p:sp>
      <p:sp>
        <p:nvSpPr>
          <p:cNvPr id="19460" name="Rectangle 4"/>
          <p:cNvSpPr>
            <a:spLocks noGrp="1" noChangeArrowheads="1"/>
          </p:cNvSpPr>
          <p:nvPr>
            <p:ph type="body" idx="1"/>
          </p:nvPr>
        </p:nvSpPr>
        <p:spPr>
          <a:xfrm>
            <a:off x="457200" y="1600200"/>
            <a:ext cx="8382000" cy="4572000"/>
          </a:xfrm>
        </p:spPr>
        <p:txBody>
          <a:bodyPr/>
          <a:lstStyle/>
          <a:p>
            <a:pPr marL="457200" indent="-457200" eaLnBrk="1" hangingPunct="1">
              <a:lnSpc>
                <a:spcPct val="90000"/>
              </a:lnSpc>
              <a:buFontTx/>
              <a:buNone/>
            </a:pPr>
            <a:r>
              <a:rPr lang="en-US" altLang="en-US" b="1" i="1" smtClean="0"/>
              <a:t>Action Step…</a:t>
            </a:r>
          </a:p>
          <a:p>
            <a:pPr marL="457200" indent="-457200" eaLnBrk="1" hangingPunct="1">
              <a:lnSpc>
                <a:spcPct val="90000"/>
              </a:lnSpc>
            </a:pPr>
            <a:r>
              <a:rPr lang="en-US" altLang="en-US" sz="2400" smtClean="0"/>
              <a:t>Record what benefits the council sees YAPs will have for youth, adults, and councils, and MU Extension.</a:t>
            </a:r>
          </a:p>
          <a:p>
            <a:pPr marL="457200" indent="-457200" eaLnBrk="1" hangingPunct="1">
              <a:lnSpc>
                <a:spcPct val="90000"/>
              </a:lnSpc>
            </a:pPr>
            <a:r>
              <a:rPr lang="en-US" altLang="en-US" sz="2400" smtClean="0"/>
              <a:t>Discuss the results of the self-assessment.</a:t>
            </a:r>
          </a:p>
          <a:p>
            <a:pPr marL="457200" indent="-457200" eaLnBrk="1" hangingPunct="1">
              <a:lnSpc>
                <a:spcPct val="90000"/>
              </a:lnSpc>
            </a:pPr>
            <a:r>
              <a:rPr lang="en-US" altLang="en-US" sz="2400" smtClean="0"/>
              <a:t>When will the group share these results with the council, and preferably repeat the self-assessment or use the organizational assessment with the whole council?</a:t>
            </a:r>
          </a:p>
          <a:p>
            <a:pPr marL="457200" indent="-457200" eaLnBrk="1" hangingPunct="1">
              <a:lnSpc>
                <a:spcPct val="90000"/>
              </a:lnSpc>
            </a:pPr>
            <a:r>
              <a:rPr lang="en-US" altLang="en-US" sz="2400" smtClean="0"/>
              <a:t>When would be the best time annually for the council to revisit/retake the assessment to track progress?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arch-main"/>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1371600"/>
            <a:ext cx="9144000" cy="479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3" name="Rectangle 3"/>
          <p:cNvSpPr>
            <a:spLocks noGrp="1" noChangeArrowheads="1"/>
          </p:cNvSpPr>
          <p:nvPr>
            <p:ph type="body" idx="1"/>
          </p:nvPr>
        </p:nvSpPr>
        <p:spPr>
          <a:xfrm>
            <a:off x="0" y="1752600"/>
            <a:ext cx="8915400" cy="914400"/>
          </a:xfrm>
        </p:spPr>
        <p:txBody>
          <a:bodyPr/>
          <a:lstStyle/>
          <a:p>
            <a:pPr marL="6350" indent="7938" algn="ctr">
              <a:spcBef>
                <a:spcPct val="50000"/>
              </a:spcBef>
              <a:buFontTx/>
              <a:buNone/>
            </a:pPr>
            <a:r>
              <a:rPr lang="en-US" altLang="en-US" b="1" i="1" smtClean="0"/>
              <a:t>County Extension Council Training Module</a:t>
            </a:r>
          </a:p>
          <a:p>
            <a:pPr marL="6350" indent="7938" algn="ctr" eaLnBrk="1" hangingPunct="1">
              <a:buFontTx/>
              <a:buNone/>
            </a:pPr>
            <a:endParaRPr lang="en-US" altLang="en-US" b="1" i="1" smtClean="0"/>
          </a:p>
        </p:txBody>
      </p:sp>
      <p:pic>
        <p:nvPicPr>
          <p:cNvPr id="20484" name="Picture 4" descr="image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200" y="5257800"/>
            <a:ext cx="2895600"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5" name="Rectangle 5"/>
          <p:cNvSpPr>
            <a:spLocks noGrp="1" noChangeArrowheads="1"/>
          </p:cNvSpPr>
          <p:nvPr>
            <p:ph type="title"/>
          </p:nvPr>
        </p:nvSpPr>
        <p:spPr>
          <a:xfrm>
            <a:off x="0" y="304800"/>
            <a:ext cx="9144000" cy="1371600"/>
          </a:xfrm>
          <a:noFill/>
        </p:spPr>
        <p:txBody>
          <a:bodyPr/>
          <a:lstStyle/>
          <a:p>
            <a:pPr eaLnBrk="1" hangingPunct="1"/>
            <a:r>
              <a:rPr lang="en-US" altLang="en-US" sz="3200" b="1" i="1" smtClean="0"/>
              <a:t>Extension Council Youth Leadership </a:t>
            </a:r>
            <a:br>
              <a:rPr lang="en-US" altLang="en-US" sz="3200" b="1" i="1" smtClean="0"/>
            </a:br>
            <a:r>
              <a:rPr lang="en-US" altLang="en-US" sz="3200" b="1" i="1" smtClean="0"/>
              <a:t>(ECYL)</a:t>
            </a:r>
          </a:p>
        </p:txBody>
      </p:sp>
      <p:sp>
        <p:nvSpPr>
          <p:cNvPr id="20486" name="Rectangle 6"/>
          <p:cNvSpPr>
            <a:spLocks noChangeArrowheads="1"/>
          </p:cNvSpPr>
          <p:nvPr/>
        </p:nvSpPr>
        <p:spPr bwMode="auto">
          <a:xfrm>
            <a:off x="685800" y="2971800"/>
            <a:ext cx="7848600" cy="155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600" b="1" i="1">
                <a:solidFill>
                  <a:srgbClr val="000000"/>
                </a:solidFill>
              </a:rPr>
              <a:t>Produced by the Council Leadership Development Committee </a:t>
            </a:r>
            <a:r>
              <a:rPr lang="en-US" altLang="en-US" sz="1600" b="1" i="1">
                <a:solidFill>
                  <a:srgbClr val="000000"/>
                </a:solidFill>
                <a:sym typeface="Symbol" panose="05050102010706020507" pitchFamily="18" charset="2"/>
              </a:rPr>
              <a:t> a partnership of the Missouri Extension County Council Leadership Council and University of Missouri Extension</a:t>
            </a:r>
            <a:br>
              <a:rPr lang="en-US" altLang="en-US" sz="1600" b="1" i="1">
                <a:solidFill>
                  <a:srgbClr val="000000"/>
                </a:solidFill>
                <a:sym typeface="Symbol" panose="05050102010706020507" pitchFamily="18" charset="2"/>
              </a:rPr>
            </a:br>
            <a:r>
              <a:rPr lang="en-US" altLang="en-US" sz="1600" b="1" i="1">
                <a:solidFill>
                  <a:schemeClr val="tx2"/>
                </a:solidFill>
                <a:sym typeface="Symbol" panose="05050102010706020507" pitchFamily="18" charset="2"/>
                <a:hlinkClick r:id="rId5"/>
              </a:rPr>
              <a:t>http://extension.missouri.edu/extcouncil/training/</a:t>
            </a:r>
            <a:endParaRPr lang="en-US" altLang="en-US" sz="1600" b="1" i="1">
              <a:solidFill>
                <a:schemeClr val="tx2"/>
              </a:solidFill>
              <a:sym typeface="Symbol" panose="05050102010706020507" pitchFamily="18" charset="2"/>
            </a:endParaRPr>
          </a:p>
          <a:p>
            <a:pPr algn="ctr" eaLnBrk="1" hangingPunct="1"/>
            <a:r>
              <a:rPr lang="en-US" altLang="en-US" sz="1600" b="1" i="1">
                <a:sym typeface="Symbol" panose="05050102010706020507" pitchFamily="18" charset="2"/>
              </a:rPr>
              <a:t>Funding for this project was made possible by a grant from the Surdna Foundation and the National 4-H Council.</a:t>
            </a:r>
            <a:r>
              <a:rPr lang="en-US" altLang="en-US" sz="1600">
                <a:sym typeface="Symbol" panose="05050102010706020507" pitchFamily="18" charset="2"/>
              </a:rPr>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800px-St_Louis_Arch">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6482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3"/>
          <p:cNvSpPr>
            <a:spLocks noGrp="1" noChangeArrowheads="1"/>
          </p:cNvSpPr>
          <p:nvPr>
            <p:ph type="title"/>
          </p:nvPr>
        </p:nvSpPr>
        <p:spPr>
          <a:xfrm>
            <a:off x="0" y="685800"/>
            <a:ext cx="4648200" cy="1143000"/>
          </a:xfrm>
        </p:spPr>
        <p:txBody>
          <a:bodyPr/>
          <a:lstStyle/>
          <a:p>
            <a:pPr eaLnBrk="1" hangingPunct="1"/>
            <a:r>
              <a:rPr lang="en-US" altLang="en-US" sz="3200" b="1" i="1" smtClean="0"/>
              <a:t>Extension Council Youth Leadership (ECYL)</a:t>
            </a:r>
            <a:r>
              <a:rPr lang="en-US" altLang="en-US" smtClean="0"/>
              <a:t> </a:t>
            </a:r>
            <a:r>
              <a:rPr lang="en-US" altLang="en-US" sz="3200" b="1" i="1" smtClean="0"/>
              <a:t/>
            </a:r>
            <a:br>
              <a:rPr lang="en-US" altLang="en-US" sz="3200" b="1" i="1" smtClean="0"/>
            </a:br>
            <a:r>
              <a:rPr lang="en-US" altLang="en-US" sz="3200" b="1" i="1" smtClean="0"/>
              <a:t>Topic #1</a:t>
            </a:r>
          </a:p>
        </p:txBody>
      </p:sp>
      <p:sp>
        <p:nvSpPr>
          <p:cNvPr id="3076" name="Rectangle 4"/>
          <p:cNvSpPr>
            <a:spLocks noGrp="1" noChangeArrowheads="1"/>
          </p:cNvSpPr>
          <p:nvPr>
            <p:ph type="body" idx="1"/>
          </p:nvPr>
        </p:nvSpPr>
        <p:spPr>
          <a:xfrm>
            <a:off x="4800600" y="304800"/>
            <a:ext cx="4191000" cy="5715000"/>
          </a:xfrm>
        </p:spPr>
        <p:txBody>
          <a:bodyPr/>
          <a:lstStyle/>
          <a:p>
            <a:pPr marL="174625" indent="-174625" algn="ctr" eaLnBrk="1" hangingPunct="1">
              <a:buFontTx/>
              <a:buNone/>
            </a:pPr>
            <a:r>
              <a:rPr lang="en-US" altLang="en-US" sz="2400" b="1" i="1" smtClean="0"/>
              <a:t>Learning Objectives:</a:t>
            </a:r>
            <a:br>
              <a:rPr lang="en-US" altLang="en-US" sz="2400" b="1" i="1" smtClean="0"/>
            </a:br>
            <a:endParaRPr lang="en-US" altLang="en-US" sz="2400" b="1" i="1" smtClean="0"/>
          </a:p>
          <a:p>
            <a:pPr marL="174625" indent="-174625" eaLnBrk="1" hangingPunct="1"/>
            <a:r>
              <a:rPr lang="en-US" altLang="en-US" sz="1600" i="1" smtClean="0"/>
              <a:t>Define youth-adult partnerships and relate the concept to the County Extension Council.</a:t>
            </a:r>
          </a:p>
          <a:p>
            <a:pPr marL="174625" indent="-174625" eaLnBrk="1" hangingPunct="1"/>
            <a:endParaRPr lang="en-US" altLang="en-US" sz="1600" i="1" smtClean="0"/>
          </a:p>
          <a:p>
            <a:pPr marL="174625" indent="-174625" eaLnBrk="1" hangingPunct="1"/>
            <a:r>
              <a:rPr lang="en-US" altLang="en-US" sz="1600" i="1" smtClean="0"/>
              <a:t>Be able to name some of the benefits of YAPs to youth, adults, and organizations.</a:t>
            </a:r>
          </a:p>
          <a:p>
            <a:pPr marL="174625" indent="-174625" eaLnBrk="1" hangingPunct="1"/>
            <a:endParaRPr lang="en-US" altLang="en-US" sz="1600" i="1" smtClean="0"/>
          </a:p>
          <a:p>
            <a:pPr marL="174625" indent="-174625" eaLnBrk="1" hangingPunct="1"/>
            <a:r>
              <a:rPr lang="en-US" altLang="en-US" sz="1600" i="1" smtClean="0"/>
              <a:t>Identify the County Extension Council’s goals for youth/young adult participation.</a:t>
            </a:r>
          </a:p>
          <a:p>
            <a:pPr marL="174625" indent="-174625" eaLnBrk="1" hangingPunct="1"/>
            <a:endParaRPr lang="en-US" altLang="en-US" sz="1600" i="1" smtClean="0"/>
          </a:p>
          <a:p>
            <a:pPr marL="174625" indent="-174625" eaLnBrk="1" hangingPunct="1"/>
            <a:r>
              <a:rPr lang="en-US" altLang="en-US" sz="1600" i="1" smtClean="0"/>
              <a:t>Name the stages of YAPs, including which stage the Council is in.</a:t>
            </a:r>
          </a:p>
          <a:p>
            <a:pPr marL="174625" indent="-174625" eaLnBrk="1" hangingPunct="1"/>
            <a:endParaRPr lang="en-US" altLang="en-US" sz="1600" i="1" smtClean="0"/>
          </a:p>
          <a:p>
            <a:pPr marL="174625" indent="-174625" eaLnBrk="1" hangingPunct="1"/>
            <a:r>
              <a:rPr lang="en-US" altLang="en-US" sz="1600" i="1" smtClean="0"/>
              <a:t>Understand how to do ongoing self-assessment related to youth/young adult participation.</a:t>
            </a:r>
          </a:p>
        </p:txBody>
      </p:sp>
      <p:pic>
        <p:nvPicPr>
          <p:cNvPr id="3077" name="Picture 5" descr="image0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15000" y="6019800"/>
            <a:ext cx="22383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arch-main"/>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1371600"/>
            <a:ext cx="9144000" cy="471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4"/>
          <p:cNvSpPr>
            <a:spLocks noChangeArrowheads="1"/>
          </p:cNvSpPr>
          <p:nvPr/>
        </p:nvSpPr>
        <p:spPr bwMode="auto">
          <a:xfrm>
            <a:off x="514350" y="2493963"/>
            <a:ext cx="7943850" cy="1163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20000"/>
              </a:spcBef>
            </a:pPr>
            <a:r>
              <a:rPr lang="en-US" altLang="en-US" sz="3200"/>
              <a:t>What Do You Think of When You Hear the </a:t>
            </a:r>
          </a:p>
          <a:p>
            <a:pPr algn="ctr" eaLnBrk="1" hangingPunct="1">
              <a:spcBef>
                <a:spcPct val="20000"/>
              </a:spcBef>
            </a:pPr>
            <a:r>
              <a:rPr lang="en-US" altLang="en-US" sz="3200"/>
              <a:t>Term Youth-Adult Partnerships?</a:t>
            </a:r>
          </a:p>
        </p:txBody>
      </p:sp>
      <p:sp>
        <p:nvSpPr>
          <p:cNvPr id="4100" name="Rectangle 5"/>
          <p:cNvSpPr>
            <a:spLocks noChangeArrowheads="1"/>
          </p:cNvSpPr>
          <p:nvPr/>
        </p:nvSpPr>
        <p:spPr bwMode="auto">
          <a:xfrm>
            <a:off x="304800" y="152400"/>
            <a:ext cx="83820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800" b="1" i="1"/>
              <a:t>County Extension Councils are a Youth-Adult</a:t>
            </a:r>
          </a:p>
          <a:p>
            <a:pPr algn="ctr" eaLnBrk="1" hangingPunct="1"/>
            <a:r>
              <a:rPr lang="en-US" altLang="en-US" sz="2800" b="1" i="1"/>
              <a:t>Partnership</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830263" y="406400"/>
            <a:ext cx="7512050" cy="917575"/>
          </a:xfrm>
        </p:spPr>
        <p:txBody>
          <a:bodyPr/>
          <a:lstStyle/>
          <a:p>
            <a:pPr eaLnBrk="1" hangingPunct="1"/>
            <a:r>
              <a:rPr lang="en-US" altLang="en-US" i="1" smtClean="0"/>
              <a:t>Youth-Adult Partnerships</a:t>
            </a:r>
          </a:p>
        </p:txBody>
      </p:sp>
      <p:sp>
        <p:nvSpPr>
          <p:cNvPr id="5123" name="Rectangle 3"/>
          <p:cNvSpPr>
            <a:spLocks noGrp="1" noChangeArrowheads="1"/>
          </p:cNvSpPr>
          <p:nvPr>
            <p:ph type="body" sz="half" idx="3"/>
          </p:nvPr>
        </p:nvSpPr>
        <p:spPr>
          <a:xfrm>
            <a:off x="762000" y="3657600"/>
            <a:ext cx="7772400" cy="2971800"/>
          </a:xfrm>
        </p:spPr>
        <p:txBody>
          <a:bodyPr/>
          <a:lstStyle/>
          <a:p>
            <a:pPr marL="0" indent="4763" eaLnBrk="1" hangingPunct="1">
              <a:lnSpc>
                <a:spcPct val="80000"/>
              </a:lnSpc>
              <a:buFontTx/>
              <a:buNone/>
            </a:pPr>
            <a:r>
              <a:rPr lang="en-US" altLang="en-US" sz="2000" i="1" smtClean="0"/>
              <a:t>Youth-Adult Partnerships (or YAPs) are based on the idea that young people and older people </a:t>
            </a:r>
            <a:r>
              <a:rPr lang="en-US" altLang="en-US" sz="2000" i="1" u="sng" smtClean="0"/>
              <a:t>can</a:t>
            </a:r>
            <a:r>
              <a:rPr lang="en-US" altLang="en-US" sz="2000" i="1" smtClean="0"/>
              <a:t> work together in meaningful ways to get things done.</a:t>
            </a:r>
          </a:p>
          <a:p>
            <a:pPr marL="0" indent="4763" eaLnBrk="1" hangingPunct="1">
              <a:lnSpc>
                <a:spcPct val="80000"/>
              </a:lnSpc>
              <a:buFontTx/>
              <a:buNone/>
            </a:pPr>
            <a:endParaRPr lang="en-US" altLang="en-US" sz="2000" i="1" smtClean="0"/>
          </a:p>
          <a:p>
            <a:pPr marL="0" indent="4763" eaLnBrk="1" hangingPunct="1">
              <a:lnSpc>
                <a:spcPct val="80000"/>
              </a:lnSpc>
              <a:buFontTx/>
              <a:buNone/>
            </a:pPr>
            <a:r>
              <a:rPr lang="en-US" altLang="en-US" sz="2000" b="1" i="1" smtClean="0"/>
              <a:t>YAPs involve:</a:t>
            </a:r>
          </a:p>
          <a:p>
            <a:pPr marL="0" indent="4763" eaLnBrk="1" hangingPunct="1">
              <a:lnSpc>
                <a:spcPct val="80000"/>
              </a:lnSpc>
            </a:pPr>
            <a:r>
              <a:rPr lang="en-US" altLang="en-US" sz="2000" i="1" smtClean="0"/>
              <a:t> Youth and adults share responsibility and power.</a:t>
            </a:r>
            <a:endParaRPr lang="en-US" altLang="en-US" sz="2000" i="1" smtClean="0">
              <a:sym typeface="Monotype Sorts" pitchFamily="2" charset="2"/>
            </a:endParaRPr>
          </a:p>
          <a:p>
            <a:pPr marL="0" indent="4763" eaLnBrk="1" hangingPunct="1">
              <a:lnSpc>
                <a:spcPct val="80000"/>
              </a:lnSpc>
            </a:pPr>
            <a:r>
              <a:rPr lang="en-US" altLang="en-US" sz="2000" i="1" smtClean="0"/>
              <a:t> Youth and adults share decision-making.</a:t>
            </a:r>
            <a:endParaRPr lang="en-US" altLang="en-US" sz="2000" i="1" smtClean="0">
              <a:sym typeface="Monotype Sorts" pitchFamily="2" charset="2"/>
            </a:endParaRPr>
          </a:p>
          <a:p>
            <a:pPr marL="0" indent="4763" eaLnBrk="1" hangingPunct="1">
              <a:lnSpc>
                <a:spcPct val="80000"/>
              </a:lnSpc>
            </a:pPr>
            <a:r>
              <a:rPr lang="en-US" altLang="en-US" sz="2000" i="1" smtClean="0"/>
              <a:t> A new way of looking at things.</a:t>
            </a:r>
          </a:p>
          <a:p>
            <a:pPr marL="0" indent="4763" eaLnBrk="1" hangingPunct="1">
              <a:lnSpc>
                <a:spcPct val="80000"/>
              </a:lnSpc>
              <a:buFontTx/>
              <a:buNone/>
            </a:pPr>
            <a:r>
              <a:rPr lang="en-US" altLang="en-US" sz="1000" i="1" smtClean="0"/>
              <a:t/>
            </a:r>
            <a:br>
              <a:rPr lang="en-US" altLang="en-US" sz="1000" i="1" smtClean="0"/>
            </a:br>
            <a:endParaRPr lang="en-US" altLang="en-US" sz="1000" i="1" smtClean="0"/>
          </a:p>
          <a:p>
            <a:pPr marL="0" indent="4763" eaLnBrk="1" hangingPunct="1">
              <a:lnSpc>
                <a:spcPct val="80000"/>
              </a:lnSpc>
              <a:buFontTx/>
              <a:buNone/>
            </a:pPr>
            <a:r>
              <a:rPr lang="en-US" altLang="en-US" sz="1000" i="1" smtClean="0"/>
              <a:t>Excerpt from Building Community Toolkit.  (2001).  Innovation Center for Community &amp; Youth Development: Tacoma Park, MD. </a:t>
            </a:r>
            <a:r>
              <a:rPr lang="en-US" altLang="en-US" sz="1000" i="1" smtClean="0">
                <a:hlinkClick r:id="rId3"/>
              </a:rPr>
              <a:t>http://www.theinnovationcenter.org</a:t>
            </a:r>
            <a:r>
              <a:rPr lang="en-US" altLang="en-US" sz="1000" i="1" smtClean="0"/>
              <a:t>.</a:t>
            </a:r>
            <a:r>
              <a:rPr lang="en-US" altLang="en-US" sz="1000" smtClean="0"/>
              <a:t> </a:t>
            </a:r>
          </a:p>
        </p:txBody>
      </p:sp>
      <p:pic>
        <p:nvPicPr>
          <p:cNvPr id="5124" name="Picture 4" descr="127-2729_IMG"/>
          <p:cNvPicPr>
            <a:picLocks noChangeAspect="1" noChangeArrowheads="1"/>
          </p:cNvPicPr>
          <p:nvPr>
            <p:ph sz="quarter" idx="1"/>
          </p:nvPr>
        </p:nvPicPr>
        <p:blipFill>
          <a:blip r:embed="rId4">
            <a:extLst>
              <a:ext uri="{28A0092B-C50C-407E-A947-70E740481C1C}">
                <a14:useLocalDpi xmlns:a14="http://schemas.microsoft.com/office/drawing/2010/main" val="0"/>
              </a:ext>
            </a:extLst>
          </a:blip>
          <a:srcRect/>
          <a:stretch>
            <a:fillRect/>
          </a:stretch>
        </p:blipFill>
        <p:spPr>
          <a:xfrm>
            <a:off x="762000" y="1371600"/>
            <a:ext cx="2641600" cy="1981200"/>
          </a:xfrm>
          <a:noFill/>
        </p:spPr>
      </p:pic>
      <p:pic>
        <p:nvPicPr>
          <p:cNvPr id="5125" name="Picture 5" descr="Nevadapresent"/>
          <p:cNvPicPr>
            <a:picLocks noChangeAspect="1" noChangeArrowheads="1"/>
          </p:cNvPicPr>
          <p:nvPr>
            <p:ph sz="quarter" idx="2"/>
          </p:nvPr>
        </p:nvPicPr>
        <p:blipFill>
          <a:blip r:embed="rId5">
            <a:extLst>
              <a:ext uri="{28A0092B-C50C-407E-A947-70E740481C1C}">
                <a14:useLocalDpi xmlns:a14="http://schemas.microsoft.com/office/drawing/2010/main" val="0"/>
              </a:ext>
            </a:extLst>
          </a:blip>
          <a:srcRect/>
          <a:stretch>
            <a:fillRect/>
          </a:stretch>
        </p:blipFill>
        <p:spPr>
          <a:xfrm>
            <a:off x="5943600" y="1371600"/>
            <a:ext cx="2895600" cy="1914525"/>
          </a:xfrm>
          <a:noFill/>
        </p:spPr>
      </p:pic>
      <p:pic>
        <p:nvPicPr>
          <p:cNvPr id="5126" name="Picture 6" descr="btgpyramid"/>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0000" y="1371600"/>
            <a:ext cx="1730375"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sz="quarter"/>
          </p:nvPr>
        </p:nvSpPr>
        <p:spPr>
          <a:xfrm>
            <a:off x="685800" y="0"/>
            <a:ext cx="7772400" cy="1143000"/>
          </a:xfrm>
        </p:spPr>
        <p:txBody>
          <a:bodyPr/>
          <a:lstStyle/>
          <a:p>
            <a:pPr eaLnBrk="1" hangingPunct="1"/>
            <a:r>
              <a:rPr lang="en-US" altLang="en-US" i="1" smtClean="0"/>
              <a:t>Youth-Adult Partnerships</a:t>
            </a:r>
            <a:r>
              <a:rPr lang="en-US" altLang="en-US" smtClean="0"/>
              <a:t> </a:t>
            </a:r>
          </a:p>
        </p:txBody>
      </p:sp>
      <p:pic>
        <p:nvPicPr>
          <p:cNvPr id="6147" name="Picture 3" descr="03"/>
          <p:cNvPicPr>
            <a:picLocks noChangeAspect="1" noChangeArrowheads="1"/>
          </p:cNvPicPr>
          <p:nvPr>
            <p:ph sz="quarter" idx="2"/>
          </p:nvPr>
        </p:nvPicPr>
        <p:blipFill>
          <a:blip r:embed="rId3">
            <a:extLst>
              <a:ext uri="{28A0092B-C50C-407E-A947-70E740481C1C}">
                <a14:useLocalDpi xmlns:a14="http://schemas.microsoft.com/office/drawing/2010/main" val="0"/>
              </a:ext>
            </a:extLst>
          </a:blip>
          <a:srcRect/>
          <a:stretch>
            <a:fillRect/>
          </a:stretch>
        </p:blipFill>
        <p:spPr>
          <a:xfrm rot="1071124">
            <a:off x="6819900" y="1279525"/>
            <a:ext cx="1752600" cy="1463675"/>
          </a:xfrm>
          <a:noFill/>
        </p:spPr>
      </p:pic>
      <p:pic>
        <p:nvPicPr>
          <p:cNvPr id="6148" name="Picture 4" descr="Delhi Training - CYD Drawing Discussion II"/>
          <p:cNvPicPr>
            <a:picLocks noChangeAspect="1" noChangeArrowheads="1"/>
          </p:cNvPicPr>
          <p:nvPr>
            <p:ph sz="quarter" idx="4"/>
          </p:nvPr>
        </p:nvPicPr>
        <p:blipFill>
          <a:blip r:embed="rId4">
            <a:extLst>
              <a:ext uri="{28A0092B-C50C-407E-A947-70E740481C1C}">
                <a14:useLocalDpi xmlns:a14="http://schemas.microsoft.com/office/drawing/2010/main" val="0"/>
              </a:ext>
            </a:extLst>
          </a:blip>
          <a:srcRect/>
          <a:stretch>
            <a:fillRect/>
          </a:stretch>
        </p:blipFill>
        <p:spPr>
          <a:xfrm>
            <a:off x="6324600" y="3335338"/>
            <a:ext cx="2500313" cy="1998662"/>
          </a:xfrm>
          <a:noFill/>
        </p:spPr>
      </p:pic>
      <p:pic>
        <p:nvPicPr>
          <p:cNvPr id="6149" name="Picture 5" descr="Untitled-22"/>
          <p:cNvPicPr>
            <a:picLocks noChangeAspect="1" noChangeArrowheads="1"/>
          </p:cNvPicPr>
          <p:nvPr>
            <p:ph sz="quarter" idx="1"/>
          </p:nvPr>
        </p:nvPicPr>
        <p:blipFill>
          <a:blip r:embed="rId5">
            <a:extLst>
              <a:ext uri="{28A0092B-C50C-407E-A947-70E740481C1C}">
                <a14:useLocalDpi xmlns:a14="http://schemas.microsoft.com/office/drawing/2010/main" val="0"/>
              </a:ext>
            </a:extLst>
          </a:blip>
          <a:srcRect/>
          <a:stretch>
            <a:fillRect/>
          </a:stretch>
        </p:blipFill>
        <p:spPr>
          <a:xfrm rot="20668821">
            <a:off x="642938" y="1538288"/>
            <a:ext cx="2133600" cy="1681162"/>
          </a:xfrm>
          <a:noFill/>
        </p:spPr>
      </p:pic>
      <p:pic>
        <p:nvPicPr>
          <p:cNvPr id="6150" name="Picture 6" descr="125-2578_IMG"/>
          <p:cNvPicPr>
            <a:picLocks noChangeAspect="1" noChangeArrowheads="1"/>
          </p:cNvPicPr>
          <p:nvPr>
            <p:ph sz="quarter" idx="3"/>
          </p:nvPr>
        </p:nvPicPr>
        <p:blipFill>
          <a:blip r:embed="rId6">
            <a:extLst>
              <a:ext uri="{28A0092B-C50C-407E-A947-70E740481C1C}">
                <a14:useLocalDpi xmlns:a14="http://schemas.microsoft.com/office/drawing/2010/main" val="0"/>
              </a:ext>
            </a:extLst>
          </a:blip>
          <a:srcRect/>
          <a:stretch>
            <a:fillRect/>
          </a:stretch>
        </p:blipFill>
        <p:spPr>
          <a:xfrm>
            <a:off x="457200" y="3962400"/>
            <a:ext cx="2514600" cy="1998663"/>
          </a:xfrm>
          <a:noFill/>
        </p:spPr>
      </p:pic>
      <p:sp>
        <p:nvSpPr>
          <p:cNvPr id="6151" name="Text Box 7"/>
          <p:cNvSpPr txBox="1">
            <a:spLocks noChangeArrowheads="1"/>
          </p:cNvSpPr>
          <p:nvPr/>
        </p:nvSpPr>
        <p:spPr bwMode="auto">
          <a:xfrm>
            <a:off x="2971800" y="990600"/>
            <a:ext cx="3048000" cy="499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800" b="1"/>
              <a:t>Some Guiding Principles</a:t>
            </a:r>
          </a:p>
          <a:p>
            <a:pPr algn="ctr" eaLnBrk="1" hangingPunct="1">
              <a:spcBef>
                <a:spcPct val="50000"/>
              </a:spcBef>
              <a:buFontTx/>
              <a:buChar char="•"/>
            </a:pPr>
            <a:r>
              <a:rPr lang="en-US" altLang="en-US" sz="2400"/>
              <a:t> </a:t>
            </a:r>
            <a:r>
              <a:rPr lang="en-US" altLang="en-US" sz="2000" i="1"/>
              <a:t>Develop equal partnerships between youth &amp; adults</a:t>
            </a:r>
          </a:p>
          <a:p>
            <a:pPr algn="ctr" eaLnBrk="1" hangingPunct="1">
              <a:spcBef>
                <a:spcPct val="50000"/>
              </a:spcBef>
              <a:buSzPct val="120000"/>
              <a:buFontTx/>
              <a:buChar char="•"/>
            </a:pPr>
            <a:r>
              <a:rPr lang="en-US" altLang="en-US" sz="2000" i="1"/>
              <a:t> Focus on assets, not deficits</a:t>
            </a:r>
          </a:p>
          <a:p>
            <a:pPr algn="ctr" eaLnBrk="1" hangingPunct="1">
              <a:spcBef>
                <a:spcPct val="50000"/>
              </a:spcBef>
              <a:buSzPct val="120000"/>
              <a:buFontTx/>
              <a:buChar char="•"/>
            </a:pPr>
            <a:r>
              <a:rPr lang="en-US" altLang="en-US" sz="2000" i="1"/>
              <a:t> Identify and use the full diversity of local resources</a:t>
            </a:r>
          </a:p>
          <a:p>
            <a:pPr algn="ctr" eaLnBrk="1" hangingPunct="1">
              <a:spcBef>
                <a:spcPct val="50000"/>
              </a:spcBef>
              <a:buSzPct val="120000"/>
              <a:buFontTx/>
              <a:buChar char="•"/>
            </a:pPr>
            <a:r>
              <a:rPr lang="en-US" altLang="en-US" sz="2000" i="1"/>
              <a:t> Build on the work that groups and communities have already done</a:t>
            </a:r>
          </a:p>
        </p:txBody>
      </p:sp>
      <p:sp>
        <p:nvSpPr>
          <p:cNvPr id="6152" name="Text Box 8"/>
          <p:cNvSpPr txBox="1">
            <a:spLocks noChangeArrowheads="1"/>
          </p:cNvSpPr>
          <p:nvPr/>
        </p:nvSpPr>
        <p:spPr bwMode="auto">
          <a:xfrm>
            <a:off x="685800" y="6248400"/>
            <a:ext cx="7924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000"/>
              <a:t>Excerpt from Building Community Toolkit.  (2001).  Innovation Center for Community &amp; Youth Development: Tacoma Park, MD.</a:t>
            </a:r>
            <a:br>
              <a:rPr lang="en-US" altLang="en-US" sz="1000"/>
            </a:br>
            <a:r>
              <a:rPr lang="en-US" altLang="en-US" sz="1000">
                <a:hlinkClick r:id="rId7"/>
              </a:rPr>
              <a:t>http://www.theinnovationcenter.org</a:t>
            </a:r>
            <a:r>
              <a:rPr lang="en-US" altLang="en-US" sz="1000"/>
              <a:t>. </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noCrop="1"/>
          </p:cNvPicPr>
          <p:nvPr/>
        </p:nvPicPr>
        <p:blipFill>
          <a:blip r:embed="rId3">
            <a:lum bright="30000" contrast="-50000"/>
            <a:grayscl/>
            <a:extLst>
              <a:ext uri="{28A0092B-C50C-407E-A947-70E740481C1C}">
                <a14:useLocalDpi xmlns:a14="http://schemas.microsoft.com/office/drawing/2010/main" val="0"/>
              </a:ext>
            </a:extLst>
          </a:blip>
          <a:srcRect/>
          <a:stretch>
            <a:fillRect/>
          </a:stretch>
        </p:blipFill>
        <p:spPr bwMode="auto">
          <a:xfrm>
            <a:off x="228600" y="11113"/>
            <a:ext cx="8763000" cy="684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Text Box 3"/>
          <p:cNvSpPr txBox="1">
            <a:spLocks noChangeArrowheads="1"/>
          </p:cNvSpPr>
          <p:nvPr/>
        </p:nvSpPr>
        <p:spPr bwMode="auto">
          <a:xfrm>
            <a:off x="1981200" y="1219200"/>
            <a:ext cx="5562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7172" name="Rectangle 4"/>
          <p:cNvSpPr>
            <a:spLocks noChangeArrowheads="1"/>
          </p:cNvSpPr>
          <p:nvPr/>
        </p:nvSpPr>
        <p:spPr bwMode="auto">
          <a:xfrm>
            <a:off x="228600" y="6602413"/>
            <a:ext cx="2209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900" i="1"/>
              <a:t>http://www.nps.gov/jeff/architecture.html</a:t>
            </a:r>
          </a:p>
        </p:txBody>
      </p:sp>
      <p:sp>
        <p:nvSpPr>
          <p:cNvPr id="7173" name="Rectangle 5"/>
          <p:cNvSpPr>
            <a:spLocks noChangeArrowheads="1"/>
          </p:cNvSpPr>
          <p:nvPr/>
        </p:nvSpPr>
        <p:spPr bwMode="auto">
          <a:xfrm>
            <a:off x="457200" y="609600"/>
            <a:ext cx="8001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a:t>St. Louis Gateway Arch Construction</a:t>
            </a:r>
          </a:p>
          <a:p>
            <a:pPr algn="ctr" eaLnBrk="1" hangingPunct="1"/>
            <a:r>
              <a:rPr lang="en-US" altLang="en-US" sz="3200"/>
              <a:t>1963</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noCrop="1"/>
          </p:cNvPicPr>
          <p:nvPr/>
        </p:nvPicPr>
        <p:blipFill>
          <a:blip r:embed="rId3">
            <a:lum bright="30000" contrast="-50000"/>
            <a:grayscl/>
            <a:extLst>
              <a:ext uri="{28A0092B-C50C-407E-A947-70E740481C1C}">
                <a14:useLocalDpi xmlns:a14="http://schemas.microsoft.com/office/drawing/2010/main" val="0"/>
              </a:ext>
            </a:extLst>
          </a:blip>
          <a:srcRect/>
          <a:stretch>
            <a:fillRect/>
          </a:stretch>
        </p:blipFill>
        <p:spPr bwMode="auto">
          <a:xfrm>
            <a:off x="228600" y="11113"/>
            <a:ext cx="8763000" cy="684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Text Box 3"/>
          <p:cNvSpPr txBox="1">
            <a:spLocks noChangeArrowheads="1"/>
          </p:cNvSpPr>
          <p:nvPr/>
        </p:nvSpPr>
        <p:spPr bwMode="auto">
          <a:xfrm>
            <a:off x="1981200" y="1219200"/>
            <a:ext cx="5562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8196" name="Rectangle 4"/>
          <p:cNvSpPr>
            <a:spLocks noChangeArrowheads="1"/>
          </p:cNvSpPr>
          <p:nvPr/>
        </p:nvSpPr>
        <p:spPr bwMode="auto">
          <a:xfrm>
            <a:off x="228600" y="6602413"/>
            <a:ext cx="2209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900" i="1"/>
              <a:t>http://www.nps.gov/jeff/architecture.html</a:t>
            </a:r>
          </a:p>
        </p:txBody>
      </p:sp>
      <p:sp>
        <p:nvSpPr>
          <p:cNvPr id="8197" name="Text Box 5"/>
          <p:cNvSpPr txBox="1">
            <a:spLocks noChangeArrowheads="1"/>
          </p:cNvSpPr>
          <p:nvPr/>
        </p:nvSpPr>
        <p:spPr bwMode="auto">
          <a:xfrm>
            <a:off x="457200" y="5715000"/>
            <a:ext cx="1600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i="1">
                <a:solidFill>
                  <a:srgbClr val="0000FF"/>
                </a:solidFill>
              </a:rPr>
              <a:t>Youth</a:t>
            </a:r>
          </a:p>
        </p:txBody>
      </p:sp>
      <p:sp>
        <p:nvSpPr>
          <p:cNvPr id="8198" name="Text Box 6"/>
          <p:cNvSpPr txBox="1">
            <a:spLocks noChangeArrowheads="1"/>
          </p:cNvSpPr>
          <p:nvPr/>
        </p:nvSpPr>
        <p:spPr bwMode="auto">
          <a:xfrm>
            <a:off x="7696200" y="5715000"/>
            <a:ext cx="1219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i="1">
                <a:solidFill>
                  <a:srgbClr val="0000FF"/>
                </a:solidFill>
              </a:rPr>
              <a:t>Adults</a:t>
            </a:r>
          </a:p>
        </p:txBody>
      </p:sp>
      <p:sp>
        <p:nvSpPr>
          <p:cNvPr id="8199" name="Text Box 7"/>
          <p:cNvSpPr txBox="1">
            <a:spLocks noChangeArrowheads="1"/>
          </p:cNvSpPr>
          <p:nvPr/>
        </p:nvSpPr>
        <p:spPr bwMode="auto">
          <a:xfrm>
            <a:off x="3657600" y="1524000"/>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i="1">
                <a:solidFill>
                  <a:srgbClr val="0000FF"/>
                </a:solidFill>
              </a:rPr>
              <a:t>Partnership</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noCrop="1"/>
          </p:cNvPicPr>
          <p:nvPr/>
        </p:nvPicPr>
        <p:blipFill>
          <a:blip r:embed="rId3">
            <a:lum bright="30000" contrast="-50000"/>
            <a:grayscl/>
            <a:extLst>
              <a:ext uri="{28A0092B-C50C-407E-A947-70E740481C1C}">
                <a14:useLocalDpi xmlns:a14="http://schemas.microsoft.com/office/drawing/2010/main" val="0"/>
              </a:ext>
            </a:extLst>
          </a:blip>
          <a:srcRect/>
          <a:stretch>
            <a:fillRect/>
          </a:stretch>
        </p:blipFill>
        <p:spPr bwMode="auto">
          <a:xfrm>
            <a:off x="228600" y="11113"/>
            <a:ext cx="8763000" cy="684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Text Box 3"/>
          <p:cNvSpPr txBox="1">
            <a:spLocks noChangeArrowheads="1"/>
          </p:cNvSpPr>
          <p:nvPr/>
        </p:nvSpPr>
        <p:spPr bwMode="auto">
          <a:xfrm>
            <a:off x="1981200" y="1219200"/>
            <a:ext cx="5562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US" altLang="en-US"/>
          </a:p>
        </p:txBody>
      </p:sp>
      <p:sp>
        <p:nvSpPr>
          <p:cNvPr id="9220" name="Rectangle 4"/>
          <p:cNvSpPr>
            <a:spLocks noChangeArrowheads="1"/>
          </p:cNvSpPr>
          <p:nvPr/>
        </p:nvSpPr>
        <p:spPr bwMode="auto">
          <a:xfrm>
            <a:off x="228600" y="6602413"/>
            <a:ext cx="2209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900" i="1"/>
              <a:t>http://www.nps.gov/jeff/architecture.html</a:t>
            </a:r>
          </a:p>
        </p:txBody>
      </p:sp>
      <p:sp>
        <p:nvSpPr>
          <p:cNvPr id="9221" name="Text Box 7"/>
          <p:cNvSpPr txBox="1">
            <a:spLocks noChangeArrowheads="1"/>
          </p:cNvSpPr>
          <p:nvPr/>
        </p:nvSpPr>
        <p:spPr bwMode="auto">
          <a:xfrm>
            <a:off x="1752600" y="2317750"/>
            <a:ext cx="5486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i="1">
                <a:solidFill>
                  <a:srgbClr val="0000FF"/>
                </a:solidFill>
              </a:rPr>
              <a:t>Your Extension </a:t>
            </a:r>
            <a:br>
              <a:rPr lang="en-US" altLang="en-US" sz="2400" b="1" i="1">
                <a:solidFill>
                  <a:srgbClr val="0000FF"/>
                </a:solidFill>
              </a:rPr>
            </a:br>
            <a:r>
              <a:rPr lang="en-US" altLang="en-US" sz="2400" b="1" i="1">
                <a:solidFill>
                  <a:srgbClr val="0000FF"/>
                </a:solidFill>
              </a:rPr>
              <a:t>Council as a </a:t>
            </a:r>
            <a:br>
              <a:rPr lang="en-US" altLang="en-US" sz="2400" b="1" i="1">
                <a:solidFill>
                  <a:srgbClr val="0000FF"/>
                </a:solidFill>
              </a:rPr>
            </a:br>
            <a:r>
              <a:rPr lang="en-US" altLang="en-US" sz="2400" b="1" i="1">
                <a:solidFill>
                  <a:srgbClr val="0000FF"/>
                </a:solidFill>
              </a:rPr>
              <a:t>Youth-Adult Partnership</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arch-main"/>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1371600"/>
            <a:ext cx="9144000" cy="471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Rectangle 6"/>
          <p:cNvSpPr>
            <a:spLocks noGrp="1" noChangeArrowheads="1"/>
          </p:cNvSpPr>
          <p:nvPr>
            <p:ph type="title"/>
          </p:nvPr>
        </p:nvSpPr>
        <p:spPr>
          <a:xfrm>
            <a:off x="304800" y="1676400"/>
            <a:ext cx="8229600" cy="1143000"/>
          </a:xfrm>
        </p:spPr>
        <p:txBody>
          <a:bodyPr/>
          <a:lstStyle/>
          <a:p>
            <a:pPr algn="l" eaLnBrk="1" hangingPunct="1"/>
            <a:r>
              <a:rPr lang="en-US" altLang="en-US" sz="2800" smtClean="0">
                <a:solidFill>
                  <a:schemeClr val="tx1"/>
                </a:solidFill>
              </a:rPr>
              <a:t>How a Youth-Adult Partnership is like the Arch Construction Process:</a:t>
            </a:r>
            <a:br>
              <a:rPr lang="en-US" altLang="en-US" sz="2800" smtClean="0">
                <a:solidFill>
                  <a:schemeClr val="tx1"/>
                </a:solidFill>
              </a:rPr>
            </a:br>
            <a:endParaRPr lang="en-US" altLang="en-US" sz="2800" smtClean="0">
              <a:solidFill>
                <a:schemeClr val="tx1"/>
              </a:solidFill>
            </a:endParaRPr>
          </a:p>
        </p:txBody>
      </p:sp>
      <p:sp>
        <p:nvSpPr>
          <p:cNvPr id="10244" name="Rectangle 8"/>
          <p:cNvSpPr>
            <a:spLocks noChangeArrowheads="1"/>
          </p:cNvSpPr>
          <p:nvPr/>
        </p:nvSpPr>
        <p:spPr bwMode="auto">
          <a:xfrm>
            <a:off x="762000" y="2755900"/>
            <a:ext cx="8153400" cy="265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63550" indent="-46355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Tx/>
              <a:buChar char="•"/>
            </a:pPr>
            <a:r>
              <a:rPr lang="en-US" altLang="en-US" sz="2800"/>
              <a:t>Pouring of foundation</a:t>
            </a:r>
          </a:p>
          <a:p>
            <a:pPr eaLnBrk="1" hangingPunct="1">
              <a:buFontTx/>
              <a:buChar char="•"/>
            </a:pPr>
            <a:r>
              <a:rPr lang="en-US" altLang="en-US" sz="2800"/>
              <a:t>Building readiness with youth and adults separately (setting sections in place)</a:t>
            </a:r>
          </a:p>
          <a:p>
            <a:pPr eaLnBrk="1" hangingPunct="1">
              <a:buFontTx/>
              <a:buChar char="•"/>
            </a:pPr>
            <a:r>
              <a:rPr lang="en-US" altLang="en-US" sz="2800"/>
              <a:t>Dropping last section in (starting to work together)</a:t>
            </a:r>
          </a:p>
          <a:p>
            <a:pPr eaLnBrk="1" hangingPunct="1">
              <a:buFontTx/>
              <a:buChar char="•"/>
            </a:pPr>
            <a:r>
              <a:rPr lang="en-US" altLang="en-US" sz="2800"/>
              <a:t>Give and take (adults and youth)</a:t>
            </a:r>
          </a:p>
        </p:txBody>
      </p:sp>
      <p:sp>
        <p:nvSpPr>
          <p:cNvPr id="10245" name="Rectangle 9"/>
          <p:cNvSpPr>
            <a:spLocks noChangeArrowheads="1"/>
          </p:cNvSpPr>
          <p:nvPr/>
        </p:nvSpPr>
        <p:spPr bwMode="auto">
          <a:xfrm>
            <a:off x="457200" y="381000"/>
            <a:ext cx="82296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800" b="1" i="1"/>
              <a:t>County Extension Councils are a Youth-Adult Partnership</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2094</TotalTime>
  <Words>3212</Words>
  <Application>Microsoft Office PowerPoint</Application>
  <PresentationFormat>On-screen Show (4:3)</PresentationFormat>
  <Paragraphs>246</Paragraphs>
  <Slides>19</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Times New Roman</vt:lpstr>
      <vt:lpstr>Monotype Sorts</vt:lpstr>
      <vt:lpstr>Symbol</vt:lpstr>
      <vt:lpstr>Default Design</vt:lpstr>
      <vt:lpstr>Extension Council Youth Leadership (ECYL)  Topic #1</vt:lpstr>
      <vt:lpstr>Extension Council Youth Leadership (ECYL)  Topic #1</vt:lpstr>
      <vt:lpstr>PowerPoint Presentation</vt:lpstr>
      <vt:lpstr>Youth-Adult Partnerships</vt:lpstr>
      <vt:lpstr>Youth-Adult Partnerships </vt:lpstr>
      <vt:lpstr>PowerPoint Presentation</vt:lpstr>
      <vt:lpstr>PowerPoint Presentation</vt:lpstr>
      <vt:lpstr>PowerPoint Presentation</vt:lpstr>
      <vt:lpstr>How a Youth-Adult Partnership is like the Arch Construction Process: </vt:lpstr>
      <vt:lpstr>County Extension Councils are  YAPs</vt:lpstr>
      <vt:lpstr>County Extension Councils are  YAPs</vt:lpstr>
      <vt:lpstr>County Extension Councils are YAPs</vt:lpstr>
      <vt:lpstr>County Extension Councils are  YAPs</vt:lpstr>
      <vt:lpstr>County Extension Councils are  YAPs</vt:lpstr>
      <vt:lpstr>County Extension Councils are  YAPs</vt:lpstr>
      <vt:lpstr>What Stage is Your Council In?</vt:lpstr>
      <vt:lpstr>Please Complete the Self-Assessment  (see “Explore Your Ideas:  Discussing Youth Involvement”)  </vt:lpstr>
      <vt:lpstr>County Extension Councils are  YAPs</vt:lpstr>
      <vt:lpstr>Extension Council Youth Leadership  (ECYL)</vt:lpstr>
    </vt:vector>
  </TitlesOfParts>
  <Company>University of Missouri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ECYL Topic 1 Powerpoint</dc:title>
  <dc:creator>hennesss</dc:creator>
  <cp:lastModifiedBy>Salmons, Michael E.</cp:lastModifiedBy>
  <cp:revision>55</cp:revision>
  <dcterms:created xsi:type="dcterms:W3CDTF">2006-05-16T23:39:51Z</dcterms:created>
  <dcterms:modified xsi:type="dcterms:W3CDTF">2020-02-21T15:46:08Z</dcterms:modified>
</cp:coreProperties>
</file>