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75" r:id="rId2"/>
    <p:sldId id="288" r:id="rId3"/>
    <p:sldId id="308" r:id="rId4"/>
    <p:sldId id="309" r:id="rId5"/>
    <p:sldId id="310" r:id="rId6"/>
    <p:sldId id="311" r:id="rId7"/>
    <p:sldId id="316" r:id="rId8"/>
    <p:sldId id="317" r:id="rId9"/>
    <p:sldId id="315" r:id="rId10"/>
    <p:sldId id="297" r:id="rId11"/>
    <p:sldId id="303" r:id="rId12"/>
    <p:sldId id="304" r:id="rId13"/>
    <p:sldId id="305" r:id="rId14"/>
    <p:sldId id="306" r:id="rId15"/>
    <p:sldId id="318" r:id="rId16"/>
    <p:sldId id="307" r:id="rId17"/>
    <p:sldId id="270" r:id="rId18"/>
  </p:sldIdLst>
  <p:sldSz cx="9144000" cy="6858000" type="screen4x3"/>
  <p:notesSz cx="6858000" cy="9236075"/>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1824">
          <p15:clr>
            <a:srgbClr val="A4A3A4"/>
          </p15:clr>
        </p15:guide>
        <p15:guide id="2" pos="2880">
          <p15:clr>
            <a:srgbClr val="A4A3A4"/>
          </p15:clr>
        </p15:guide>
      </p15:sldGuideLst>
    </p:ext>
    <p:ext uri="{2D200454-40CA-4A62-9FC3-DE9A4176ACB9}">
      <p15:notesGuideLst xmlns:p15="http://schemas.microsoft.com/office/powerpoint/2012/main">
        <p15:guide id="1" orient="horz" pos="290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5C0F"/>
    <a:srgbClr val="C27800"/>
    <a:srgbClr val="093A81"/>
    <a:srgbClr val="EFC896"/>
    <a:srgbClr val="6983A3"/>
    <a:srgbClr val="792202"/>
    <a:srgbClr val="F1C57F"/>
    <a:srgbClr val="F1AD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74355" autoAdjust="0"/>
  </p:normalViewPr>
  <p:slideViewPr>
    <p:cSldViewPr>
      <p:cViewPr varScale="1">
        <p:scale>
          <a:sx n="73" d="100"/>
          <a:sy n="73" d="100"/>
        </p:scale>
        <p:origin x="714" y="66"/>
      </p:cViewPr>
      <p:guideLst>
        <p:guide orient="horz" pos="18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732" y="1860"/>
      </p:cViewPr>
      <p:guideLst>
        <p:guide orient="horz" pos="290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t" anchorCtr="0" compatLnSpc="1">
            <a:prstTxWarp prst="textNoShape">
              <a:avLst/>
            </a:prstTxWarp>
          </a:bodyPr>
          <a:lstStyle>
            <a:lvl1pPr defTabSz="925513">
              <a:defRPr sz="1200"/>
            </a:lvl1pPr>
          </a:lstStyle>
          <a:p>
            <a:endParaRPr lang="en-US" altLang="en-US"/>
          </a:p>
        </p:txBody>
      </p:sp>
      <p:sp>
        <p:nvSpPr>
          <p:cNvPr id="22531" name="Rectangle 3"/>
          <p:cNvSpPr>
            <a:spLocks noGrp="1" noChangeArrowheads="1"/>
          </p:cNvSpPr>
          <p:nvPr>
            <p:ph type="dt" sz="quarter" idx="1"/>
          </p:nvPr>
        </p:nvSpPr>
        <p:spPr bwMode="auto">
          <a:xfrm>
            <a:off x="3886200" y="0"/>
            <a:ext cx="2971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t" anchorCtr="0" compatLnSpc="1">
            <a:prstTxWarp prst="textNoShape">
              <a:avLst/>
            </a:prstTxWarp>
          </a:bodyPr>
          <a:lstStyle>
            <a:lvl1pPr algn="r" defTabSz="925513">
              <a:defRPr sz="1200"/>
            </a:lvl1pPr>
          </a:lstStyle>
          <a:p>
            <a:endParaRPr lang="en-US" altLang="en-US"/>
          </a:p>
        </p:txBody>
      </p:sp>
      <p:sp>
        <p:nvSpPr>
          <p:cNvPr id="22532" name="Rectangle 4"/>
          <p:cNvSpPr>
            <a:spLocks noGrp="1" noChangeArrowheads="1"/>
          </p:cNvSpPr>
          <p:nvPr>
            <p:ph type="ftr" sz="quarter" idx="2"/>
          </p:nvPr>
        </p:nvSpPr>
        <p:spPr bwMode="auto">
          <a:xfrm>
            <a:off x="0" y="8774113"/>
            <a:ext cx="29718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b" anchorCtr="0" compatLnSpc="1">
            <a:prstTxWarp prst="textNoShape">
              <a:avLst/>
            </a:prstTxWarp>
          </a:bodyPr>
          <a:lstStyle>
            <a:lvl1pPr defTabSz="925513">
              <a:defRPr sz="1200"/>
            </a:lvl1pPr>
          </a:lstStyle>
          <a:p>
            <a:endParaRPr lang="en-US" altLang="en-US"/>
          </a:p>
        </p:txBody>
      </p:sp>
      <p:sp>
        <p:nvSpPr>
          <p:cNvPr id="22533" name="Rectangle 5"/>
          <p:cNvSpPr>
            <a:spLocks noGrp="1" noChangeArrowheads="1"/>
          </p:cNvSpPr>
          <p:nvPr>
            <p:ph type="sldNum" sz="quarter" idx="3"/>
          </p:nvPr>
        </p:nvSpPr>
        <p:spPr bwMode="auto">
          <a:xfrm>
            <a:off x="3886200" y="8774113"/>
            <a:ext cx="29718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b" anchorCtr="0" compatLnSpc="1">
            <a:prstTxWarp prst="textNoShape">
              <a:avLst/>
            </a:prstTxWarp>
          </a:bodyPr>
          <a:lstStyle>
            <a:lvl1pPr algn="r" defTabSz="925513">
              <a:defRPr sz="1200"/>
            </a:lvl1pPr>
          </a:lstStyle>
          <a:p>
            <a:fld id="{26C949EB-74DB-413B-A9F2-15AAEFEE503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t" anchorCtr="0" compatLnSpc="1">
            <a:prstTxWarp prst="textNoShape">
              <a:avLst/>
            </a:prstTxWarp>
          </a:bodyPr>
          <a:lstStyle>
            <a:lvl1pPr defTabSz="925513">
              <a:defRPr sz="1200"/>
            </a:lvl1pPr>
          </a:lstStyle>
          <a:p>
            <a:endParaRPr lang="en-US" altLang="en-US"/>
          </a:p>
        </p:txBody>
      </p:sp>
      <p:sp>
        <p:nvSpPr>
          <p:cNvPr id="63491" name="Rectangle 3"/>
          <p:cNvSpPr>
            <a:spLocks noGrp="1" noChangeArrowheads="1"/>
          </p:cNvSpPr>
          <p:nvPr>
            <p:ph type="dt" idx="1"/>
          </p:nvPr>
        </p:nvSpPr>
        <p:spPr bwMode="auto">
          <a:xfrm>
            <a:off x="3886200" y="0"/>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t" anchorCtr="0" compatLnSpc="1">
            <a:prstTxWarp prst="textNoShape">
              <a:avLst/>
            </a:prstTxWarp>
          </a:bodyPr>
          <a:lstStyle>
            <a:lvl1pPr algn="r" defTabSz="925513">
              <a:defRPr sz="1200"/>
            </a:lvl1pPr>
          </a:lstStyle>
          <a:p>
            <a:endParaRPr lang="en-US" altLang="en-US"/>
          </a:p>
        </p:txBody>
      </p:sp>
      <p:sp>
        <p:nvSpPr>
          <p:cNvPr id="63492" name="Rectangle 4"/>
          <p:cNvSpPr>
            <a:spLocks noChangeArrowheads="1" noTextEdit="1"/>
          </p:cNvSpPr>
          <p:nvPr>
            <p:ph type="sldImg" idx="2"/>
          </p:nvPr>
        </p:nvSpPr>
        <p:spPr bwMode="auto">
          <a:xfrm>
            <a:off x="1144588" y="701675"/>
            <a:ext cx="4570412" cy="34274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3" name="Rectangle 5"/>
          <p:cNvSpPr>
            <a:spLocks noGrp="1" noChangeArrowheads="1"/>
          </p:cNvSpPr>
          <p:nvPr>
            <p:ph type="body" sz="quarter" idx="3"/>
          </p:nvPr>
        </p:nvSpPr>
        <p:spPr bwMode="auto">
          <a:xfrm>
            <a:off x="914400" y="4830763"/>
            <a:ext cx="5029200" cy="3738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Third level</a:t>
            </a:r>
          </a:p>
          <a:p>
            <a:pPr lvl="3"/>
            <a:r>
              <a:rPr lang="en-US" altLang="en-US" smtClean="0"/>
              <a:t>Fourth level</a:t>
            </a:r>
          </a:p>
          <a:p>
            <a:pPr lvl="4"/>
            <a:r>
              <a:rPr lang="en-US" altLang="en-US" smtClean="0"/>
              <a:t>Fifth level</a:t>
            </a:r>
          </a:p>
        </p:txBody>
      </p:sp>
      <p:sp>
        <p:nvSpPr>
          <p:cNvPr id="63494" name="Rectangle 6"/>
          <p:cNvSpPr>
            <a:spLocks noGrp="1" noChangeArrowheads="1"/>
          </p:cNvSpPr>
          <p:nvPr>
            <p:ph type="ftr" sz="quarter" idx="4"/>
          </p:nvPr>
        </p:nvSpPr>
        <p:spPr bwMode="auto">
          <a:xfrm>
            <a:off x="0" y="8802688"/>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b" anchorCtr="0" compatLnSpc="1">
            <a:prstTxWarp prst="textNoShape">
              <a:avLst/>
            </a:prstTxWarp>
          </a:bodyPr>
          <a:lstStyle>
            <a:lvl1pPr defTabSz="925513">
              <a:defRPr sz="1200"/>
            </a:lvl1pPr>
          </a:lstStyle>
          <a:p>
            <a:endParaRPr lang="en-US" altLang="en-US"/>
          </a:p>
        </p:txBody>
      </p:sp>
      <p:sp>
        <p:nvSpPr>
          <p:cNvPr id="63495" name="Rectangle 7"/>
          <p:cNvSpPr>
            <a:spLocks noGrp="1" noChangeArrowheads="1"/>
          </p:cNvSpPr>
          <p:nvPr>
            <p:ph type="sldNum" sz="quarter" idx="5"/>
          </p:nvPr>
        </p:nvSpPr>
        <p:spPr bwMode="auto">
          <a:xfrm>
            <a:off x="3886200" y="8802688"/>
            <a:ext cx="297180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72" tIns="46286" rIns="92572" bIns="46286" numCol="1" anchor="b" anchorCtr="0" compatLnSpc="1">
            <a:prstTxWarp prst="textNoShape">
              <a:avLst/>
            </a:prstTxWarp>
          </a:bodyPr>
          <a:lstStyle>
            <a:lvl1pPr algn="r" defTabSz="925513">
              <a:defRPr sz="1200"/>
            </a:lvl1pPr>
          </a:lstStyle>
          <a:p>
            <a:fld id="{BB6BBF86-48B0-46C3-B617-E5A08B5E45E6}" type="slidenum">
              <a:rPr lang="en-US" altLang="en-US"/>
              <a:pPr/>
              <a:t>‹#›</a:t>
            </a:fld>
            <a:endParaRPr lang="en-US" altLang="en-US"/>
          </a:p>
        </p:txBody>
      </p:sp>
      <p:sp>
        <p:nvSpPr>
          <p:cNvPr id="63496" name="Text Box 8"/>
          <p:cNvSpPr txBox="1">
            <a:spLocks noChangeArrowheads="1"/>
          </p:cNvSpPr>
          <p:nvPr/>
        </p:nvSpPr>
        <p:spPr bwMode="auto">
          <a:xfrm>
            <a:off x="1752600" y="4362450"/>
            <a:ext cx="35814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572" tIns="46286" rIns="92572" bIns="46286">
            <a:spAutoFit/>
          </a:bodyPr>
          <a:lstStyle>
            <a:lvl1pPr defTabSz="925513">
              <a:defRPr sz="2400">
                <a:solidFill>
                  <a:schemeClr val="tx1"/>
                </a:solidFill>
                <a:latin typeface="Times" panose="02020603050405020304" pitchFamily="18" charset="0"/>
              </a:defRPr>
            </a:lvl1pPr>
            <a:lvl2pPr marL="463550" defTabSz="925513">
              <a:defRPr sz="2400">
                <a:solidFill>
                  <a:schemeClr val="tx1"/>
                </a:solidFill>
                <a:latin typeface="Times" panose="02020603050405020304" pitchFamily="18" charset="0"/>
              </a:defRPr>
            </a:lvl2pPr>
            <a:lvl3pPr marL="925513" defTabSz="925513">
              <a:defRPr sz="2400">
                <a:solidFill>
                  <a:schemeClr val="tx1"/>
                </a:solidFill>
                <a:latin typeface="Times" panose="02020603050405020304" pitchFamily="18" charset="0"/>
              </a:defRPr>
            </a:lvl3pPr>
            <a:lvl4pPr marL="1389063" defTabSz="925513">
              <a:defRPr sz="2400">
                <a:solidFill>
                  <a:schemeClr val="tx1"/>
                </a:solidFill>
                <a:latin typeface="Times" panose="02020603050405020304" pitchFamily="18" charset="0"/>
              </a:defRPr>
            </a:lvl4pPr>
            <a:lvl5pPr marL="1849438" defTabSz="925513">
              <a:defRPr sz="2400">
                <a:solidFill>
                  <a:schemeClr val="tx1"/>
                </a:solidFill>
                <a:latin typeface="Times" panose="02020603050405020304" pitchFamily="18" charset="0"/>
              </a:defRPr>
            </a:lvl5pPr>
            <a:lvl6pPr marL="2306638" defTabSz="925513" eaLnBrk="0" fontAlgn="base" hangingPunct="0">
              <a:spcBef>
                <a:spcPct val="0"/>
              </a:spcBef>
              <a:spcAft>
                <a:spcPct val="0"/>
              </a:spcAft>
              <a:defRPr sz="2400">
                <a:solidFill>
                  <a:schemeClr val="tx1"/>
                </a:solidFill>
                <a:latin typeface="Times" panose="02020603050405020304" pitchFamily="18" charset="0"/>
              </a:defRPr>
            </a:lvl6pPr>
            <a:lvl7pPr marL="2763838" defTabSz="925513" eaLnBrk="0" fontAlgn="base" hangingPunct="0">
              <a:spcBef>
                <a:spcPct val="0"/>
              </a:spcBef>
              <a:spcAft>
                <a:spcPct val="0"/>
              </a:spcAft>
              <a:defRPr sz="2400">
                <a:solidFill>
                  <a:schemeClr val="tx1"/>
                </a:solidFill>
                <a:latin typeface="Times" panose="02020603050405020304" pitchFamily="18" charset="0"/>
              </a:defRPr>
            </a:lvl7pPr>
            <a:lvl8pPr marL="3221038" defTabSz="925513" eaLnBrk="0" fontAlgn="base" hangingPunct="0">
              <a:spcBef>
                <a:spcPct val="0"/>
              </a:spcBef>
              <a:spcAft>
                <a:spcPct val="0"/>
              </a:spcAft>
              <a:defRPr sz="2400">
                <a:solidFill>
                  <a:schemeClr val="tx1"/>
                </a:solidFill>
                <a:latin typeface="Times" panose="02020603050405020304" pitchFamily="18" charset="0"/>
              </a:defRPr>
            </a:lvl8pPr>
            <a:lvl9pPr marL="3678238" defTabSz="925513"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pPr>
            <a:r>
              <a:rPr lang="en-US" altLang="en-US" sz="2500"/>
              <a:t>Speaker Notes</a:t>
            </a:r>
          </a:p>
        </p:txBody>
      </p:sp>
    </p:spTree>
  </p:cSld>
  <p:clrMap bg1="lt1" tx1="dk1" bg2="lt2" tx2="dk2" accent1="accent1" accent2="accent2" accent3="accent3" accent4="accent4" accent5="accent5" accent6="accent6" hlink="hlink" folHlink="folHlink"/>
  <p:notesStyle>
    <a:lvl1pPr algn="l" rtl="0" fontAlgn="base">
      <a:spcBef>
        <a:spcPct val="0"/>
      </a:spcBef>
      <a:spcAft>
        <a:spcPct val="75000"/>
      </a:spcAft>
      <a:tabLst>
        <a:tab pos="342900" algn="l"/>
      </a:tabLst>
      <a:defRPr sz="1200" kern="1200">
        <a:solidFill>
          <a:schemeClr val="tx1"/>
        </a:solidFill>
        <a:latin typeface="Arial" panose="020B0604020202020204" pitchFamily="34" charset="0"/>
        <a:ea typeface="+mn-ea"/>
        <a:cs typeface="+mn-cs"/>
      </a:defRPr>
    </a:lvl1pPr>
    <a:lvl2pPr marL="342900" indent="-114300" algn="l" rtl="0" fontAlgn="base">
      <a:spcBef>
        <a:spcPct val="0"/>
      </a:spcBef>
      <a:spcAft>
        <a:spcPct val="75000"/>
      </a:spcAft>
      <a:tabLst>
        <a:tab pos="342900" algn="l"/>
      </a:tabLs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tabLst>
        <a:tab pos="342900" algn="l"/>
      </a:tabLst>
      <a:defRPr sz="1200" kern="1200">
        <a:solidFill>
          <a:schemeClr val="tx1"/>
        </a:solidFill>
        <a:latin typeface="Arial" panose="020B0604020202020204" pitchFamily="34" charset="0"/>
        <a:ea typeface="+mn-ea"/>
        <a:cs typeface="+mn-cs"/>
      </a:defRPr>
    </a:lvl3pPr>
    <a:lvl4pPr marL="1371600" algn="l" rtl="0" fontAlgn="base">
      <a:spcBef>
        <a:spcPct val="0"/>
      </a:spcBef>
      <a:spcAft>
        <a:spcPct val="75000"/>
      </a:spcAft>
      <a:tabLst>
        <a:tab pos="342900" algn="l"/>
      </a:tabLst>
      <a:defRPr sz="1200" kern="1200">
        <a:solidFill>
          <a:schemeClr val="tx1"/>
        </a:solidFill>
        <a:latin typeface="Arial" panose="020B0604020202020204" pitchFamily="34" charset="0"/>
        <a:ea typeface="+mn-ea"/>
        <a:cs typeface="+mn-cs"/>
      </a:defRPr>
    </a:lvl4pPr>
    <a:lvl5pPr marL="1828800" algn="l" rtl="0" fontAlgn="base">
      <a:spcBef>
        <a:spcPct val="0"/>
      </a:spcBef>
      <a:spcAft>
        <a:spcPct val="75000"/>
      </a:spcAft>
      <a:tabLst>
        <a:tab pos="342900" algn="l"/>
      </a:tabLs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642F1E-04C8-4AF1-831D-2765090DE031}" type="slidenum">
              <a:rPr lang="en-US" altLang="en-US"/>
              <a:pPr/>
              <a:t>1</a:t>
            </a:fld>
            <a:endParaRPr lang="en-US" altLang="en-US"/>
          </a:p>
        </p:txBody>
      </p:sp>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altLang="en-US"/>
              <a:t>County Extension councils are the local link between the University of Missouri and people in their community in providing educational programs and science-based information to:</a:t>
            </a:r>
          </a:p>
          <a:p>
            <a:pPr lvl="1">
              <a:buFontTx/>
              <a:buChar char="•"/>
            </a:pPr>
            <a:r>
              <a:rPr lang="en-US" altLang="en-US"/>
              <a:t>Enhance economic viability</a:t>
            </a:r>
          </a:p>
          <a:p>
            <a:pPr lvl="1">
              <a:buFontTx/>
              <a:buChar char="•"/>
            </a:pPr>
            <a:r>
              <a:rPr lang="en-US" altLang="en-US"/>
              <a:t>Build strong individuals, families and communities; and</a:t>
            </a:r>
          </a:p>
          <a:p>
            <a:pPr lvl="1">
              <a:buFontTx/>
              <a:buChar char="•"/>
            </a:pPr>
            <a:r>
              <a:rPr lang="en-US" altLang="en-US"/>
              <a:t>Create and sustain healthy environments.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26AC6E-8F0B-4248-9C8E-89576128521D}" type="slidenum">
              <a:rPr lang="en-US" altLang="en-US"/>
              <a:pPr/>
              <a:t>10</a:t>
            </a:fld>
            <a:endParaRPr lang="en-US" altLang="en-US"/>
          </a:p>
        </p:txBody>
      </p:sp>
      <p:sp>
        <p:nvSpPr>
          <p:cNvPr id="107522" name="Rectangle 2"/>
          <p:cNvSpPr>
            <a:spLocks noChangeArrowheads="1" noTextEdit="1"/>
          </p:cNvSpPr>
          <p:nvPr>
            <p:ph type="sldImg"/>
          </p:nvPr>
        </p:nvSpPr>
        <p:spPr>
          <a:ln/>
        </p:spPr>
      </p:sp>
      <p:sp>
        <p:nvSpPr>
          <p:cNvPr id="107523" name="Rectangle 3"/>
          <p:cNvSpPr>
            <a:spLocks noGrp="1" noChangeArrowheads="1"/>
          </p:cNvSpPr>
          <p:nvPr>
            <p:ph type="body" idx="1"/>
          </p:nvPr>
        </p:nvSpPr>
        <p:spPr/>
        <p:txBody>
          <a:bodyPr/>
          <a:lstStyle/>
          <a:p>
            <a:r>
              <a:rPr lang="en-US" altLang="en-US"/>
              <a:t>The county Extension council is the official body designated to work with the University of Missouri in securing resources to support the local educational program. This responsibility goes beyond financial support. Effective resource development is the result of building relationships and communicating the value of local Extension education to:</a:t>
            </a:r>
          </a:p>
          <a:p>
            <a:pPr lvl="1">
              <a:buFontTx/>
              <a:buChar char="•"/>
            </a:pPr>
            <a:r>
              <a:rPr lang="en-US" altLang="en-US"/>
              <a:t>Funders</a:t>
            </a:r>
          </a:p>
          <a:p>
            <a:pPr lvl="1">
              <a:buFontTx/>
              <a:buChar char="•"/>
            </a:pPr>
            <a:r>
              <a:rPr lang="en-US" altLang="en-US"/>
              <a:t>Potential clientele and</a:t>
            </a:r>
          </a:p>
          <a:p>
            <a:pPr lvl="1">
              <a:buFontTx/>
              <a:buChar char="•"/>
            </a:pPr>
            <a:r>
              <a:rPr lang="en-US" altLang="en-US"/>
              <a:t>Others.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485F60-ABA4-406D-88EF-F95BDE7E8BD9}" type="slidenum">
              <a:rPr lang="en-US" altLang="en-US"/>
              <a:pPr/>
              <a:t>11</a:t>
            </a:fld>
            <a:endParaRPr lang="en-US" altLang="en-US"/>
          </a:p>
        </p:txBody>
      </p:sp>
      <p:sp>
        <p:nvSpPr>
          <p:cNvPr id="119810" name="Rectangle 2"/>
          <p:cNvSpPr>
            <a:spLocks noChangeArrowheads="1" noTextEdit="1"/>
          </p:cNvSpPr>
          <p:nvPr>
            <p:ph type="sldImg"/>
          </p:nvPr>
        </p:nvSpPr>
        <p:spPr>
          <a:ln/>
        </p:spPr>
      </p:sp>
      <p:sp>
        <p:nvSpPr>
          <p:cNvPr id="119811" name="Rectangle 3"/>
          <p:cNvSpPr>
            <a:spLocks noGrp="1" noChangeArrowheads="1"/>
          </p:cNvSpPr>
          <p:nvPr>
            <p:ph type="body" idx="1"/>
          </p:nvPr>
        </p:nvSpPr>
        <p:spPr/>
        <p:txBody>
          <a:bodyPr/>
          <a:lstStyle/>
          <a:p>
            <a:r>
              <a:rPr lang="en-US" altLang="en-US"/>
              <a:t>To ensure that the local Extension program has adequate resources to meet local needs, county Extension council members can:</a:t>
            </a:r>
          </a:p>
          <a:p>
            <a:pPr lvl="1">
              <a:buFontTx/>
              <a:buChar char="•"/>
            </a:pPr>
            <a:r>
              <a:rPr lang="en-US" altLang="en-US"/>
              <a:t>Be a liaison among specialists and community groups in communicating Extension’s capabilities to partner with other organizations</a:t>
            </a:r>
          </a:p>
          <a:p>
            <a:pPr lvl="1">
              <a:buFontTx/>
              <a:buChar char="•"/>
            </a:pPr>
            <a:r>
              <a:rPr lang="en-US" altLang="en-US"/>
              <a:t>Provide specialists with a list of civic organizations and groups to which council members belong</a:t>
            </a:r>
          </a:p>
          <a:p>
            <a:pPr lvl="1">
              <a:buFontTx/>
              <a:buChar char="•"/>
            </a:pPr>
            <a:r>
              <a:rPr lang="en-US" altLang="en-US"/>
              <a:t>Develop ongoing relationships with elected officials in county and city government; invite officials to participate in local programs</a:t>
            </a:r>
          </a:p>
          <a:p>
            <a:pPr lvl="1">
              <a:buFontTx/>
              <a:buChar char="•"/>
            </a:pPr>
            <a:r>
              <a:rPr lang="en-US" altLang="en-US"/>
              <a:t>Assist faculty with resources for local grant writing and resource development</a:t>
            </a:r>
          </a:p>
          <a:p>
            <a:pPr lvl="1">
              <a:buFontTx/>
              <a:buChar char="•"/>
            </a:pPr>
            <a:r>
              <a:rPr lang="en-US" altLang="en-US"/>
              <a:t>Organize fund-raising events</a:t>
            </a:r>
          </a:p>
          <a:p>
            <a:pPr lvl="1">
              <a:buFontTx/>
              <a:buChar char="•"/>
            </a:pPr>
            <a:r>
              <a:rPr lang="en-US" altLang="en-US"/>
              <a:t>Assist with securing sites to deliver educational programs.</a:t>
            </a:r>
          </a:p>
          <a:p>
            <a:endParaRPr lang="en-US" altLang="en-US"/>
          </a:p>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BC57E2-3458-405D-ACDD-1E29F0533A09}" type="slidenum">
              <a:rPr lang="en-US" altLang="en-US"/>
              <a:pPr/>
              <a:t>12</a:t>
            </a:fld>
            <a:endParaRPr lang="en-US" altLang="en-US"/>
          </a:p>
        </p:txBody>
      </p:sp>
      <p:sp>
        <p:nvSpPr>
          <p:cNvPr id="121858" name="Rectangle 2"/>
          <p:cNvSpPr>
            <a:spLocks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altLang="en-US"/>
              <a:t>Marketing is an important component in the delivery of educational programs. As representatives of the community, you have a valuable role in publicizing and promoting those programs. County Extension council members can:</a:t>
            </a:r>
          </a:p>
          <a:p>
            <a:pPr lvl="1">
              <a:buFontTx/>
              <a:buChar char="•"/>
            </a:pPr>
            <a:r>
              <a:rPr lang="en-US" altLang="en-US"/>
              <a:t>Establish a committee that works with the county program director, regional faculty and office staff to develop an annual marketing plan.</a:t>
            </a:r>
          </a:p>
          <a:p>
            <a:pPr lvl="1">
              <a:buFontTx/>
              <a:buChar char="•"/>
            </a:pPr>
            <a:r>
              <a:rPr lang="en-US" altLang="en-US"/>
              <a:t>Be a liaison with local media, sharing information with print and broadcast media about the impact the programs have on people’s lives; write letters to the editor.</a:t>
            </a:r>
          </a:p>
          <a:p>
            <a:pPr lvl="1">
              <a:buFontTx/>
              <a:buChar char="•"/>
            </a:pPr>
            <a:r>
              <a:rPr lang="en-US" altLang="en-US"/>
              <a:t>Organize special events to showcase county programs, such as an open house.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A838A9-565C-48F8-8F62-5EB5C17F2031}" type="slidenum">
              <a:rPr lang="en-US" altLang="en-US"/>
              <a:pPr/>
              <a:t>13</a:t>
            </a:fld>
            <a:endParaRPr lang="en-US" altLang="en-US"/>
          </a:p>
        </p:txBody>
      </p:sp>
      <p:sp>
        <p:nvSpPr>
          <p:cNvPr id="123906" name="Rectangle 2"/>
          <p:cNvSpPr>
            <a:spLocks noChangeArrowheads="1" noTextEdit="1"/>
          </p:cNvSpPr>
          <p:nvPr>
            <p:ph type="sldImg"/>
          </p:nvPr>
        </p:nvSpPr>
        <p:spPr>
          <a:ln/>
        </p:spPr>
      </p:sp>
      <p:sp>
        <p:nvSpPr>
          <p:cNvPr id="123907" name="Rectangle 3"/>
          <p:cNvSpPr>
            <a:spLocks noGrp="1" noChangeArrowheads="1"/>
          </p:cNvSpPr>
          <p:nvPr>
            <p:ph type="body" idx="1"/>
          </p:nvPr>
        </p:nvSpPr>
        <p:spPr/>
        <p:txBody>
          <a:bodyPr/>
          <a:lstStyle/>
          <a:p>
            <a:r>
              <a:rPr lang="en-US" altLang="en-US" i="1"/>
              <a:t>(Continued)</a:t>
            </a:r>
          </a:p>
          <a:p>
            <a:pPr lvl="1">
              <a:buFontTx/>
              <a:buChar char="•"/>
            </a:pPr>
            <a:r>
              <a:rPr lang="en-US" altLang="en-US"/>
              <a:t>“Open doors” for program implementation by becoming involved in community groups and activities and by being an advocate for programs.</a:t>
            </a:r>
          </a:p>
          <a:p>
            <a:pPr lvl="2">
              <a:buFontTx/>
              <a:buChar char="•"/>
            </a:pPr>
            <a:r>
              <a:rPr lang="en-US" altLang="en-US"/>
              <a:t>Develop a 25-second “elevator speech” to answer the questions: What is this program? What can it do for me?</a:t>
            </a:r>
          </a:p>
          <a:p>
            <a:pPr lvl="2">
              <a:buFontTx/>
              <a:buChar char="•"/>
            </a:pPr>
            <a:r>
              <a:rPr lang="en-US" altLang="en-US"/>
              <a:t>Speak to community/civic organizations, e.g., service clubs and churches.</a:t>
            </a:r>
          </a:p>
          <a:p>
            <a:pPr lvl="1">
              <a:buFontTx/>
              <a:buChar char="•"/>
            </a:pPr>
            <a:r>
              <a:rPr lang="en-US" altLang="en-US"/>
              <a:t>Actively engage underserved and minority audiences in Extension programs.</a:t>
            </a:r>
          </a:p>
          <a:p>
            <a:pPr lvl="1">
              <a:buFontTx/>
              <a:buChar char="•"/>
            </a:pPr>
            <a:r>
              <a:rPr lang="en-US" altLang="en-US"/>
              <a:t>Provide program testimonials that specialists can use in marketing materials, such as advocacy letters, ads, fliers, etc.</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C2F1DC-3543-47F2-9356-B17709370383}" type="slidenum">
              <a:rPr lang="en-US" altLang="en-US"/>
              <a:pPr/>
              <a:t>14</a:t>
            </a:fld>
            <a:endParaRPr lang="en-US" altLang="en-US"/>
          </a:p>
        </p:txBody>
      </p:sp>
      <p:sp>
        <p:nvSpPr>
          <p:cNvPr id="125954" name="Rectangle 2"/>
          <p:cNvSpPr>
            <a:spLocks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altLang="en-US"/>
              <a:t>Council members have a unique perspective on the local Extension program with their:</a:t>
            </a:r>
          </a:p>
          <a:p>
            <a:pPr lvl="1">
              <a:buFontTx/>
              <a:buChar char="•"/>
            </a:pPr>
            <a:r>
              <a:rPr lang="en-US" altLang="en-US"/>
              <a:t>Knowledge of University of Missouri Extension </a:t>
            </a:r>
          </a:p>
          <a:p>
            <a:pPr lvl="1">
              <a:buFontTx/>
              <a:buChar char="•"/>
            </a:pPr>
            <a:r>
              <a:rPr lang="en-US" altLang="en-US"/>
              <a:t>Knowledge of county’s needs and desires, and</a:t>
            </a:r>
          </a:p>
          <a:p>
            <a:pPr lvl="1">
              <a:buFontTx/>
              <a:buChar char="•"/>
            </a:pPr>
            <a:r>
              <a:rPr lang="en-US" altLang="en-US"/>
              <a:t>Firsthand experience with programs.</a:t>
            </a:r>
          </a:p>
          <a:p>
            <a:r>
              <a:rPr lang="en-US" altLang="en-US"/>
              <a:t>This unique perspective helps council members evaluate the effectiveness of programs.</a:t>
            </a:r>
          </a:p>
          <a:p>
            <a:endParaRPr lang="en-US" altLang="en-US"/>
          </a:p>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F265D5-B0C3-4C1F-8991-D85E03F281AC}" type="slidenum">
              <a:rPr lang="en-US" altLang="en-US"/>
              <a:pPr/>
              <a:t>15</a:t>
            </a:fld>
            <a:endParaRPr lang="en-US" altLang="en-US"/>
          </a:p>
        </p:txBody>
      </p:sp>
      <p:sp>
        <p:nvSpPr>
          <p:cNvPr id="153602" name="Rectangle 2"/>
          <p:cNvSpPr>
            <a:spLocks noChangeArrowheads="1" noTextEdit="1"/>
          </p:cNvSpPr>
          <p:nvPr>
            <p:ph type="sldImg"/>
          </p:nvPr>
        </p:nvSpPr>
        <p:spPr>
          <a:ln/>
        </p:spPr>
      </p:sp>
      <p:sp>
        <p:nvSpPr>
          <p:cNvPr id="153603" name="Rectangle 3"/>
          <p:cNvSpPr>
            <a:spLocks noGrp="1" noChangeArrowheads="1"/>
          </p:cNvSpPr>
          <p:nvPr>
            <p:ph type="body" idx="1"/>
          </p:nvPr>
        </p:nvSpPr>
        <p:spPr/>
        <p:txBody>
          <a:bodyPr/>
          <a:lstStyle/>
          <a:p>
            <a:r>
              <a:rPr lang="en-US" altLang="en-US"/>
              <a:t>Council members can participate in programs in a variety of ways:</a:t>
            </a:r>
          </a:p>
          <a:p>
            <a:pPr lvl="1">
              <a:buFontTx/>
              <a:buChar char="•"/>
            </a:pPr>
            <a:r>
              <a:rPr lang="en-US" altLang="en-US"/>
              <a:t>Participate in programs as a student or observer</a:t>
            </a:r>
          </a:p>
          <a:p>
            <a:pPr lvl="1">
              <a:buFontTx/>
              <a:buChar char="•"/>
            </a:pPr>
            <a:r>
              <a:rPr lang="en-US" altLang="en-US"/>
              <a:t>Be a hands-on volunteer; for example, staff display booths, serve as greeter, provide refreshments, assist with room set-up or help organize events</a:t>
            </a:r>
          </a:p>
          <a:p>
            <a:pPr lvl="1">
              <a:buFontTx/>
              <a:buChar char="•"/>
            </a:pPr>
            <a:r>
              <a:rPr lang="en-US" altLang="en-US"/>
              <a:t>Serve as a co-facilitator or educator</a:t>
            </a:r>
          </a:p>
          <a:p>
            <a:pPr lvl="1">
              <a:buFontTx/>
              <a:buChar char="•"/>
            </a:pPr>
            <a:r>
              <a:rPr lang="en-US" altLang="en-US"/>
              <a:t>Give input and feedback.</a:t>
            </a:r>
          </a:p>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39D5CF-8EA7-4146-A1B8-7094A4C1008F}" type="slidenum">
              <a:rPr lang="en-US" altLang="en-US"/>
              <a:pPr/>
              <a:t>16</a:t>
            </a:fld>
            <a:endParaRPr lang="en-US" altLang="en-US"/>
          </a:p>
        </p:txBody>
      </p:sp>
      <p:sp>
        <p:nvSpPr>
          <p:cNvPr id="128002" name="Rectangle 2"/>
          <p:cNvSpPr>
            <a:spLocks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altLang="en-US"/>
              <a:t>Generating enthusiasm for the Extension program creates an environment that supports access to resources, program promotion and participation. Councils can generate enthusiasm for local Extension programs in a number of ways:</a:t>
            </a:r>
          </a:p>
          <a:p>
            <a:pPr lvl="1">
              <a:buFontTx/>
              <a:buChar char="•"/>
            </a:pPr>
            <a:r>
              <a:rPr lang="en-US" altLang="en-US"/>
              <a:t>Be excited about the Extension program. Follow the 3-Foot Rule: Tell anyone who comes within three feet of you about MU Extension and its programs.</a:t>
            </a:r>
          </a:p>
          <a:p>
            <a:pPr lvl="1">
              <a:buFontTx/>
              <a:buChar char="•"/>
            </a:pPr>
            <a:r>
              <a:rPr lang="en-US" altLang="en-US"/>
              <a:t>Develop networks with other councils in the region or across the state to share ideas.</a:t>
            </a:r>
          </a:p>
          <a:p>
            <a:pPr lvl="1">
              <a:buFontTx/>
              <a:buChar char="•"/>
            </a:pPr>
            <a:r>
              <a:rPr lang="en-US" altLang="en-US"/>
              <a:t>Visit or invite another county to share marketing ideas at least annually; regularly share marketing ideas at county and regional meetings.</a:t>
            </a:r>
          </a:p>
          <a:p>
            <a:pPr lvl="1">
              <a:buFontTx/>
              <a:buChar char="•"/>
            </a:pPr>
            <a:r>
              <a:rPr lang="en-US" altLang="en-US"/>
              <a:t>Include time on regional council agendas to share marketing ideas.</a:t>
            </a:r>
          </a:p>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D7211E-4BEA-4AF1-838E-2D62264F4D32}" type="slidenum">
              <a:rPr lang="en-US" altLang="en-US"/>
              <a:pPr/>
              <a:t>17</a:t>
            </a:fld>
            <a:endParaRPr lang="en-US" altLang="en-US"/>
          </a:p>
        </p:txBody>
      </p:sp>
      <p:sp>
        <p:nvSpPr>
          <p:cNvPr id="83970" name="Rectangle 2"/>
          <p:cNvSpPr>
            <a:spLocks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altLang="en-US"/>
              <a:t>A number of additional resources are listed at the end of the handout. I encourage you to look at those materials if you have additional questions.</a:t>
            </a:r>
          </a:p>
          <a:p>
            <a:r>
              <a:rPr lang="en-US" altLang="en-US"/>
              <a:t>Now, I will open the floor for questions and comments. Then, we will do a short exercise to help build support for our Extension program by looking at the groups council members belong to.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5CED55-515B-479D-8DD8-691FEBD1D205}" type="slidenum">
              <a:rPr lang="en-US" altLang="en-US"/>
              <a:pPr/>
              <a:t>2</a:t>
            </a:fld>
            <a:endParaRPr lang="en-US" altLang="en-US"/>
          </a:p>
        </p:txBody>
      </p:sp>
      <p:sp>
        <p:nvSpPr>
          <p:cNvPr id="65538" name="Rectangle 2"/>
          <p:cNvSpPr>
            <a:spLocks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altLang="en-US"/>
              <a:t>This module will help you understand your role in:</a:t>
            </a:r>
          </a:p>
          <a:p>
            <a:pPr lvl="1">
              <a:buFontTx/>
              <a:buChar char="•"/>
            </a:pPr>
            <a:r>
              <a:rPr lang="en-US" altLang="en-US"/>
              <a:t>Securing resources to support program delivery</a:t>
            </a:r>
          </a:p>
          <a:p>
            <a:pPr lvl="1">
              <a:buFontTx/>
              <a:buChar char="•"/>
            </a:pPr>
            <a:r>
              <a:rPr lang="en-US" altLang="en-US"/>
              <a:t>Promoting prioritized programs</a:t>
            </a:r>
          </a:p>
          <a:p>
            <a:pPr lvl="1">
              <a:buFontTx/>
              <a:buChar char="•"/>
            </a:pPr>
            <a:r>
              <a:rPr lang="en-US" altLang="en-US"/>
              <a:t>Assisting with delivery of educational programs</a:t>
            </a:r>
          </a:p>
          <a:p>
            <a:pPr lvl="1">
              <a:buFontTx/>
              <a:buChar char="•"/>
            </a:pPr>
            <a:r>
              <a:rPr lang="en-US" altLang="en-US"/>
              <a:t>Participating in programs and providing feedback, and</a:t>
            </a:r>
          </a:p>
          <a:p>
            <a:pPr lvl="1">
              <a:buFontTx/>
              <a:buChar char="•"/>
            </a:pPr>
            <a:r>
              <a:rPr lang="en-US" altLang="en-US"/>
              <a:t>Creating enthusiasm for Extension programs.</a:t>
            </a:r>
          </a:p>
          <a:p>
            <a:pPr lvl="1">
              <a:buFontTx/>
              <a:buChar char="•"/>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819000-5CA6-4884-86DF-A9F2E38D070D}" type="slidenum">
              <a:rPr lang="en-US" altLang="en-US"/>
              <a:pPr/>
              <a:t>3</a:t>
            </a:fld>
            <a:endParaRPr lang="en-US" altLang="en-US"/>
          </a:p>
        </p:txBody>
      </p:sp>
      <p:sp>
        <p:nvSpPr>
          <p:cNvPr id="130050" name="Rectangle 2"/>
          <p:cNvSpPr>
            <a:spLocks noChangeArrowheads="1" noTextEdit="1"/>
          </p:cNvSpPr>
          <p:nvPr>
            <p:ph type="sldImg"/>
          </p:nvPr>
        </p:nvSpPr>
        <p:spPr bwMode="auto">
          <a:xfrm>
            <a:off x="1195388" y="701675"/>
            <a:ext cx="4568825" cy="3427413"/>
          </a:xfrm>
          <a:prstGeom prst="rect">
            <a:avLst/>
          </a:prstGeom>
          <a:solidFill>
            <a:srgbClr val="FFFFFF"/>
          </a:solidFill>
          <a:ln>
            <a:solidFill>
              <a:srgbClr val="000000"/>
            </a:solidFill>
            <a:miter lim="800000"/>
            <a:headEnd/>
            <a:tailEnd/>
          </a:ln>
        </p:spPr>
      </p:sp>
      <p:sp>
        <p:nvSpPr>
          <p:cNvPr id="130051" name="Rectangle 3"/>
          <p:cNvSpPr>
            <a:spLocks noChangeArrowheads="1"/>
          </p:cNvSpPr>
          <p:nvPr>
            <p:ph type="body" idx="1"/>
          </p:nvPr>
        </p:nvSpPr>
        <p:spPr bwMode="auto">
          <a:xfrm>
            <a:off x="1004888" y="4830763"/>
            <a:ext cx="5029200" cy="3738562"/>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2623" tIns="46312" rIns="92623" bIns="46312"/>
          <a:lstStyle/>
          <a:p>
            <a:r>
              <a:rPr lang="en-US" altLang="en-US"/>
              <a:t>The Revised Statutes of Missouri set forth the provisions for local Extension programs. Section 262.557 authorizes the University of Missouri to formulate Extension programs at the county level.</a:t>
            </a:r>
          </a:p>
          <a:p>
            <a:r>
              <a:rPr lang="en-US" altLang="en-US"/>
              <a:t>The statutes further state that the University is responsible for the administration and execution of county Extension programs.</a:t>
            </a:r>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B3EB6E-E9E1-45C1-BC9C-D974D267817B}" type="slidenum">
              <a:rPr lang="en-US" altLang="en-US"/>
              <a:pPr/>
              <a:t>4</a:t>
            </a:fld>
            <a:endParaRPr lang="en-US" altLang="en-US"/>
          </a:p>
        </p:txBody>
      </p:sp>
      <p:sp>
        <p:nvSpPr>
          <p:cNvPr id="132098" name="Rectangle 2"/>
          <p:cNvSpPr>
            <a:spLocks noChangeArrowheads="1" noTextEdit="1"/>
          </p:cNvSpPr>
          <p:nvPr>
            <p:ph type="sldImg"/>
          </p:nvPr>
        </p:nvSpPr>
        <p:spPr bwMode="auto">
          <a:xfrm>
            <a:off x="1195388" y="701675"/>
            <a:ext cx="4568825" cy="3427413"/>
          </a:xfrm>
          <a:prstGeom prst="rect">
            <a:avLst/>
          </a:prstGeom>
          <a:solidFill>
            <a:srgbClr val="FFFFFF"/>
          </a:solidFill>
          <a:ln>
            <a:solidFill>
              <a:srgbClr val="000000"/>
            </a:solidFill>
            <a:miter lim="800000"/>
            <a:headEnd/>
            <a:tailEnd/>
          </a:ln>
        </p:spPr>
      </p:sp>
      <p:sp>
        <p:nvSpPr>
          <p:cNvPr id="132099" name="Rectangle 3"/>
          <p:cNvSpPr>
            <a:spLocks noChangeArrowheads="1"/>
          </p:cNvSpPr>
          <p:nvPr>
            <p:ph type="body" idx="1"/>
          </p:nvPr>
        </p:nvSpPr>
        <p:spPr bwMode="auto">
          <a:xfrm>
            <a:off x="1004888" y="4830763"/>
            <a:ext cx="5029200" cy="3738562"/>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2623" tIns="46312" rIns="92623" bIns="46312"/>
          <a:lstStyle/>
          <a:p>
            <a:r>
              <a:rPr lang="en-US" altLang="en-US"/>
              <a:t>Statutes also authorize the University to work with Extension council in formulating the Extension program. The role of the county council is to provide advice and counsel.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66BB6F-C821-4E89-823E-78F44F2D77FC}" type="slidenum">
              <a:rPr lang="en-US" altLang="en-US"/>
              <a:pPr/>
              <a:t>5</a:t>
            </a:fld>
            <a:endParaRPr lang="en-US" altLang="en-US"/>
          </a:p>
        </p:txBody>
      </p:sp>
      <p:sp>
        <p:nvSpPr>
          <p:cNvPr id="134146" name="Rectangle 2"/>
          <p:cNvSpPr>
            <a:spLocks noChangeArrowheads="1" noTextEdit="1"/>
          </p:cNvSpPr>
          <p:nvPr>
            <p:ph type="sldImg"/>
          </p:nvPr>
        </p:nvSpPr>
        <p:spPr bwMode="auto">
          <a:xfrm>
            <a:off x="1195388" y="701675"/>
            <a:ext cx="4568825" cy="3427413"/>
          </a:xfrm>
          <a:prstGeom prst="rect">
            <a:avLst/>
          </a:prstGeom>
          <a:solidFill>
            <a:srgbClr val="FFFFFF"/>
          </a:solidFill>
          <a:ln>
            <a:solidFill>
              <a:srgbClr val="000000"/>
            </a:solidFill>
            <a:miter lim="800000"/>
            <a:headEnd/>
            <a:tailEnd/>
          </a:ln>
        </p:spPr>
      </p:sp>
      <p:sp>
        <p:nvSpPr>
          <p:cNvPr id="134147" name="Rectangle 3"/>
          <p:cNvSpPr>
            <a:spLocks noChangeArrowheads="1"/>
          </p:cNvSpPr>
          <p:nvPr>
            <p:ph type="body" idx="1"/>
          </p:nvPr>
        </p:nvSpPr>
        <p:spPr bwMode="auto">
          <a:xfrm>
            <a:off x="1004888" y="4830763"/>
            <a:ext cx="5029200" cy="3738562"/>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2623" tIns="46312" rIns="92623" bIns="46312"/>
          <a:lstStyle/>
          <a:p>
            <a:r>
              <a:rPr lang="en-US" altLang="en-US"/>
              <a:t>With regard to the Extension program, the statutes state that the council has the right and duty to make recommendations and suggestions to the University.</a:t>
            </a:r>
          </a:p>
          <a:p>
            <a:endParaRPr lang="en-US" altLang="en-US"/>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37097D-294F-4178-97EF-D9CF2EBB5DEA}" type="slidenum">
              <a:rPr lang="en-US" altLang="en-US"/>
              <a:pPr/>
              <a:t>6</a:t>
            </a:fld>
            <a:endParaRPr lang="en-US" altLang="en-US"/>
          </a:p>
        </p:txBody>
      </p:sp>
      <p:sp>
        <p:nvSpPr>
          <p:cNvPr id="136194" name="Rectangle 2"/>
          <p:cNvSpPr>
            <a:spLocks noChangeArrowheads="1" noTextEdit="1"/>
          </p:cNvSpPr>
          <p:nvPr>
            <p:ph type="sldImg"/>
          </p:nvPr>
        </p:nvSpPr>
        <p:spPr bwMode="auto">
          <a:xfrm>
            <a:off x="1195388" y="701675"/>
            <a:ext cx="4568825" cy="3427413"/>
          </a:xfrm>
          <a:prstGeom prst="rect">
            <a:avLst/>
          </a:prstGeom>
          <a:solidFill>
            <a:srgbClr val="FFFFFF"/>
          </a:solidFill>
          <a:ln>
            <a:solidFill>
              <a:srgbClr val="000000"/>
            </a:solidFill>
            <a:miter lim="800000"/>
            <a:headEnd/>
            <a:tailEnd/>
          </a:ln>
        </p:spPr>
      </p:sp>
      <p:sp>
        <p:nvSpPr>
          <p:cNvPr id="136195" name="Rectangle 3"/>
          <p:cNvSpPr>
            <a:spLocks noChangeArrowheads="1"/>
          </p:cNvSpPr>
          <p:nvPr>
            <p:ph type="body" idx="1"/>
          </p:nvPr>
        </p:nvSpPr>
        <p:spPr bwMode="auto">
          <a:xfrm>
            <a:off x="1004888" y="4830763"/>
            <a:ext cx="5210175" cy="3738562"/>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r>
              <a:rPr lang="en-US" altLang="en-US"/>
              <a:t>The Extension program referred to in state statutes is the county’s overall plan for meeting residents’ educational needs. University of Missouri Extension programs focus on five areas:</a:t>
            </a:r>
          </a:p>
          <a:p>
            <a:pPr marL="685800" lvl="1" indent="-285750">
              <a:buFontTx/>
              <a:buAutoNum type="arabicPeriod"/>
            </a:pPr>
            <a:r>
              <a:rPr lang="en-US" altLang="en-US" b="1"/>
              <a:t>Agriculture and Natural Resource programs</a:t>
            </a:r>
            <a:r>
              <a:rPr lang="en-US" altLang="en-US"/>
              <a:t> that provide citizens with 21st century tools to enhance profitability, strengthen communities and protect the environment.</a:t>
            </a:r>
          </a:p>
          <a:p>
            <a:pPr marL="685800" lvl="1" indent="-285750">
              <a:buFontTx/>
              <a:buAutoNum type="arabicPeriod"/>
            </a:pPr>
            <a:r>
              <a:rPr lang="en-US" altLang="en-US" b="1"/>
              <a:t>Business Development</a:t>
            </a:r>
            <a:r>
              <a:rPr lang="en-US" altLang="en-US"/>
              <a:t> </a:t>
            </a:r>
            <a:r>
              <a:rPr lang="en-US" altLang="en-US" b="1"/>
              <a:t>programs</a:t>
            </a:r>
            <a:r>
              <a:rPr lang="en-US" altLang="en-US"/>
              <a:t> that assist business start-ups, help businesses remain competitive and prosperous, and create more wealth for our communities.</a:t>
            </a:r>
          </a:p>
          <a:p>
            <a:pPr marL="685800" lvl="1" indent="-285750">
              <a:buFontTx/>
              <a:buAutoNum type="arabicPeriod"/>
            </a:pPr>
            <a:r>
              <a:rPr lang="en-US" altLang="en-US" b="1"/>
              <a:t>Community Development programs</a:t>
            </a:r>
            <a:r>
              <a:rPr lang="en-US" altLang="en-US"/>
              <a:t> that help citizens tap into local strengths and University resources to create communities of the future.</a:t>
            </a:r>
          </a:p>
          <a:p>
            <a:pPr marL="685800" lvl="1" indent="-285750">
              <a:buFontTx/>
              <a:buAutoNum type="arabicPeriod"/>
            </a:pPr>
            <a:r>
              <a:rPr lang="en-US" altLang="en-US" b="1"/>
              <a:t>4-H Youth Development programs</a:t>
            </a:r>
            <a:r>
              <a:rPr lang="en-US" altLang="en-US"/>
              <a:t> to connect parents and youth with the latest research and best practices so young people can become valued, contributing members of the community.</a:t>
            </a:r>
          </a:p>
          <a:p>
            <a:pPr marL="685800" lvl="1" indent="-285750">
              <a:buFontTx/>
              <a:buAutoNum type="arabicPeriod"/>
            </a:pPr>
            <a:r>
              <a:rPr lang="en-US" altLang="en-US" b="1"/>
              <a:t>Human Environmental Sciences programs</a:t>
            </a:r>
            <a:r>
              <a:rPr lang="en-US" altLang="en-US"/>
              <a:t> that provide research-based education on such topics as health, nutrition, parenting, aging, divorce, personal finance, housing, consumer action and more.</a:t>
            </a:r>
          </a:p>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FEDF8D-C8DD-4747-8A38-2BC15CCBBD27}" type="slidenum">
              <a:rPr lang="en-US" altLang="en-US"/>
              <a:pPr/>
              <a:t>7</a:t>
            </a:fld>
            <a:endParaRPr lang="en-US" altLang="en-US"/>
          </a:p>
        </p:txBody>
      </p:sp>
      <p:sp>
        <p:nvSpPr>
          <p:cNvPr id="147458" name="Rectangle 2"/>
          <p:cNvSpPr>
            <a:spLocks noChangeArrowheads="1" noTextEdit="1"/>
          </p:cNvSpPr>
          <p:nvPr>
            <p:ph type="sldImg"/>
          </p:nvPr>
        </p:nvSpPr>
        <p:spPr>
          <a:xfrm>
            <a:off x="1195388" y="701675"/>
            <a:ext cx="4572000" cy="3429000"/>
          </a:xfrm>
          <a:ln/>
        </p:spPr>
      </p:sp>
      <p:sp>
        <p:nvSpPr>
          <p:cNvPr id="147459" name="Rectangle 3"/>
          <p:cNvSpPr>
            <a:spLocks noGrp="1" noChangeArrowheads="1"/>
          </p:cNvSpPr>
          <p:nvPr>
            <p:ph type="body" idx="1"/>
          </p:nvPr>
        </p:nvSpPr>
        <p:spPr>
          <a:xfrm>
            <a:off x="1004888" y="4829175"/>
            <a:ext cx="5029200" cy="3740150"/>
          </a:xfrm>
        </p:spPr>
        <p:txBody>
          <a:bodyPr/>
          <a:lstStyle/>
          <a:p>
            <a:r>
              <a:rPr lang="en-US" altLang="en-US"/>
              <a:t>The local educational program is developed by council members and regional faculty. Together, we identify and prioritize local educational needs and ensure access to educational programs. </a:t>
            </a:r>
          </a:p>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0818AF-D96C-43D0-ABFB-9E69BFA515DA}" type="slidenum">
              <a:rPr lang="en-US" altLang="en-US"/>
              <a:pPr/>
              <a:t>8</a:t>
            </a:fld>
            <a:endParaRPr lang="en-US" altLang="en-US"/>
          </a:p>
        </p:txBody>
      </p:sp>
      <p:sp>
        <p:nvSpPr>
          <p:cNvPr id="149506" name="Rectangle 2"/>
          <p:cNvSpPr>
            <a:spLocks noChangeArrowheads="1" noTextEdit="1"/>
          </p:cNvSpPr>
          <p:nvPr>
            <p:ph type="sldImg"/>
          </p:nvPr>
        </p:nvSpPr>
        <p:spPr>
          <a:xfrm>
            <a:off x="1195388" y="701675"/>
            <a:ext cx="4572000" cy="3429000"/>
          </a:xfrm>
          <a:ln/>
        </p:spPr>
      </p:sp>
      <p:sp>
        <p:nvSpPr>
          <p:cNvPr id="149507" name="Rectangle 3"/>
          <p:cNvSpPr>
            <a:spLocks noGrp="1" noChangeArrowheads="1"/>
          </p:cNvSpPr>
          <p:nvPr>
            <p:ph type="body" idx="1"/>
          </p:nvPr>
        </p:nvSpPr>
        <p:spPr>
          <a:xfrm>
            <a:off x="1004888" y="4829175"/>
            <a:ext cx="5029200" cy="3740150"/>
          </a:xfrm>
        </p:spPr>
        <p:txBody>
          <a:bodyPr/>
          <a:lstStyle/>
          <a:p>
            <a:r>
              <a:rPr lang="en-US" altLang="en-US"/>
              <a:t>An educational program is a sequence of learning activities or events that addresses a locally identified need or opportunity. Educational programs focus on specific outcomes achieved through the practical application of research-based knowledge and expertise. An educational program may be comprised of several meetings, activities or events.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86773D-BA2B-429E-B2FC-58B48E746B2E}" type="slidenum">
              <a:rPr lang="en-US" altLang="en-US"/>
              <a:pPr/>
              <a:t>9</a:t>
            </a:fld>
            <a:endParaRPr lang="en-US" altLang="en-US"/>
          </a:p>
        </p:txBody>
      </p:sp>
      <p:sp>
        <p:nvSpPr>
          <p:cNvPr id="144386" name="Rectangle 2"/>
          <p:cNvSpPr>
            <a:spLocks noChangeArrowheads="1" noTextEdit="1"/>
          </p:cNvSpPr>
          <p:nvPr>
            <p:ph type="sldImg"/>
          </p:nvPr>
        </p:nvSpPr>
        <p:spPr bwMode="auto">
          <a:xfrm>
            <a:off x="1195388" y="701675"/>
            <a:ext cx="4568825" cy="3427413"/>
          </a:xfrm>
          <a:prstGeom prst="rect">
            <a:avLst/>
          </a:prstGeom>
          <a:solidFill>
            <a:srgbClr val="FFFFFF"/>
          </a:solidFill>
          <a:ln>
            <a:solidFill>
              <a:srgbClr val="000000"/>
            </a:solidFill>
            <a:miter lim="800000"/>
            <a:headEnd/>
            <a:tailEnd/>
          </a:ln>
        </p:spPr>
      </p:sp>
      <p:sp>
        <p:nvSpPr>
          <p:cNvPr id="144387" name="Rectangle 3"/>
          <p:cNvSpPr>
            <a:spLocks noChangeArrowheads="1"/>
          </p:cNvSpPr>
          <p:nvPr>
            <p:ph type="body" idx="1"/>
          </p:nvPr>
        </p:nvSpPr>
        <p:spPr bwMode="auto">
          <a:xfrm>
            <a:off x="1004888" y="4830763"/>
            <a:ext cx="5029200" cy="3738562"/>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2623" tIns="46312" rIns="92623" bIns="46312"/>
          <a:lstStyle/>
          <a:p>
            <a:r>
              <a:rPr lang="en-US" altLang="en-US"/>
              <a:t>Extension council members provide valuable insight into the issues and needs of the county, as well as the region. As councils make recommendations about program priorities, they must consider:</a:t>
            </a:r>
          </a:p>
          <a:p>
            <a:pPr lvl="1">
              <a:buFontTx/>
              <a:buChar char="•"/>
            </a:pPr>
            <a:r>
              <a:rPr lang="en-US" altLang="en-US"/>
              <a:t>Locally expressed needs</a:t>
            </a:r>
          </a:p>
          <a:p>
            <a:pPr lvl="1">
              <a:buFontTx/>
              <a:buChar char="•"/>
            </a:pPr>
            <a:r>
              <a:rPr lang="en-US" altLang="en-US"/>
              <a:t>Social, environmental and economic trends occurring in the county, and</a:t>
            </a:r>
          </a:p>
          <a:p>
            <a:pPr lvl="1">
              <a:buFontTx/>
              <a:buChar char="•"/>
            </a:pPr>
            <a:r>
              <a:rPr lang="en-US" altLang="en-US"/>
              <a:t>The potential impact of educational programs offered to community residents.</a:t>
            </a:r>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0A28C833-8752-4009-BCFC-F1C4458A5453}" type="slidenum">
              <a:rPr lang="en-US" altLang="en-US"/>
              <a:pPr/>
              <a:t>‹#›</a:t>
            </a:fld>
            <a:endParaRPr lang="en-US" altLang="en-US"/>
          </a:p>
        </p:txBody>
      </p:sp>
    </p:spTree>
    <p:extLst>
      <p:ext uri="{BB962C8B-B14F-4D97-AF65-F5344CB8AC3E}">
        <p14:creationId xmlns:p14="http://schemas.microsoft.com/office/powerpoint/2010/main" val="282491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A76DF6EB-5FD0-45D9-B028-2A4C5F498C57}" type="slidenum">
              <a:rPr lang="en-US" altLang="en-US"/>
              <a:pPr/>
              <a:t>‹#›</a:t>
            </a:fld>
            <a:endParaRPr lang="en-US" altLang="en-US"/>
          </a:p>
        </p:txBody>
      </p:sp>
    </p:spTree>
    <p:extLst>
      <p:ext uri="{BB962C8B-B14F-4D97-AF65-F5344CB8AC3E}">
        <p14:creationId xmlns:p14="http://schemas.microsoft.com/office/powerpoint/2010/main" val="406819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457200"/>
            <a:ext cx="2124075"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57200"/>
            <a:ext cx="6219825"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EAF7BA77-6E53-4E1C-9729-CF34DEE10B93}" type="slidenum">
              <a:rPr lang="en-US" altLang="en-US"/>
              <a:pPr/>
              <a:t>‹#›</a:t>
            </a:fld>
            <a:endParaRPr lang="en-US" altLang="en-US"/>
          </a:p>
        </p:txBody>
      </p:sp>
    </p:spTree>
    <p:extLst>
      <p:ext uri="{BB962C8B-B14F-4D97-AF65-F5344CB8AC3E}">
        <p14:creationId xmlns:p14="http://schemas.microsoft.com/office/powerpoint/2010/main" val="299532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8CC99AE3-9A75-4721-BB71-7C125C846832}" type="slidenum">
              <a:rPr lang="en-US" altLang="en-US"/>
              <a:pPr/>
              <a:t>‹#›</a:t>
            </a:fld>
            <a:endParaRPr lang="en-US" altLang="en-US"/>
          </a:p>
        </p:txBody>
      </p:sp>
    </p:spTree>
    <p:extLst>
      <p:ext uri="{BB962C8B-B14F-4D97-AF65-F5344CB8AC3E}">
        <p14:creationId xmlns:p14="http://schemas.microsoft.com/office/powerpoint/2010/main" val="4238450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Footer Placeholder 3"/>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41B360A2-FFBB-4962-86B1-788880FE4F26}" type="slidenum">
              <a:rPr lang="en-US" altLang="en-US"/>
              <a:pPr/>
              <a:t>‹#›</a:t>
            </a:fld>
            <a:endParaRPr lang="en-US" altLang="en-US"/>
          </a:p>
        </p:txBody>
      </p:sp>
    </p:spTree>
    <p:extLst>
      <p:ext uri="{BB962C8B-B14F-4D97-AF65-F5344CB8AC3E}">
        <p14:creationId xmlns:p14="http://schemas.microsoft.com/office/powerpoint/2010/main" val="142760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524000"/>
            <a:ext cx="41529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524000"/>
            <a:ext cx="4152900" cy="4572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155D65A-3E67-46AC-ADE2-B54957637841}" type="slidenum">
              <a:rPr lang="en-US" altLang="en-US"/>
              <a:pPr/>
              <a:t>‹#›</a:t>
            </a:fld>
            <a:endParaRPr lang="en-US" altLang="en-US"/>
          </a:p>
        </p:txBody>
      </p:sp>
    </p:spTree>
    <p:extLst>
      <p:ext uri="{BB962C8B-B14F-4D97-AF65-F5344CB8AC3E}">
        <p14:creationId xmlns:p14="http://schemas.microsoft.com/office/powerpoint/2010/main" val="304323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B6A9A04-3CDF-437E-9C72-234029102CBB}" type="slidenum">
              <a:rPr lang="en-US" altLang="en-US"/>
              <a:pPr/>
              <a:t>‹#›</a:t>
            </a:fld>
            <a:endParaRPr lang="en-US" altLang="en-US"/>
          </a:p>
        </p:txBody>
      </p:sp>
    </p:spTree>
    <p:extLst>
      <p:ext uri="{BB962C8B-B14F-4D97-AF65-F5344CB8AC3E}">
        <p14:creationId xmlns:p14="http://schemas.microsoft.com/office/powerpoint/2010/main" val="2536868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5A170299-B56A-4724-AAC4-60ED608D6E93}" type="slidenum">
              <a:rPr lang="en-US" altLang="en-US"/>
              <a:pPr/>
              <a:t>‹#›</a:t>
            </a:fld>
            <a:endParaRPr lang="en-US" altLang="en-US"/>
          </a:p>
        </p:txBody>
      </p:sp>
    </p:spTree>
    <p:extLst>
      <p:ext uri="{BB962C8B-B14F-4D97-AF65-F5344CB8AC3E}">
        <p14:creationId xmlns:p14="http://schemas.microsoft.com/office/powerpoint/2010/main" val="131553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638CEC91-262C-4B28-B606-FD763912640A}" type="slidenum">
              <a:rPr lang="en-US" altLang="en-US"/>
              <a:pPr/>
              <a:t>‹#›</a:t>
            </a:fld>
            <a:endParaRPr lang="en-US" altLang="en-US"/>
          </a:p>
        </p:txBody>
      </p:sp>
    </p:spTree>
    <p:extLst>
      <p:ext uri="{BB962C8B-B14F-4D97-AF65-F5344CB8AC3E}">
        <p14:creationId xmlns:p14="http://schemas.microsoft.com/office/powerpoint/2010/main" val="147453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90FA8CA0-D966-49BB-BD34-6ED5E1592269}" type="slidenum">
              <a:rPr lang="en-US" altLang="en-US"/>
              <a:pPr/>
              <a:t>‹#›</a:t>
            </a:fld>
            <a:endParaRPr lang="en-US" altLang="en-US"/>
          </a:p>
        </p:txBody>
      </p:sp>
    </p:spTree>
    <p:extLst>
      <p:ext uri="{BB962C8B-B14F-4D97-AF65-F5344CB8AC3E}">
        <p14:creationId xmlns:p14="http://schemas.microsoft.com/office/powerpoint/2010/main" val="3096390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Footer Placeholder 4"/>
          <p:cNvSpPr>
            <a:spLocks noGrp="1"/>
          </p:cNvSpPr>
          <p:nvPr>
            <p:ph type="ftr" sz="quarter" idx="10"/>
          </p:nvPr>
        </p:nvSpPr>
        <p:spPr/>
        <p:txBody>
          <a:bodyPr/>
          <a:lstStyle>
            <a:lvl1pPr>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FE288556-BE7E-4A49-8BD8-28AF2C130174}" type="slidenum">
              <a:rPr lang="en-US" altLang="en-US"/>
              <a:pPr/>
              <a:t>‹#›</a:t>
            </a:fld>
            <a:endParaRPr lang="en-US" altLang="en-US"/>
          </a:p>
        </p:txBody>
      </p:sp>
    </p:spTree>
    <p:extLst>
      <p:ext uri="{BB962C8B-B14F-4D97-AF65-F5344CB8AC3E}">
        <p14:creationId xmlns:p14="http://schemas.microsoft.com/office/powerpoint/2010/main" val="302380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sunrise_b"/>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04800" y="6248400"/>
            <a:ext cx="457200" cy="401638"/>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342900" y="457200"/>
            <a:ext cx="845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smtClean="0"/>
          </a:p>
        </p:txBody>
      </p:sp>
      <p:sp>
        <p:nvSpPr>
          <p:cNvPr id="1031" name="Line 7"/>
          <p:cNvSpPr>
            <a:spLocks noChangeShapeType="1"/>
          </p:cNvSpPr>
          <p:nvPr userDrawn="1"/>
        </p:nvSpPr>
        <p:spPr bwMode="auto">
          <a:xfrm>
            <a:off x="304800" y="1219200"/>
            <a:ext cx="8458200" cy="0"/>
          </a:xfrm>
          <a:prstGeom prst="line">
            <a:avLst/>
          </a:prstGeom>
          <a:noFill/>
          <a:ln w="76200">
            <a:solidFill>
              <a:srgbClr val="F1AD0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3"/>
          <p:cNvSpPr>
            <a:spLocks noGrp="1" noChangeArrowheads="1"/>
          </p:cNvSpPr>
          <p:nvPr>
            <p:ph type="body" idx="1"/>
          </p:nvPr>
        </p:nvSpPr>
        <p:spPr bwMode="auto">
          <a:xfrm>
            <a:off x="304800" y="1524000"/>
            <a:ext cx="84582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1029" name="Rectangle 5"/>
          <p:cNvSpPr>
            <a:spLocks noGrp="1" noChangeArrowheads="1"/>
          </p:cNvSpPr>
          <p:nvPr>
            <p:ph type="ftr" sz="quarter" idx="3"/>
          </p:nvPr>
        </p:nvSpPr>
        <p:spPr bwMode="auto">
          <a:xfrm>
            <a:off x="838200" y="6248400"/>
            <a:ext cx="792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7315200" algn="l"/>
              </a:tabLst>
              <a:defRPr sz="1200" b="1" i="1">
                <a:solidFill>
                  <a:srgbClr val="F1AD0D"/>
                </a:solidFill>
                <a:latin typeface="+mn-lt"/>
              </a:defRPr>
            </a:lvl1p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DFAD35CB-1ADE-43AA-98B8-5655364C437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rtl="0" fontAlgn="base">
        <a:spcBef>
          <a:spcPct val="0"/>
        </a:spcBef>
        <a:spcAft>
          <a:spcPct val="0"/>
        </a:spcAft>
        <a:defRPr sz="4000" kern="1200">
          <a:solidFill>
            <a:srgbClr val="792202"/>
          </a:solidFill>
          <a:latin typeface="+mj-lt"/>
          <a:ea typeface="+mj-ea"/>
          <a:cs typeface="+mj-cs"/>
        </a:defRPr>
      </a:lvl1pPr>
      <a:lvl2pPr algn="l" rtl="0" fontAlgn="base">
        <a:spcBef>
          <a:spcPct val="0"/>
        </a:spcBef>
        <a:spcAft>
          <a:spcPct val="0"/>
        </a:spcAft>
        <a:defRPr sz="4000">
          <a:solidFill>
            <a:srgbClr val="792202"/>
          </a:solidFill>
          <a:latin typeface="Times New Roman MT Extra Bold" pitchFamily="18" charset="0"/>
        </a:defRPr>
      </a:lvl2pPr>
      <a:lvl3pPr algn="l" rtl="0" fontAlgn="base">
        <a:spcBef>
          <a:spcPct val="0"/>
        </a:spcBef>
        <a:spcAft>
          <a:spcPct val="0"/>
        </a:spcAft>
        <a:defRPr sz="4000">
          <a:solidFill>
            <a:srgbClr val="792202"/>
          </a:solidFill>
          <a:latin typeface="Times New Roman MT Extra Bold" pitchFamily="18" charset="0"/>
        </a:defRPr>
      </a:lvl3pPr>
      <a:lvl4pPr algn="l" rtl="0" fontAlgn="base">
        <a:spcBef>
          <a:spcPct val="0"/>
        </a:spcBef>
        <a:spcAft>
          <a:spcPct val="0"/>
        </a:spcAft>
        <a:defRPr sz="4000">
          <a:solidFill>
            <a:srgbClr val="792202"/>
          </a:solidFill>
          <a:latin typeface="Times New Roman MT Extra Bold" pitchFamily="18" charset="0"/>
        </a:defRPr>
      </a:lvl4pPr>
      <a:lvl5pPr algn="l" rtl="0" fontAlgn="base">
        <a:spcBef>
          <a:spcPct val="0"/>
        </a:spcBef>
        <a:spcAft>
          <a:spcPct val="0"/>
        </a:spcAft>
        <a:defRPr sz="4000">
          <a:solidFill>
            <a:srgbClr val="792202"/>
          </a:solidFill>
          <a:latin typeface="Times New Roman MT Extra Bold" pitchFamily="18" charset="0"/>
        </a:defRPr>
      </a:lvl5pPr>
      <a:lvl6pPr marL="457200" algn="l" rtl="0" fontAlgn="base">
        <a:spcBef>
          <a:spcPct val="0"/>
        </a:spcBef>
        <a:spcAft>
          <a:spcPct val="0"/>
        </a:spcAft>
        <a:defRPr sz="4000">
          <a:solidFill>
            <a:srgbClr val="792202"/>
          </a:solidFill>
          <a:latin typeface="Times New Roman MT Extra Bold" pitchFamily="18" charset="0"/>
        </a:defRPr>
      </a:lvl6pPr>
      <a:lvl7pPr marL="914400" algn="l" rtl="0" fontAlgn="base">
        <a:spcBef>
          <a:spcPct val="0"/>
        </a:spcBef>
        <a:spcAft>
          <a:spcPct val="0"/>
        </a:spcAft>
        <a:defRPr sz="4000">
          <a:solidFill>
            <a:srgbClr val="792202"/>
          </a:solidFill>
          <a:latin typeface="Times New Roman MT Extra Bold" pitchFamily="18" charset="0"/>
        </a:defRPr>
      </a:lvl7pPr>
      <a:lvl8pPr marL="1371600" algn="l" rtl="0" fontAlgn="base">
        <a:spcBef>
          <a:spcPct val="0"/>
        </a:spcBef>
        <a:spcAft>
          <a:spcPct val="0"/>
        </a:spcAft>
        <a:defRPr sz="4000">
          <a:solidFill>
            <a:srgbClr val="792202"/>
          </a:solidFill>
          <a:latin typeface="Times New Roman MT Extra Bold" pitchFamily="18" charset="0"/>
        </a:defRPr>
      </a:lvl8pPr>
      <a:lvl9pPr marL="1828800" algn="l" rtl="0" fontAlgn="base">
        <a:spcBef>
          <a:spcPct val="0"/>
        </a:spcBef>
        <a:spcAft>
          <a:spcPct val="0"/>
        </a:spcAft>
        <a:defRPr sz="4000">
          <a:solidFill>
            <a:srgbClr val="792202"/>
          </a:solidFill>
          <a:latin typeface="Times New Roman MT Extra Bold" pitchFamily="18" charset="0"/>
        </a:defRPr>
      </a:lvl9pPr>
    </p:titleStyle>
    <p:bodyStyle>
      <a:lvl1pPr marL="342900" indent="-342900" algn="l" rtl="0" fontAlgn="base">
        <a:spcBef>
          <a:spcPct val="0"/>
        </a:spcBef>
        <a:spcAft>
          <a:spcPct val="20000"/>
        </a:spcAft>
        <a:buClr>
          <a:srgbClr val="F1AD0D"/>
        </a:buClr>
        <a:buSzPct val="80000"/>
        <a:buChar char="•"/>
        <a:defRPr sz="4000" b="1" kern="1200">
          <a:solidFill>
            <a:schemeClr val="tx1"/>
          </a:solidFill>
          <a:latin typeface="+mn-lt"/>
          <a:ea typeface="+mn-ea"/>
          <a:cs typeface="+mn-cs"/>
        </a:defRPr>
      </a:lvl1pPr>
      <a:lvl2pPr marL="742950" indent="-285750" algn="l" rtl="0" fontAlgn="base">
        <a:spcBef>
          <a:spcPct val="0"/>
        </a:spcBef>
        <a:spcAft>
          <a:spcPct val="40000"/>
        </a:spcAft>
        <a:buClr>
          <a:srgbClr val="F1AD0D"/>
        </a:buClr>
        <a:buSzPct val="75000"/>
        <a:buChar char="–"/>
        <a:defRPr sz="3600" kern="1200">
          <a:solidFill>
            <a:schemeClr val="tx1"/>
          </a:solidFill>
          <a:latin typeface="+mn-lt"/>
          <a:ea typeface="+mn-ea"/>
          <a:cs typeface="+mn-cs"/>
        </a:defRPr>
      </a:lvl2pPr>
      <a:lvl3pPr marL="1143000" indent="-228600" algn="l" rtl="0" fontAlgn="base">
        <a:spcBef>
          <a:spcPct val="0"/>
        </a:spcBef>
        <a:spcAft>
          <a:spcPct val="30000"/>
        </a:spcAft>
        <a:defRPr sz="3200" kern="1200">
          <a:solidFill>
            <a:srgbClr val="F1AD0D"/>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685800" y="2286000"/>
            <a:ext cx="7772400" cy="1143000"/>
          </a:xfrm>
        </p:spPr>
        <p:txBody>
          <a:bodyPr anchor="t"/>
          <a:lstStyle/>
          <a:p>
            <a:r>
              <a:rPr lang="en-US" altLang="en-US" sz="4000">
                <a:solidFill>
                  <a:schemeClr val="tx2"/>
                </a:solidFill>
              </a:rPr>
              <a:t>What Is the Council’s Role</a:t>
            </a:r>
            <a:br>
              <a:rPr lang="en-US" altLang="en-US" sz="4000">
                <a:solidFill>
                  <a:schemeClr val="tx2"/>
                </a:solidFill>
              </a:rPr>
            </a:br>
            <a:r>
              <a:rPr lang="en-US" altLang="en-US" sz="4000">
                <a:solidFill>
                  <a:schemeClr val="tx2"/>
                </a:solidFill>
              </a:rPr>
              <a:t>in Program Implementation?</a:t>
            </a:r>
            <a:endParaRPr lang="en-US" altLang="en-US" sz="4800">
              <a:solidFill>
                <a:schemeClr val="tx2"/>
              </a:solidFill>
            </a:endParaRPr>
          </a:p>
        </p:txBody>
      </p:sp>
      <p:sp>
        <p:nvSpPr>
          <p:cNvPr id="27651" name="Rectangle 3"/>
          <p:cNvSpPr>
            <a:spLocks noGrp="1" noChangeArrowheads="1"/>
          </p:cNvSpPr>
          <p:nvPr>
            <p:ph type="subTitle" idx="1"/>
          </p:nvPr>
        </p:nvSpPr>
        <p:spPr>
          <a:xfrm>
            <a:off x="876300" y="4267200"/>
            <a:ext cx="7391400" cy="1143000"/>
          </a:xfrm>
        </p:spPr>
        <p:txBody>
          <a:bodyPr/>
          <a:lstStyle/>
          <a:p>
            <a:r>
              <a:rPr lang="en-US" altLang="en-US" sz="3200">
                <a:solidFill>
                  <a:srgbClr val="F1AD0D"/>
                </a:solidFill>
              </a:rPr>
              <a:t>County Extension Council</a:t>
            </a:r>
            <a:br>
              <a:rPr lang="en-US" altLang="en-US" sz="3200">
                <a:solidFill>
                  <a:srgbClr val="F1AD0D"/>
                </a:solidFill>
              </a:rPr>
            </a:br>
            <a:r>
              <a:rPr lang="en-US" altLang="en-US" sz="3200">
                <a:solidFill>
                  <a:srgbClr val="F1AD0D"/>
                </a:solidFill>
              </a:rPr>
              <a:t>Training Module</a:t>
            </a:r>
            <a:r>
              <a:rPr lang="en-US" altLang="en-US" sz="3200">
                <a:solidFill>
                  <a:schemeClr val="tx2"/>
                </a:solidFill>
              </a:rPr>
              <a:t> </a:t>
            </a:r>
          </a:p>
        </p:txBody>
      </p:sp>
      <p:sp>
        <p:nvSpPr>
          <p:cNvPr id="27654" name="Text Box 6"/>
          <p:cNvSpPr txBox="1">
            <a:spLocks noChangeArrowheads="1"/>
          </p:cNvSpPr>
          <p:nvPr/>
        </p:nvSpPr>
        <p:spPr bwMode="auto">
          <a:xfrm>
            <a:off x="2209800" y="607695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spAutoFit/>
          </a:bodyPr>
          <a:lstStyle>
            <a:lvl1pPr>
              <a:tabLst>
                <a:tab pos="5032375" algn="l"/>
              </a:tabLst>
              <a:defRPr sz="2400">
                <a:solidFill>
                  <a:schemeClr val="tx1"/>
                </a:solidFill>
                <a:latin typeface="Times" panose="02020603050405020304" pitchFamily="18" charset="0"/>
              </a:defRPr>
            </a:lvl1pPr>
            <a:lvl2pPr>
              <a:tabLst>
                <a:tab pos="5032375" algn="l"/>
              </a:tabLst>
              <a:defRPr sz="2400">
                <a:solidFill>
                  <a:schemeClr val="tx1"/>
                </a:solidFill>
                <a:latin typeface="Times" panose="02020603050405020304" pitchFamily="18" charset="0"/>
              </a:defRPr>
            </a:lvl2pPr>
            <a:lvl3pPr>
              <a:tabLst>
                <a:tab pos="5032375" algn="l"/>
              </a:tabLst>
              <a:defRPr sz="2400">
                <a:solidFill>
                  <a:schemeClr val="tx1"/>
                </a:solidFill>
                <a:latin typeface="Times" panose="02020603050405020304" pitchFamily="18" charset="0"/>
              </a:defRPr>
            </a:lvl3pPr>
            <a:lvl4pPr>
              <a:tabLst>
                <a:tab pos="5032375" algn="l"/>
              </a:tabLst>
              <a:defRPr sz="2400">
                <a:solidFill>
                  <a:schemeClr val="tx1"/>
                </a:solidFill>
                <a:latin typeface="Times" panose="02020603050405020304" pitchFamily="18" charset="0"/>
              </a:defRPr>
            </a:lvl4pPr>
            <a:lvl5pPr>
              <a:tabLst>
                <a:tab pos="5032375" algn="l"/>
              </a:tabLst>
              <a:defRPr sz="2400">
                <a:solidFill>
                  <a:schemeClr val="tx1"/>
                </a:solidFill>
                <a:latin typeface="Times" panose="02020603050405020304" pitchFamily="18" charset="0"/>
              </a:defRPr>
            </a:lvl5pPr>
            <a:lvl6pPr eaLnBrk="0" fontAlgn="base" hangingPunct="0">
              <a:spcBef>
                <a:spcPct val="0"/>
              </a:spcBef>
              <a:spcAft>
                <a:spcPct val="0"/>
              </a:spcAft>
              <a:tabLst>
                <a:tab pos="5032375" algn="l"/>
              </a:tabLst>
              <a:defRPr sz="2400">
                <a:solidFill>
                  <a:schemeClr val="tx1"/>
                </a:solidFill>
                <a:latin typeface="Times" panose="02020603050405020304" pitchFamily="18" charset="0"/>
              </a:defRPr>
            </a:lvl6pPr>
            <a:lvl7pPr eaLnBrk="0" fontAlgn="base" hangingPunct="0">
              <a:spcBef>
                <a:spcPct val="0"/>
              </a:spcBef>
              <a:spcAft>
                <a:spcPct val="0"/>
              </a:spcAft>
              <a:tabLst>
                <a:tab pos="5032375" algn="l"/>
              </a:tabLst>
              <a:defRPr sz="2400">
                <a:solidFill>
                  <a:schemeClr val="tx1"/>
                </a:solidFill>
                <a:latin typeface="Times" panose="02020603050405020304" pitchFamily="18" charset="0"/>
              </a:defRPr>
            </a:lvl7pPr>
            <a:lvl8pPr eaLnBrk="0" fontAlgn="base" hangingPunct="0">
              <a:spcBef>
                <a:spcPct val="0"/>
              </a:spcBef>
              <a:spcAft>
                <a:spcPct val="0"/>
              </a:spcAft>
              <a:tabLst>
                <a:tab pos="5032375" algn="l"/>
              </a:tabLst>
              <a:defRPr sz="2400">
                <a:solidFill>
                  <a:schemeClr val="tx1"/>
                </a:solidFill>
                <a:latin typeface="Times" panose="02020603050405020304" pitchFamily="18" charset="0"/>
              </a:defRPr>
            </a:lvl8pPr>
            <a:lvl9pPr eaLnBrk="0" fontAlgn="base" hangingPunct="0">
              <a:spcBef>
                <a:spcPct val="0"/>
              </a:spcBef>
              <a:spcAft>
                <a:spcPct val="0"/>
              </a:spcAft>
              <a:tabLst>
                <a:tab pos="5032375" algn="l"/>
              </a:tabLst>
              <a:defRPr sz="2400">
                <a:solidFill>
                  <a:schemeClr val="tx1"/>
                </a:solidFill>
                <a:latin typeface="Times" panose="02020603050405020304" pitchFamily="18" charset="0"/>
              </a:defRPr>
            </a:lvl9pPr>
          </a:lstStyle>
          <a:p>
            <a:pPr>
              <a:spcBef>
                <a:spcPct val="50000"/>
              </a:spcBef>
            </a:pPr>
            <a:r>
              <a:rPr lang="en-US" altLang="en-US" sz="1000" b="1" i="1">
                <a:solidFill>
                  <a:schemeClr val="tx2"/>
                </a:solidFill>
                <a:latin typeface="Arial" panose="020B0604020202020204" pitchFamily="34" charset="0"/>
              </a:rPr>
              <a:t>Missouri Council Leadership Development </a:t>
            </a:r>
            <a:r>
              <a:rPr lang="en-US" altLang="en-US" sz="1000" i="1">
                <a:solidFill>
                  <a:schemeClr val="tx2"/>
                </a:solidFill>
                <a:latin typeface="Arial" panose="020B0604020202020204" pitchFamily="34" charset="0"/>
              </a:rPr>
              <a:t>— a partnership of the University of Missouri Extension State Council and University of Missouri Extension                                	 July 2004</a:t>
            </a:r>
          </a:p>
          <a:p>
            <a:r>
              <a:rPr lang="en-US" altLang="en-US" sz="1000" i="1">
                <a:solidFill>
                  <a:schemeClr val="tx2"/>
                </a:solidFill>
                <a:latin typeface="Arial" panose="020B0604020202020204" pitchFamily="34" charset="0"/>
                <a:cs typeface="Arial" panose="020B0604020202020204" pitchFamily="34" charset="0"/>
              </a:rPr>
              <a:t>© 2004, University of Missouri Board of Curators</a:t>
            </a:r>
            <a:endParaRPr lang="en-US" altLang="en-US" sz="1000" i="1">
              <a:solidFill>
                <a:schemeClr val="tx2"/>
              </a:solidFill>
              <a:latin typeface="Arial" panose="020B0604020202020204" pitchFamily="34" charset="0"/>
            </a:endParaRPr>
          </a:p>
        </p:txBody>
      </p:sp>
      <p:pic>
        <p:nvPicPr>
          <p:cNvPr id="27658" name="Picture 10" descr="UMELogoWC2i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 y="6096000"/>
            <a:ext cx="1981200" cy="45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CB4D379E-5170-41AB-8642-7F28F56549C4}" type="slidenum">
              <a:rPr lang="en-US" altLang="en-US"/>
              <a:pPr/>
              <a:t>10</a:t>
            </a:fld>
            <a:endParaRPr lang="en-US" altLang="en-US"/>
          </a:p>
        </p:txBody>
      </p:sp>
      <p:sp>
        <p:nvSpPr>
          <p:cNvPr id="106498"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06499" name="Rectangle 3"/>
          <p:cNvSpPr>
            <a:spLocks noGrp="1" noChangeArrowheads="1"/>
          </p:cNvSpPr>
          <p:nvPr>
            <p:ph type="body" idx="1"/>
          </p:nvPr>
        </p:nvSpPr>
        <p:spPr/>
        <p:txBody>
          <a:bodyPr/>
          <a:lstStyle/>
          <a:p>
            <a:pPr>
              <a:buFontTx/>
              <a:buNone/>
            </a:pPr>
            <a:r>
              <a:rPr lang="en-US" altLang="en-US"/>
              <a:t>Secure resources:</a:t>
            </a:r>
          </a:p>
          <a:p>
            <a:pPr lvl="1"/>
            <a:r>
              <a:rPr lang="en-US" altLang="en-US"/>
              <a:t>Build relationships</a:t>
            </a:r>
          </a:p>
          <a:p>
            <a:pPr lvl="1"/>
            <a:r>
              <a:rPr lang="en-US" altLang="en-US"/>
              <a:t>Communicate value</a:t>
            </a:r>
          </a:p>
          <a:p>
            <a:pPr lvl="1">
              <a:buFontTx/>
              <a:buNone/>
            </a:pP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8C12F816-C6DE-45B9-B60D-35F9DBABD387}" type="slidenum">
              <a:rPr lang="en-US" altLang="en-US"/>
              <a:pPr/>
              <a:t>11</a:t>
            </a:fld>
            <a:endParaRPr lang="en-US" altLang="en-US"/>
          </a:p>
        </p:txBody>
      </p:sp>
      <p:sp>
        <p:nvSpPr>
          <p:cNvPr id="118786"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18787" name="Rectangle 3"/>
          <p:cNvSpPr>
            <a:spLocks noGrp="1" noChangeArrowheads="1"/>
          </p:cNvSpPr>
          <p:nvPr>
            <p:ph type="body" idx="1"/>
          </p:nvPr>
        </p:nvSpPr>
        <p:spPr/>
        <p:txBody>
          <a:bodyPr/>
          <a:lstStyle/>
          <a:p>
            <a:pPr>
              <a:lnSpc>
                <a:spcPct val="90000"/>
              </a:lnSpc>
              <a:buFontTx/>
              <a:buNone/>
            </a:pPr>
            <a:r>
              <a:rPr lang="en-US" altLang="en-US" sz="3600"/>
              <a:t>Secure resources:</a:t>
            </a:r>
          </a:p>
          <a:p>
            <a:pPr lvl="1">
              <a:lnSpc>
                <a:spcPct val="90000"/>
              </a:lnSpc>
            </a:pPr>
            <a:r>
              <a:rPr lang="en-US" altLang="en-US" sz="3200"/>
              <a:t>Be a liaison</a:t>
            </a:r>
          </a:p>
          <a:p>
            <a:pPr lvl="1">
              <a:lnSpc>
                <a:spcPct val="90000"/>
              </a:lnSpc>
            </a:pPr>
            <a:r>
              <a:rPr lang="en-US" altLang="en-US" sz="3200"/>
              <a:t>Provide access to groups</a:t>
            </a:r>
          </a:p>
          <a:p>
            <a:pPr lvl="1">
              <a:lnSpc>
                <a:spcPct val="90000"/>
              </a:lnSpc>
            </a:pPr>
            <a:r>
              <a:rPr lang="en-US" altLang="en-US" sz="3200"/>
              <a:t>Develop relationships</a:t>
            </a:r>
          </a:p>
          <a:p>
            <a:pPr lvl="1">
              <a:lnSpc>
                <a:spcPct val="90000"/>
              </a:lnSpc>
            </a:pPr>
            <a:r>
              <a:rPr lang="en-US" altLang="en-US" sz="3200"/>
              <a:t>Assist with grants</a:t>
            </a:r>
          </a:p>
          <a:p>
            <a:pPr lvl="1">
              <a:lnSpc>
                <a:spcPct val="90000"/>
              </a:lnSpc>
            </a:pPr>
            <a:r>
              <a:rPr lang="en-US" altLang="en-US" sz="3200"/>
              <a:t>Organize fund raisers</a:t>
            </a:r>
          </a:p>
          <a:p>
            <a:pPr lvl="1">
              <a:lnSpc>
                <a:spcPct val="90000"/>
              </a:lnSpc>
            </a:pPr>
            <a:r>
              <a:rPr lang="en-US" altLang="en-US" sz="3200"/>
              <a:t>Secure locations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1C0A2F2-3249-490A-89D8-FA31D557ABF2}" type="slidenum">
              <a:rPr lang="en-US" altLang="en-US"/>
              <a:pPr/>
              <a:t>12</a:t>
            </a:fld>
            <a:endParaRPr lang="en-US" altLang="en-US"/>
          </a:p>
        </p:txBody>
      </p:sp>
      <p:sp>
        <p:nvSpPr>
          <p:cNvPr id="120834"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20835" name="Rectangle 3"/>
          <p:cNvSpPr>
            <a:spLocks noGrp="1" noChangeArrowheads="1"/>
          </p:cNvSpPr>
          <p:nvPr>
            <p:ph type="body" idx="1"/>
          </p:nvPr>
        </p:nvSpPr>
        <p:spPr/>
        <p:txBody>
          <a:bodyPr/>
          <a:lstStyle/>
          <a:p>
            <a:pPr>
              <a:buFontTx/>
              <a:buNone/>
            </a:pPr>
            <a:r>
              <a:rPr lang="en-US" altLang="en-US"/>
              <a:t>Promote programs:</a:t>
            </a:r>
          </a:p>
          <a:p>
            <a:pPr lvl="1"/>
            <a:r>
              <a:rPr lang="en-US" altLang="en-US"/>
              <a:t>Establish marketing committee</a:t>
            </a:r>
          </a:p>
          <a:p>
            <a:pPr lvl="1"/>
            <a:r>
              <a:rPr lang="en-US" altLang="en-US"/>
              <a:t>Be a liaison</a:t>
            </a:r>
          </a:p>
          <a:p>
            <a:pPr lvl="1"/>
            <a:r>
              <a:rPr lang="en-US" altLang="en-US"/>
              <a:t>Organize events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E1740F9F-E88A-4927-B9B9-A12D0960C536}" type="slidenum">
              <a:rPr lang="en-US" altLang="en-US"/>
              <a:pPr/>
              <a:t>13</a:t>
            </a:fld>
            <a:endParaRPr lang="en-US" altLang="en-US"/>
          </a:p>
        </p:txBody>
      </p:sp>
      <p:sp>
        <p:nvSpPr>
          <p:cNvPr id="122882"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22883" name="Rectangle 3"/>
          <p:cNvSpPr>
            <a:spLocks noGrp="1" noChangeArrowheads="1"/>
          </p:cNvSpPr>
          <p:nvPr>
            <p:ph type="body" idx="1"/>
          </p:nvPr>
        </p:nvSpPr>
        <p:spPr/>
        <p:txBody>
          <a:bodyPr/>
          <a:lstStyle/>
          <a:p>
            <a:pPr>
              <a:buFontTx/>
              <a:buNone/>
            </a:pPr>
            <a:r>
              <a:rPr lang="en-US" altLang="en-US"/>
              <a:t>Promote programs:</a:t>
            </a:r>
          </a:p>
          <a:p>
            <a:pPr lvl="1"/>
            <a:r>
              <a:rPr lang="en-US" altLang="en-US"/>
              <a:t>Open doors</a:t>
            </a:r>
          </a:p>
          <a:p>
            <a:pPr lvl="2">
              <a:buFontTx/>
              <a:buChar char="•"/>
            </a:pPr>
            <a:r>
              <a:rPr lang="en-US" altLang="en-US"/>
              <a:t>Elevator speech</a:t>
            </a:r>
          </a:p>
          <a:p>
            <a:pPr lvl="2">
              <a:buFontTx/>
              <a:buChar char="•"/>
            </a:pPr>
            <a:r>
              <a:rPr lang="en-US" altLang="en-US"/>
              <a:t>Speak to groups</a:t>
            </a:r>
          </a:p>
          <a:p>
            <a:pPr lvl="1"/>
            <a:r>
              <a:rPr lang="en-US" altLang="en-US"/>
              <a:t>Engage underserved audiences</a:t>
            </a:r>
          </a:p>
          <a:p>
            <a:pPr lvl="1"/>
            <a:r>
              <a:rPr lang="en-US" altLang="en-US"/>
              <a:t>Provide testimonials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CFE7A30-2DF2-4184-B98A-13D3B9218085}" type="slidenum">
              <a:rPr lang="en-US" altLang="en-US"/>
              <a:pPr/>
              <a:t>14</a:t>
            </a:fld>
            <a:endParaRPr lang="en-US" altLang="en-US"/>
          </a:p>
        </p:txBody>
      </p:sp>
      <p:sp>
        <p:nvSpPr>
          <p:cNvPr id="124930"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24931" name="Rectangle 3"/>
          <p:cNvSpPr>
            <a:spLocks noGrp="1" noChangeArrowheads="1"/>
          </p:cNvSpPr>
          <p:nvPr>
            <p:ph type="body" idx="1"/>
          </p:nvPr>
        </p:nvSpPr>
        <p:spPr/>
        <p:txBody>
          <a:bodyPr/>
          <a:lstStyle/>
          <a:p>
            <a:pPr>
              <a:buFontTx/>
              <a:buNone/>
            </a:pPr>
            <a:r>
              <a:rPr lang="en-US" altLang="en-US"/>
              <a:t>Unique Perspective:</a:t>
            </a:r>
          </a:p>
          <a:p>
            <a:pPr lvl="1"/>
            <a:r>
              <a:rPr lang="en-US" altLang="en-US"/>
              <a:t>Knowledge of Extension</a:t>
            </a:r>
          </a:p>
          <a:p>
            <a:pPr lvl="1"/>
            <a:r>
              <a:rPr lang="en-US" altLang="en-US"/>
              <a:t>Knowledge of county needs</a:t>
            </a:r>
          </a:p>
          <a:p>
            <a:pPr lvl="1"/>
            <a:r>
              <a:rPr lang="en-US" altLang="en-US"/>
              <a:t>Firsthand experience</a:t>
            </a:r>
          </a:p>
          <a:p>
            <a:pPr lvl="1">
              <a:buFontTx/>
              <a:buNone/>
            </a:pPr>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8FF5B38-5AD5-45A1-B500-DE403334BE40}" type="slidenum">
              <a:rPr lang="en-US" altLang="en-US"/>
              <a:pPr/>
              <a:t>15</a:t>
            </a:fld>
            <a:endParaRPr lang="en-US" altLang="en-US"/>
          </a:p>
        </p:txBody>
      </p:sp>
      <p:sp>
        <p:nvSpPr>
          <p:cNvPr id="152578"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52579" name="Rectangle 3"/>
          <p:cNvSpPr>
            <a:spLocks noGrp="1" noChangeArrowheads="1"/>
          </p:cNvSpPr>
          <p:nvPr>
            <p:ph type="body" idx="1"/>
          </p:nvPr>
        </p:nvSpPr>
        <p:spPr/>
        <p:txBody>
          <a:bodyPr/>
          <a:lstStyle/>
          <a:p>
            <a:pPr>
              <a:buFontTx/>
              <a:buNone/>
            </a:pPr>
            <a:r>
              <a:rPr lang="en-US" altLang="en-US"/>
              <a:t>Participate:</a:t>
            </a:r>
          </a:p>
          <a:p>
            <a:pPr lvl="1"/>
            <a:r>
              <a:rPr lang="en-US" altLang="en-US"/>
              <a:t>Observe</a:t>
            </a:r>
          </a:p>
          <a:p>
            <a:pPr lvl="1"/>
            <a:r>
              <a:rPr lang="en-US" altLang="en-US"/>
              <a:t>Volunteer</a:t>
            </a:r>
          </a:p>
          <a:p>
            <a:pPr lvl="1"/>
            <a:r>
              <a:rPr lang="en-US" altLang="en-US"/>
              <a:t>Co-facilitate</a:t>
            </a:r>
          </a:p>
          <a:p>
            <a:pPr lvl="1"/>
            <a:r>
              <a:rPr lang="en-US" altLang="en-US"/>
              <a:t>Provide feedback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9B33D958-C07D-4235-98D6-2C4B0868B472}" type="slidenum">
              <a:rPr lang="en-US" altLang="en-US"/>
              <a:pPr/>
              <a:t>16</a:t>
            </a:fld>
            <a:endParaRPr lang="en-US" altLang="en-US"/>
          </a:p>
        </p:txBody>
      </p:sp>
      <p:sp>
        <p:nvSpPr>
          <p:cNvPr id="126978" name="Rectangle 2"/>
          <p:cNvSpPr>
            <a:spLocks noGrp="1" noChangeArrowheads="1"/>
          </p:cNvSpPr>
          <p:nvPr>
            <p:ph type="title"/>
          </p:nvPr>
        </p:nvSpPr>
        <p:spPr>
          <a:xfrm>
            <a:off x="342900" y="520700"/>
            <a:ext cx="8458200" cy="609600"/>
          </a:xfrm>
        </p:spPr>
        <p:txBody>
          <a:bodyPr/>
          <a:lstStyle/>
          <a:p>
            <a:r>
              <a:rPr lang="en-US" altLang="en-US">
                <a:solidFill>
                  <a:schemeClr val="bg2"/>
                </a:solidFill>
              </a:rPr>
              <a:t>Council Responsibilities</a:t>
            </a:r>
          </a:p>
        </p:txBody>
      </p:sp>
      <p:sp>
        <p:nvSpPr>
          <p:cNvPr id="126979" name="Rectangle 3"/>
          <p:cNvSpPr>
            <a:spLocks noGrp="1" noChangeArrowheads="1"/>
          </p:cNvSpPr>
          <p:nvPr>
            <p:ph type="body" idx="1"/>
          </p:nvPr>
        </p:nvSpPr>
        <p:spPr/>
        <p:txBody>
          <a:bodyPr/>
          <a:lstStyle/>
          <a:p>
            <a:pPr>
              <a:buFontTx/>
              <a:buNone/>
            </a:pPr>
            <a:r>
              <a:rPr lang="en-US" altLang="en-US"/>
              <a:t>Create Enthusiasm:</a:t>
            </a:r>
          </a:p>
          <a:p>
            <a:pPr lvl="1"/>
            <a:r>
              <a:rPr lang="en-US" altLang="en-US"/>
              <a:t>Be excited</a:t>
            </a:r>
          </a:p>
          <a:p>
            <a:pPr lvl="2"/>
            <a:r>
              <a:rPr lang="en-US" altLang="en-US"/>
              <a:t>3-Foot Rule</a:t>
            </a:r>
          </a:p>
          <a:p>
            <a:pPr lvl="1"/>
            <a:r>
              <a:rPr lang="en-US" altLang="en-US"/>
              <a:t>Develop networks</a:t>
            </a:r>
          </a:p>
          <a:p>
            <a:pPr lvl="1"/>
            <a:r>
              <a:rPr lang="en-US" altLang="en-US"/>
              <a:t>Visit with other councils</a:t>
            </a:r>
          </a:p>
          <a:p>
            <a:pPr lvl="1"/>
            <a:r>
              <a:rPr lang="en-US" altLang="en-US"/>
              <a:t>Share marketing ideas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9B16E483-FB83-44DE-B068-5E2A1D1931AC}" type="slidenum">
              <a:rPr lang="en-US" altLang="en-US"/>
              <a:pPr/>
              <a:t>17</a:t>
            </a:fld>
            <a:endParaRPr lang="en-US" altLang="en-US"/>
          </a:p>
        </p:txBody>
      </p:sp>
      <p:sp>
        <p:nvSpPr>
          <p:cNvPr id="17414" name="Rectangle 6"/>
          <p:cNvSpPr>
            <a:spLocks noChangeArrowheads="1"/>
          </p:cNvSpPr>
          <p:nvPr/>
        </p:nvSpPr>
        <p:spPr bwMode="auto">
          <a:xfrm>
            <a:off x="0" y="0"/>
            <a:ext cx="9144000" cy="6858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p>
        </p:txBody>
      </p:sp>
      <p:sp>
        <p:nvSpPr>
          <p:cNvPr id="17412" name="Rectangle 4"/>
          <p:cNvSpPr>
            <a:spLocks noChangeArrowheads="1"/>
          </p:cNvSpPr>
          <p:nvPr/>
        </p:nvSpPr>
        <p:spPr bwMode="auto">
          <a:xfrm>
            <a:off x="304800" y="3200400"/>
            <a:ext cx="8534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000">
                <a:solidFill>
                  <a:srgbClr val="792202"/>
                </a:solidFill>
                <a:latin typeface="Times New Roman MT Extra Bold" pitchFamily="18" charset="0"/>
              </a:defRPr>
            </a:lvl1pPr>
            <a:lvl2pPr>
              <a:defRPr sz="4000">
                <a:solidFill>
                  <a:srgbClr val="792202"/>
                </a:solidFill>
                <a:latin typeface="Times New Roman MT Extra Bold" pitchFamily="18" charset="0"/>
              </a:defRPr>
            </a:lvl2pPr>
            <a:lvl3pPr>
              <a:defRPr sz="4000">
                <a:solidFill>
                  <a:srgbClr val="792202"/>
                </a:solidFill>
                <a:latin typeface="Times New Roman MT Extra Bold" pitchFamily="18" charset="0"/>
              </a:defRPr>
            </a:lvl3pPr>
            <a:lvl4pPr>
              <a:defRPr sz="4000">
                <a:solidFill>
                  <a:srgbClr val="792202"/>
                </a:solidFill>
                <a:latin typeface="Times New Roman MT Extra Bold" pitchFamily="18" charset="0"/>
              </a:defRPr>
            </a:lvl4pPr>
            <a:lvl5pPr>
              <a:defRPr sz="4000">
                <a:solidFill>
                  <a:srgbClr val="792202"/>
                </a:solidFill>
                <a:latin typeface="Times New Roman MT Extra Bold" pitchFamily="18" charset="0"/>
              </a:defRPr>
            </a:lvl5pPr>
            <a:lvl6pPr marL="457200" fontAlgn="base">
              <a:spcBef>
                <a:spcPct val="0"/>
              </a:spcBef>
              <a:spcAft>
                <a:spcPct val="0"/>
              </a:spcAft>
              <a:defRPr sz="4000">
                <a:solidFill>
                  <a:srgbClr val="792202"/>
                </a:solidFill>
                <a:latin typeface="Times New Roman MT Extra Bold" pitchFamily="18" charset="0"/>
              </a:defRPr>
            </a:lvl6pPr>
            <a:lvl7pPr marL="914400" fontAlgn="base">
              <a:spcBef>
                <a:spcPct val="0"/>
              </a:spcBef>
              <a:spcAft>
                <a:spcPct val="0"/>
              </a:spcAft>
              <a:defRPr sz="4000">
                <a:solidFill>
                  <a:srgbClr val="792202"/>
                </a:solidFill>
                <a:latin typeface="Times New Roman MT Extra Bold" pitchFamily="18" charset="0"/>
              </a:defRPr>
            </a:lvl7pPr>
            <a:lvl8pPr marL="1371600" fontAlgn="base">
              <a:spcBef>
                <a:spcPct val="0"/>
              </a:spcBef>
              <a:spcAft>
                <a:spcPct val="0"/>
              </a:spcAft>
              <a:defRPr sz="4000">
                <a:solidFill>
                  <a:srgbClr val="792202"/>
                </a:solidFill>
                <a:latin typeface="Times New Roman MT Extra Bold" pitchFamily="18" charset="0"/>
              </a:defRPr>
            </a:lvl8pPr>
            <a:lvl9pPr marL="1828800" fontAlgn="base">
              <a:spcBef>
                <a:spcPct val="0"/>
              </a:spcBef>
              <a:spcAft>
                <a:spcPct val="0"/>
              </a:spcAft>
              <a:defRPr sz="4000">
                <a:solidFill>
                  <a:srgbClr val="792202"/>
                </a:solidFill>
                <a:latin typeface="Times New Roman MT Extra Bold" pitchFamily="18" charset="0"/>
              </a:defRPr>
            </a:lvl9pPr>
          </a:lstStyle>
          <a:p>
            <a:pPr algn="ctr"/>
            <a:r>
              <a:rPr lang="en-US" altLang="en-US" sz="1600">
                <a:solidFill>
                  <a:srgbClr val="000000"/>
                </a:solidFill>
                <a:latin typeface="Arial" panose="020B0604020202020204" pitchFamily="34" charset="0"/>
              </a:rPr>
              <a:t>Produced by the Council Leadership Development Committee </a:t>
            </a:r>
            <a:r>
              <a:rPr lang="en-US" altLang="en-US" sz="1600">
                <a:solidFill>
                  <a:srgbClr val="000000"/>
                </a:solidFill>
                <a:latin typeface="Arial" panose="020B0604020202020204" pitchFamily="34" charset="0"/>
                <a:sym typeface="Symbol" panose="05050102010706020507" pitchFamily="18" charset="2"/>
              </a:rPr>
              <a:t> </a:t>
            </a:r>
            <a:br>
              <a:rPr lang="en-US" altLang="en-US" sz="1600">
                <a:solidFill>
                  <a:srgbClr val="000000"/>
                </a:solidFill>
                <a:latin typeface="Arial" panose="020B0604020202020204" pitchFamily="34" charset="0"/>
                <a:sym typeface="Symbol" panose="05050102010706020507" pitchFamily="18" charset="2"/>
              </a:rPr>
            </a:br>
            <a:r>
              <a:rPr lang="en-US" altLang="en-US" sz="1600">
                <a:solidFill>
                  <a:srgbClr val="000000"/>
                </a:solidFill>
                <a:latin typeface="Arial" panose="020B0604020202020204" pitchFamily="34" charset="0"/>
                <a:sym typeface="Symbol" panose="05050102010706020507" pitchFamily="18" charset="2"/>
              </a:rPr>
              <a:t>a partnership of the University of Missouri Extension State Council</a:t>
            </a:r>
            <a:br>
              <a:rPr lang="en-US" altLang="en-US" sz="1600">
                <a:solidFill>
                  <a:srgbClr val="000000"/>
                </a:solidFill>
                <a:latin typeface="Arial" panose="020B0604020202020204" pitchFamily="34" charset="0"/>
                <a:sym typeface="Symbol" panose="05050102010706020507" pitchFamily="18" charset="2"/>
              </a:rPr>
            </a:br>
            <a:r>
              <a:rPr lang="en-US" altLang="en-US" sz="1600">
                <a:solidFill>
                  <a:srgbClr val="000000"/>
                </a:solidFill>
                <a:latin typeface="Arial" panose="020B0604020202020204" pitchFamily="34" charset="0"/>
                <a:sym typeface="Symbol" panose="05050102010706020507" pitchFamily="18" charset="2"/>
              </a:rPr>
              <a:t>and University of Missouri Extension</a:t>
            </a:r>
            <a:br>
              <a:rPr lang="en-US" altLang="en-US" sz="1600">
                <a:solidFill>
                  <a:srgbClr val="000000"/>
                </a:solidFill>
                <a:latin typeface="Arial" panose="020B0604020202020204" pitchFamily="34" charset="0"/>
                <a:sym typeface="Symbol" panose="05050102010706020507" pitchFamily="18" charset="2"/>
              </a:rPr>
            </a:br>
            <a:r>
              <a:rPr lang="en-US" altLang="en-US" sz="1600">
                <a:solidFill>
                  <a:srgbClr val="000000"/>
                </a:solidFill>
                <a:latin typeface="Arial" panose="020B0604020202020204" pitchFamily="34" charset="0"/>
                <a:sym typeface="Symbol" panose="05050102010706020507" pitchFamily="18" charset="2"/>
              </a:rPr>
              <a:t/>
            </a:r>
            <a:br>
              <a:rPr lang="en-US" altLang="en-US" sz="1600">
                <a:solidFill>
                  <a:srgbClr val="000000"/>
                </a:solidFill>
                <a:latin typeface="Arial" panose="020B0604020202020204" pitchFamily="34" charset="0"/>
                <a:sym typeface="Symbol" panose="05050102010706020507" pitchFamily="18" charset="2"/>
              </a:rPr>
            </a:br>
            <a:r>
              <a:rPr lang="en-US" altLang="en-US" sz="2000" b="1">
                <a:solidFill>
                  <a:srgbClr val="F1AD0D"/>
                </a:solidFill>
                <a:latin typeface="Arial" panose="020B0604020202020204" pitchFamily="34" charset="0"/>
                <a:sym typeface="Symbol" panose="05050102010706020507" pitchFamily="18" charset="2"/>
              </a:rPr>
              <a:t>http://extension.missouri.edu/extcouncil/training/</a:t>
            </a:r>
            <a:endParaRPr lang="en-US" altLang="en-US" sz="2000" b="1">
              <a:solidFill>
                <a:srgbClr val="F1AD0D"/>
              </a:solidFill>
              <a:latin typeface="Arial" panose="020B0604020202020204" pitchFamily="34" charset="0"/>
              <a:cs typeface="Times New Roman" panose="02020603050405020304" pitchFamily="18" charset="0"/>
            </a:endParaRPr>
          </a:p>
        </p:txBody>
      </p:sp>
      <p:sp>
        <p:nvSpPr>
          <p:cNvPr id="17418" name="Text Box 10"/>
          <p:cNvSpPr txBox="1">
            <a:spLocks noChangeArrowheads="1"/>
          </p:cNvSpPr>
          <p:nvPr/>
        </p:nvSpPr>
        <p:spPr bwMode="auto">
          <a:xfrm>
            <a:off x="1635125" y="457200"/>
            <a:ext cx="592137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sz="3600">
                <a:solidFill>
                  <a:schemeClr val="tx2"/>
                </a:solidFill>
                <a:latin typeface="Times New Roman MT Extra Bold" pitchFamily="18" charset="0"/>
              </a:rPr>
              <a:t>What Is the Council’s Role</a:t>
            </a:r>
          </a:p>
          <a:p>
            <a:pPr algn="ctr"/>
            <a:r>
              <a:rPr lang="en-US" altLang="en-US" sz="3600">
                <a:solidFill>
                  <a:schemeClr val="tx2"/>
                </a:solidFill>
                <a:latin typeface="Times New Roman MT Extra Bold" pitchFamily="18" charset="0"/>
              </a:rPr>
              <a:t>in Program Implementation?</a:t>
            </a:r>
          </a:p>
        </p:txBody>
      </p:sp>
      <p:sp>
        <p:nvSpPr>
          <p:cNvPr id="17419" name="Text Box 11"/>
          <p:cNvSpPr txBox="1">
            <a:spLocks noChangeArrowheads="1"/>
          </p:cNvSpPr>
          <p:nvPr/>
        </p:nvSpPr>
        <p:spPr bwMode="auto">
          <a:xfrm>
            <a:off x="1219200" y="2286000"/>
            <a:ext cx="693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a:solidFill>
                  <a:srgbClr val="F1AD0D"/>
                </a:solidFill>
                <a:latin typeface="Arial" panose="020B0604020202020204" pitchFamily="34" charset="0"/>
              </a:rPr>
              <a:t>County Extension Council Training Module</a:t>
            </a:r>
          </a:p>
        </p:txBody>
      </p:sp>
      <p:sp>
        <p:nvSpPr>
          <p:cNvPr id="17420" name="Text Box 12"/>
          <p:cNvSpPr txBox="1">
            <a:spLocks noChangeArrowheads="1"/>
          </p:cNvSpPr>
          <p:nvPr/>
        </p:nvSpPr>
        <p:spPr bwMode="auto">
          <a:xfrm>
            <a:off x="1066800" y="5486400"/>
            <a:ext cx="68580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400">
                <a:latin typeface="Arial" panose="020B0604020202020204" pitchFamily="34" charset="0"/>
              </a:rPr>
              <a:t>University of Missouri Extension does not discriminate on the basis of race, color, national origin, sex, sexual orientation, religion, age, disability or status as a Vietnam-era veteran in employment or programs.</a:t>
            </a:r>
          </a:p>
        </p:txBody>
      </p:sp>
      <p:pic>
        <p:nvPicPr>
          <p:cNvPr id="17422" name="Picture 14" descr="UMELogoWC3i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0400" y="4800600"/>
            <a:ext cx="2743200" cy="633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202C1B2F-8253-4173-921B-32140CB99A3E}" type="slidenum">
              <a:rPr lang="en-US" altLang="en-US"/>
              <a:pPr/>
              <a:t>2</a:t>
            </a:fld>
            <a:endParaRPr lang="en-US" altLang="en-US"/>
          </a:p>
        </p:txBody>
      </p:sp>
      <p:sp>
        <p:nvSpPr>
          <p:cNvPr id="45058" name="Rectangle 2"/>
          <p:cNvSpPr>
            <a:spLocks noGrp="1" noChangeArrowheads="1"/>
          </p:cNvSpPr>
          <p:nvPr>
            <p:ph type="title"/>
          </p:nvPr>
        </p:nvSpPr>
        <p:spPr>
          <a:xfrm>
            <a:off x="342900" y="520700"/>
            <a:ext cx="8458200" cy="609600"/>
          </a:xfrm>
        </p:spPr>
        <p:txBody>
          <a:bodyPr/>
          <a:lstStyle/>
          <a:p>
            <a:r>
              <a:rPr lang="en-US" altLang="en-US">
                <a:solidFill>
                  <a:schemeClr val="bg2"/>
                </a:solidFill>
              </a:rPr>
              <a:t>Objectives</a:t>
            </a:r>
          </a:p>
        </p:txBody>
      </p:sp>
      <p:sp>
        <p:nvSpPr>
          <p:cNvPr id="45059" name="Rectangle 3"/>
          <p:cNvSpPr>
            <a:spLocks noGrp="1" noChangeArrowheads="1"/>
          </p:cNvSpPr>
          <p:nvPr>
            <p:ph type="body" idx="1"/>
          </p:nvPr>
        </p:nvSpPr>
        <p:spPr/>
        <p:txBody>
          <a:bodyPr/>
          <a:lstStyle/>
          <a:p>
            <a:pPr>
              <a:buFontTx/>
              <a:buNone/>
            </a:pPr>
            <a:r>
              <a:rPr lang="en-US" altLang="en-US"/>
              <a:t>Understand role:</a:t>
            </a:r>
          </a:p>
          <a:p>
            <a:pPr lvl="1"/>
            <a:r>
              <a:rPr lang="en-US" altLang="en-US"/>
              <a:t>Secure resources</a:t>
            </a:r>
          </a:p>
          <a:p>
            <a:pPr lvl="1"/>
            <a:r>
              <a:rPr lang="en-US" altLang="en-US"/>
              <a:t>Promote programs</a:t>
            </a:r>
          </a:p>
          <a:p>
            <a:pPr lvl="1"/>
            <a:r>
              <a:rPr lang="en-US" altLang="en-US"/>
              <a:t>Assist in delivery</a:t>
            </a:r>
          </a:p>
          <a:p>
            <a:pPr lvl="1"/>
            <a:r>
              <a:rPr lang="en-US" altLang="en-US"/>
              <a:t>Participate</a:t>
            </a:r>
          </a:p>
          <a:p>
            <a:pPr lvl="1"/>
            <a:r>
              <a:rPr lang="en-US" altLang="en-US"/>
              <a:t>Create enthusiasm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C6D40E8E-2684-4E06-AA91-8A25F86DD0F8}" type="slidenum">
              <a:rPr lang="en-US" altLang="en-US"/>
              <a:pPr/>
              <a:t>3</a:t>
            </a:fld>
            <a:endParaRPr lang="en-US" altLang="en-US"/>
          </a:p>
        </p:txBody>
      </p:sp>
      <p:sp>
        <p:nvSpPr>
          <p:cNvPr id="129026" name="Rectangle 1026"/>
          <p:cNvSpPr>
            <a:spLocks noGrp="1" noChangeArrowheads="1"/>
          </p:cNvSpPr>
          <p:nvPr>
            <p:ph type="title"/>
          </p:nvPr>
        </p:nvSpPr>
        <p:spPr>
          <a:xfrm>
            <a:off x="342900" y="520700"/>
            <a:ext cx="8458200" cy="609600"/>
          </a:xfrm>
        </p:spPr>
        <p:txBody>
          <a:bodyPr/>
          <a:lstStyle/>
          <a:p>
            <a:r>
              <a:rPr lang="en-US" altLang="en-US">
                <a:solidFill>
                  <a:schemeClr val="bg2"/>
                </a:solidFill>
              </a:rPr>
              <a:t>State Statutes</a:t>
            </a:r>
          </a:p>
        </p:txBody>
      </p:sp>
      <p:sp>
        <p:nvSpPr>
          <p:cNvPr id="129027" name="Rectangle 1027"/>
          <p:cNvSpPr>
            <a:spLocks noGrp="1" noChangeArrowheads="1"/>
          </p:cNvSpPr>
          <p:nvPr>
            <p:ph type="body" idx="1"/>
          </p:nvPr>
        </p:nvSpPr>
        <p:spPr/>
        <p:txBody>
          <a:bodyPr/>
          <a:lstStyle/>
          <a:p>
            <a:pPr>
              <a:buFontTx/>
              <a:buNone/>
            </a:pPr>
            <a:r>
              <a:rPr lang="en-US" altLang="en-US"/>
              <a:t>Section 262.557</a:t>
            </a:r>
            <a:r>
              <a:rPr lang="en-US" altLang="en-US">
                <a:cs typeface="Arial" panose="020B0604020202020204" pitchFamily="34" charset="0"/>
              </a:rPr>
              <a:t>— Program</a:t>
            </a:r>
            <a:endParaRPr lang="en-US" altLang="en-US"/>
          </a:p>
          <a:p>
            <a:pPr lvl="1">
              <a:buFontTx/>
              <a:buNone/>
            </a:pPr>
            <a:r>
              <a:rPr lang="en-US" altLang="en-US"/>
              <a:t>“... university may formulate Extension program in counties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1C62BACF-FA79-4C00-8740-123082087573}" type="slidenum">
              <a:rPr lang="en-US" altLang="en-US"/>
              <a:pPr/>
              <a:t>4</a:t>
            </a:fld>
            <a:endParaRPr lang="en-US" altLang="en-US"/>
          </a:p>
        </p:txBody>
      </p:sp>
      <p:sp>
        <p:nvSpPr>
          <p:cNvPr id="131074" name="Rectangle 1026"/>
          <p:cNvSpPr>
            <a:spLocks noGrp="1" noChangeArrowheads="1"/>
          </p:cNvSpPr>
          <p:nvPr>
            <p:ph type="title"/>
          </p:nvPr>
        </p:nvSpPr>
        <p:spPr>
          <a:xfrm>
            <a:off x="342900" y="520700"/>
            <a:ext cx="8458200" cy="609600"/>
          </a:xfrm>
        </p:spPr>
        <p:txBody>
          <a:bodyPr/>
          <a:lstStyle/>
          <a:p>
            <a:r>
              <a:rPr lang="en-US" altLang="en-US">
                <a:solidFill>
                  <a:schemeClr val="bg2"/>
                </a:solidFill>
              </a:rPr>
              <a:t>State Statutes</a:t>
            </a:r>
          </a:p>
        </p:txBody>
      </p:sp>
      <p:sp>
        <p:nvSpPr>
          <p:cNvPr id="131075" name="Rectangle 1027"/>
          <p:cNvSpPr>
            <a:spLocks noGrp="1" noChangeArrowheads="1"/>
          </p:cNvSpPr>
          <p:nvPr>
            <p:ph type="body" idx="1"/>
          </p:nvPr>
        </p:nvSpPr>
        <p:spPr/>
        <p:txBody>
          <a:bodyPr/>
          <a:lstStyle/>
          <a:p>
            <a:pPr>
              <a:buFontTx/>
              <a:buNone/>
            </a:pPr>
            <a:r>
              <a:rPr lang="en-US" altLang="en-US"/>
              <a:t>Section 262.587</a:t>
            </a:r>
            <a:r>
              <a:rPr lang="en-US" altLang="en-US">
                <a:cs typeface="Arial" panose="020B0604020202020204" pitchFamily="34" charset="0"/>
              </a:rPr>
              <a:t>— Program</a:t>
            </a:r>
            <a:endParaRPr lang="en-US" altLang="en-US"/>
          </a:p>
          <a:p>
            <a:pPr lvl="1">
              <a:buFontTx/>
              <a:buNone/>
            </a:pPr>
            <a:r>
              <a:rPr lang="en-US" altLang="en-US"/>
              <a:t>Formulate program “With advice and counsel of the (county) council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6FE47DA0-AC3C-4346-B2BA-2F42DBF6654D}" type="slidenum">
              <a:rPr lang="en-US" altLang="en-US"/>
              <a:pPr/>
              <a:t>5</a:t>
            </a:fld>
            <a:endParaRPr lang="en-US" altLang="en-US"/>
          </a:p>
        </p:txBody>
      </p:sp>
      <p:sp>
        <p:nvSpPr>
          <p:cNvPr id="133122" name="Rectangle 2"/>
          <p:cNvSpPr>
            <a:spLocks noGrp="1" noChangeArrowheads="1"/>
          </p:cNvSpPr>
          <p:nvPr>
            <p:ph type="title"/>
          </p:nvPr>
        </p:nvSpPr>
        <p:spPr>
          <a:xfrm>
            <a:off x="342900" y="520700"/>
            <a:ext cx="8458200" cy="609600"/>
          </a:xfrm>
        </p:spPr>
        <p:txBody>
          <a:bodyPr/>
          <a:lstStyle/>
          <a:p>
            <a:r>
              <a:rPr lang="en-US" altLang="en-US">
                <a:solidFill>
                  <a:schemeClr val="bg2"/>
                </a:solidFill>
              </a:rPr>
              <a:t>State Statutes</a:t>
            </a:r>
          </a:p>
        </p:txBody>
      </p:sp>
      <p:sp>
        <p:nvSpPr>
          <p:cNvPr id="133123" name="Rectangle 3"/>
          <p:cNvSpPr>
            <a:spLocks noGrp="1" noChangeArrowheads="1"/>
          </p:cNvSpPr>
          <p:nvPr>
            <p:ph type="body" idx="1"/>
          </p:nvPr>
        </p:nvSpPr>
        <p:spPr/>
        <p:txBody>
          <a:bodyPr/>
          <a:lstStyle/>
          <a:p>
            <a:pPr>
              <a:buFontTx/>
              <a:buNone/>
            </a:pPr>
            <a:r>
              <a:rPr lang="en-US" altLang="en-US"/>
              <a:t>Section 262.590 </a:t>
            </a:r>
            <a:r>
              <a:rPr lang="en-US" altLang="en-US">
                <a:cs typeface="Arial" panose="020B0604020202020204" pitchFamily="34" charset="0"/>
              </a:rPr>
              <a:t>— Costs</a:t>
            </a:r>
            <a:endParaRPr lang="en-US" altLang="en-US"/>
          </a:p>
          <a:p>
            <a:pPr lvl="1">
              <a:buFontTx/>
              <a:buNone/>
            </a:pPr>
            <a:r>
              <a:rPr lang="en-US" altLang="en-US"/>
              <a:t>Council has “right and duty” to make “recommendations and suggestions”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B1ECD84E-4992-4941-9E8D-BE9F09B6056C}" type="slidenum">
              <a:rPr lang="en-US" altLang="en-US"/>
              <a:pPr/>
              <a:t>6</a:t>
            </a:fld>
            <a:endParaRPr lang="en-US" altLang="en-US"/>
          </a:p>
        </p:txBody>
      </p:sp>
      <p:sp>
        <p:nvSpPr>
          <p:cNvPr id="135170" name="Rectangle 2"/>
          <p:cNvSpPr>
            <a:spLocks noGrp="1" noChangeArrowheads="1"/>
          </p:cNvSpPr>
          <p:nvPr>
            <p:ph type="title"/>
          </p:nvPr>
        </p:nvSpPr>
        <p:spPr>
          <a:xfrm>
            <a:off x="342900" y="520700"/>
            <a:ext cx="8458200" cy="609600"/>
          </a:xfrm>
        </p:spPr>
        <p:txBody>
          <a:bodyPr/>
          <a:lstStyle/>
          <a:p>
            <a:r>
              <a:rPr lang="en-US" altLang="en-US">
                <a:solidFill>
                  <a:schemeClr val="bg2"/>
                </a:solidFill>
              </a:rPr>
              <a:t>The Extension Program</a:t>
            </a:r>
          </a:p>
        </p:txBody>
      </p:sp>
      <p:sp>
        <p:nvSpPr>
          <p:cNvPr id="135171" name="Rectangle 3"/>
          <p:cNvSpPr>
            <a:spLocks noGrp="1" noChangeArrowheads="1"/>
          </p:cNvSpPr>
          <p:nvPr>
            <p:ph type="body" idx="1"/>
          </p:nvPr>
        </p:nvSpPr>
        <p:spPr/>
        <p:txBody>
          <a:bodyPr/>
          <a:lstStyle/>
          <a:p>
            <a:pPr>
              <a:lnSpc>
                <a:spcPct val="90000"/>
              </a:lnSpc>
            </a:pPr>
            <a:r>
              <a:rPr lang="en-US" altLang="en-US" sz="3600"/>
              <a:t>Overall educational plan</a:t>
            </a:r>
          </a:p>
          <a:p>
            <a:pPr>
              <a:lnSpc>
                <a:spcPct val="90000"/>
              </a:lnSpc>
            </a:pPr>
            <a:r>
              <a:rPr lang="en-US" altLang="en-US" sz="3600"/>
              <a:t>Program areas:</a:t>
            </a:r>
          </a:p>
          <a:p>
            <a:pPr lvl="1">
              <a:lnSpc>
                <a:spcPct val="90000"/>
              </a:lnSpc>
              <a:spcBef>
                <a:spcPct val="10000"/>
              </a:spcBef>
            </a:pPr>
            <a:r>
              <a:rPr lang="en-US" altLang="en-US" sz="3200"/>
              <a:t>Agriculture &amp; Natural Resources</a:t>
            </a:r>
          </a:p>
          <a:p>
            <a:pPr lvl="1">
              <a:lnSpc>
                <a:spcPct val="90000"/>
              </a:lnSpc>
              <a:spcBef>
                <a:spcPct val="10000"/>
              </a:spcBef>
            </a:pPr>
            <a:r>
              <a:rPr lang="en-US" altLang="en-US" sz="3200"/>
              <a:t>Business Development</a:t>
            </a:r>
          </a:p>
          <a:p>
            <a:pPr lvl="1">
              <a:lnSpc>
                <a:spcPct val="90000"/>
              </a:lnSpc>
              <a:spcBef>
                <a:spcPct val="10000"/>
              </a:spcBef>
            </a:pPr>
            <a:r>
              <a:rPr lang="en-US" altLang="en-US" sz="3200"/>
              <a:t>Community Development</a:t>
            </a:r>
          </a:p>
          <a:p>
            <a:pPr lvl="1">
              <a:lnSpc>
                <a:spcPct val="90000"/>
              </a:lnSpc>
              <a:spcBef>
                <a:spcPct val="10000"/>
              </a:spcBef>
            </a:pPr>
            <a:r>
              <a:rPr lang="en-US" altLang="en-US" sz="3200"/>
              <a:t>4-H Youth Development</a:t>
            </a:r>
          </a:p>
          <a:p>
            <a:pPr lvl="1">
              <a:lnSpc>
                <a:spcPct val="90000"/>
              </a:lnSpc>
              <a:spcBef>
                <a:spcPct val="10000"/>
              </a:spcBef>
            </a:pPr>
            <a:r>
              <a:rPr lang="en-US" altLang="en-US" sz="3200"/>
              <a:t>Human Environmental Sciences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DDE5AF59-A4EE-4572-9D15-8AB701B4C4B8}" type="slidenum">
              <a:rPr lang="en-US" altLang="en-US"/>
              <a:pPr/>
              <a:t>7</a:t>
            </a:fld>
            <a:endParaRPr lang="en-US" altLang="en-US"/>
          </a:p>
        </p:txBody>
      </p:sp>
      <p:sp>
        <p:nvSpPr>
          <p:cNvPr id="146434" name="Rectangle 2"/>
          <p:cNvSpPr>
            <a:spLocks noGrp="1" noChangeArrowheads="1"/>
          </p:cNvSpPr>
          <p:nvPr>
            <p:ph type="title"/>
          </p:nvPr>
        </p:nvSpPr>
        <p:spPr>
          <a:xfrm>
            <a:off x="342900" y="520700"/>
            <a:ext cx="8458200" cy="609600"/>
          </a:xfrm>
        </p:spPr>
        <p:txBody>
          <a:bodyPr/>
          <a:lstStyle/>
          <a:p>
            <a:r>
              <a:rPr lang="en-US" altLang="en-US">
                <a:solidFill>
                  <a:schemeClr val="bg2"/>
                </a:solidFill>
              </a:rPr>
              <a:t>The Extension Program</a:t>
            </a:r>
          </a:p>
        </p:txBody>
      </p:sp>
      <p:sp>
        <p:nvSpPr>
          <p:cNvPr id="146435" name="Rectangle 3"/>
          <p:cNvSpPr>
            <a:spLocks noGrp="1" noChangeArrowheads="1"/>
          </p:cNvSpPr>
          <p:nvPr>
            <p:ph type="body" idx="1"/>
          </p:nvPr>
        </p:nvSpPr>
        <p:spPr/>
        <p:txBody>
          <a:bodyPr/>
          <a:lstStyle/>
          <a:p>
            <a:r>
              <a:rPr lang="en-US" altLang="en-US"/>
              <a:t>Council, faculty</a:t>
            </a:r>
          </a:p>
          <a:p>
            <a:pPr lvl="1"/>
            <a:r>
              <a:rPr lang="en-US" altLang="en-US"/>
              <a:t>Identify needs</a:t>
            </a:r>
          </a:p>
          <a:p>
            <a:pPr lvl="1"/>
            <a:r>
              <a:rPr lang="en-US" altLang="en-US"/>
              <a:t>Prioritize</a:t>
            </a:r>
          </a:p>
          <a:p>
            <a:pPr lvl="1"/>
            <a:r>
              <a:rPr lang="en-US" altLang="en-US"/>
              <a:t>Ensure access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693C2B75-56E9-485D-8DAA-2D20FE83A41D}" type="slidenum">
              <a:rPr lang="en-US" altLang="en-US"/>
              <a:pPr/>
              <a:t>8</a:t>
            </a:fld>
            <a:endParaRPr lang="en-US" altLang="en-US"/>
          </a:p>
        </p:txBody>
      </p:sp>
      <p:sp>
        <p:nvSpPr>
          <p:cNvPr id="148482" name="Rectangle 2"/>
          <p:cNvSpPr>
            <a:spLocks noGrp="1" noChangeArrowheads="1"/>
          </p:cNvSpPr>
          <p:nvPr>
            <p:ph type="title"/>
          </p:nvPr>
        </p:nvSpPr>
        <p:spPr>
          <a:xfrm>
            <a:off x="342900" y="520700"/>
            <a:ext cx="8458200" cy="609600"/>
          </a:xfrm>
        </p:spPr>
        <p:txBody>
          <a:bodyPr/>
          <a:lstStyle/>
          <a:p>
            <a:r>
              <a:rPr lang="en-US" altLang="en-US">
                <a:solidFill>
                  <a:schemeClr val="bg2"/>
                </a:solidFill>
              </a:rPr>
              <a:t>The Extension Program</a:t>
            </a:r>
          </a:p>
        </p:txBody>
      </p:sp>
      <p:sp>
        <p:nvSpPr>
          <p:cNvPr id="148483" name="Rectangle 3"/>
          <p:cNvSpPr>
            <a:spLocks noGrp="1" noChangeArrowheads="1"/>
          </p:cNvSpPr>
          <p:nvPr>
            <p:ph type="body" idx="1"/>
          </p:nvPr>
        </p:nvSpPr>
        <p:spPr/>
        <p:txBody>
          <a:bodyPr/>
          <a:lstStyle/>
          <a:p>
            <a:r>
              <a:rPr lang="en-US" altLang="en-US"/>
              <a:t>Educational Program</a:t>
            </a:r>
          </a:p>
          <a:p>
            <a:pPr lvl="1"/>
            <a:r>
              <a:rPr lang="en-US" altLang="en-US"/>
              <a:t>Series of activities</a:t>
            </a:r>
          </a:p>
          <a:p>
            <a:pPr lvl="1"/>
            <a:r>
              <a:rPr lang="en-US" altLang="en-US"/>
              <a:t>Address opportunity, need</a:t>
            </a:r>
          </a:p>
          <a:p>
            <a:pPr lvl="1"/>
            <a:r>
              <a:rPr lang="en-US" altLang="en-US"/>
              <a:t>Outcome focused</a:t>
            </a:r>
          </a:p>
          <a:p>
            <a:pPr lvl="1"/>
            <a:r>
              <a:rPr lang="en-US" altLang="en-US"/>
              <a:t>Research based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ltLang="en-US"/>
              <a:t>Missouri Council Leadership Development: 21</a:t>
            </a:r>
            <a:r>
              <a:rPr lang="en-US" altLang="en-US" baseline="30000"/>
              <a:t>st</a:t>
            </a:r>
            <a:r>
              <a:rPr lang="en-US" altLang="en-US"/>
              <a:t> Century Programs, Governance and Membership</a:t>
            </a:r>
          </a:p>
          <a:p>
            <a:r>
              <a:rPr lang="en-US" altLang="en-US"/>
              <a:t>July 2004	</a:t>
            </a:r>
            <a:fld id="{19612753-CB60-4B9B-9DDE-540CB99BC70F}" type="slidenum">
              <a:rPr lang="en-US" altLang="en-US"/>
              <a:pPr/>
              <a:t>9</a:t>
            </a:fld>
            <a:endParaRPr lang="en-US" altLang="en-US"/>
          </a:p>
        </p:txBody>
      </p:sp>
      <p:sp>
        <p:nvSpPr>
          <p:cNvPr id="143362" name="Rectangle 2"/>
          <p:cNvSpPr>
            <a:spLocks noGrp="1" noChangeArrowheads="1"/>
          </p:cNvSpPr>
          <p:nvPr>
            <p:ph type="title"/>
          </p:nvPr>
        </p:nvSpPr>
        <p:spPr>
          <a:xfrm>
            <a:off x="342900" y="520700"/>
            <a:ext cx="8458200" cy="609600"/>
          </a:xfrm>
        </p:spPr>
        <p:txBody>
          <a:bodyPr/>
          <a:lstStyle/>
          <a:p>
            <a:r>
              <a:rPr lang="en-US" altLang="en-US">
                <a:solidFill>
                  <a:schemeClr val="bg2"/>
                </a:solidFill>
              </a:rPr>
              <a:t>The Extension Program</a:t>
            </a:r>
          </a:p>
        </p:txBody>
      </p:sp>
      <p:sp>
        <p:nvSpPr>
          <p:cNvPr id="143363" name="Rectangle 3"/>
          <p:cNvSpPr>
            <a:spLocks noGrp="1" noChangeArrowheads="1"/>
          </p:cNvSpPr>
          <p:nvPr>
            <p:ph type="body" idx="1"/>
          </p:nvPr>
        </p:nvSpPr>
        <p:spPr/>
        <p:txBody>
          <a:bodyPr/>
          <a:lstStyle/>
          <a:p>
            <a:pPr>
              <a:buFontTx/>
              <a:buNone/>
            </a:pPr>
            <a:r>
              <a:rPr lang="en-US" altLang="en-US"/>
              <a:t>Program decisions:</a:t>
            </a:r>
          </a:p>
          <a:p>
            <a:pPr lvl="1"/>
            <a:r>
              <a:rPr lang="en-US" altLang="en-US"/>
              <a:t>Expressed needs</a:t>
            </a:r>
          </a:p>
          <a:p>
            <a:pPr lvl="1"/>
            <a:r>
              <a:rPr lang="en-US" altLang="en-US"/>
              <a:t>Trends</a:t>
            </a:r>
          </a:p>
          <a:p>
            <a:pPr lvl="1"/>
            <a:r>
              <a:rPr lang="en-US" altLang="en-US"/>
              <a:t>Impact</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New Roman MT Extra Bol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1356</TotalTime>
  <Words>1752</Words>
  <Application>Microsoft Office PowerPoint</Application>
  <PresentationFormat>On-screen Show (4:3)</PresentationFormat>
  <Paragraphs>204</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Times</vt:lpstr>
      <vt:lpstr>Times New Roman MT Extra Bold</vt:lpstr>
      <vt:lpstr>Arial</vt:lpstr>
      <vt:lpstr>Symbol</vt:lpstr>
      <vt:lpstr>Times New Roman</vt:lpstr>
      <vt:lpstr>Blank Presentation</vt:lpstr>
      <vt:lpstr>What Is the Council’s Role in Program Implementation?</vt:lpstr>
      <vt:lpstr>Objectives</vt:lpstr>
      <vt:lpstr>State Statutes</vt:lpstr>
      <vt:lpstr>State Statutes</vt:lpstr>
      <vt:lpstr>State Statutes</vt:lpstr>
      <vt:lpstr>The Extension Program</vt:lpstr>
      <vt:lpstr>The Extension Program</vt:lpstr>
      <vt:lpstr>The Extension Program</vt:lpstr>
      <vt:lpstr>The Extension Program</vt:lpstr>
      <vt:lpstr>Council Responsibilities</vt:lpstr>
      <vt:lpstr>Council Responsibilities</vt:lpstr>
      <vt:lpstr>Council Responsibilities</vt:lpstr>
      <vt:lpstr>Council Responsibilities</vt:lpstr>
      <vt:lpstr>Council Responsibilities</vt:lpstr>
      <vt:lpstr>Council Responsibilities</vt:lpstr>
      <vt:lpstr>Council Responsibilities</vt:lpstr>
      <vt:lpstr>PowerPoint Presentation</vt:lpstr>
    </vt:vector>
  </TitlesOfParts>
  <Company>umc-asc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Council's Role in Program Implementation?</dc:title>
  <dc:creator>user</dc:creator>
  <cp:lastModifiedBy>Salmons, Michael E.</cp:lastModifiedBy>
  <cp:revision>72</cp:revision>
  <dcterms:created xsi:type="dcterms:W3CDTF">2003-06-30T15:20:50Z</dcterms:created>
  <dcterms:modified xsi:type="dcterms:W3CDTF">2020-02-21T21:40:07Z</dcterms:modified>
</cp:coreProperties>
</file>