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Lst>
  <p:notesMasterIdLst>
    <p:notesMasterId r:id="rId37"/>
  </p:notesMasterIdLst>
  <p:sldIdLst>
    <p:sldId id="256" r:id="rId6"/>
    <p:sldId id="306" r:id="rId7"/>
    <p:sldId id="305" r:id="rId8"/>
    <p:sldId id="304" r:id="rId9"/>
    <p:sldId id="313" r:id="rId10"/>
    <p:sldId id="271" r:id="rId11"/>
    <p:sldId id="308" r:id="rId12"/>
    <p:sldId id="309" r:id="rId13"/>
    <p:sldId id="320" r:id="rId14"/>
    <p:sldId id="311" r:id="rId15"/>
    <p:sldId id="307" r:id="rId16"/>
    <p:sldId id="273" r:id="rId17"/>
    <p:sldId id="276" r:id="rId18"/>
    <p:sldId id="322" r:id="rId19"/>
    <p:sldId id="321" r:id="rId20"/>
    <p:sldId id="272" r:id="rId21"/>
    <p:sldId id="279" r:id="rId22"/>
    <p:sldId id="280" r:id="rId23"/>
    <p:sldId id="281" r:id="rId24"/>
    <p:sldId id="332" r:id="rId25"/>
    <p:sldId id="324" r:id="rId26"/>
    <p:sldId id="316" r:id="rId27"/>
    <p:sldId id="328" r:id="rId28"/>
    <p:sldId id="329" r:id="rId29"/>
    <p:sldId id="326" r:id="rId30"/>
    <p:sldId id="327" r:id="rId31"/>
    <p:sldId id="323" r:id="rId32"/>
    <p:sldId id="331" r:id="rId33"/>
    <p:sldId id="330" r:id="rId34"/>
    <p:sldId id="296" r:id="rId35"/>
    <p:sldId id="261" r:id="rId36"/>
  </p:sldIdLst>
  <p:sldSz cx="9144000" cy="5143500" type="screen16x9"/>
  <p:notesSz cx="7315200" cy="9601200"/>
  <p:custDataLst>
    <p:tags r:id="rId38"/>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D6EFEA-8F3E-4004-889C-8E5CAAF7F9C6}" v="338" dt="2023-02-10T14:52:23.121"/>
    <p1510:client id="{1B7F9375-9160-4C07-850C-5C15983EE0F4}" v="7" dt="2022-04-04T18:50:32.362"/>
    <p1510:client id="{79A8D5E5-E60C-47FB-BEF7-31D761697947}" v="202" dt="2023-03-02T17:43:14.6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4B6732-7D61-4963-A43A-E5B4E3691581}" type="doc">
      <dgm:prSet loTypeId="urn:microsoft.com/office/officeart/2005/8/layout/radial4" loCatId="relationship" qsTypeId="urn:microsoft.com/office/officeart/2005/8/quickstyle/simple1" qsCatId="simple" csTypeId="urn:microsoft.com/office/officeart/2005/8/colors/accent4_1" csCatId="accent4" phldr="1"/>
      <dgm:spPr/>
      <dgm:t>
        <a:bodyPr/>
        <a:lstStyle/>
        <a:p>
          <a:endParaRPr lang="en-US"/>
        </a:p>
      </dgm:t>
    </dgm:pt>
    <dgm:pt modelId="{9B64C036-BC07-4116-8C51-8C386A564E36}">
      <dgm:prSet phldrT="[Text]"/>
      <dgm:spPr/>
      <dgm:t>
        <a:bodyPr/>
        <a:lstStyle/>
        <a:p>
          <a:r>
            <a:rPr lang="en-US"/>
            <a:t>Extension Mission</a:t>
          </a:r>
        </a:p>
      </dgm:t>
    </dgm:pt>
    <dgm:pt modelId="{9DA7E800-9CFC-450A-AF5A-FFC59293AB99}" type="parTrans" cxnId="{508D1BCF-8DEB-4177-8F75-4A9FC6C118DD}">
      <dgm:prSet/>
      <dgm:spPr/>
      <dgm:t>
        <a:bodyPr/>
        <a:lstStyle/>
        <a:p>
          <a:endParaRPr lang="en-US"/>
        </a:p>
      </dgm:t>
    </dgm:pt>
    <dgm:pt modelId="{08E15722-6576-417E-A398-EA374913AD96}" type="sibTrans" cxnId="{508D1BCF-8DEB-4177-8F75-4A9FC6C118DD}">
      <dgm:prSet/>
      <dgm:spPr/>
      <dgm:t>
        <a:bodyPr/>
        <a:lstStyle/>
        <a:p>
          <a:endParaRPr lang="en-US"/>
        </a:p>
      </dgm:t>
    </dgm:pt>
    <dgm:pt modelId="{435021B7-649B-486A-87E3-9AF43D27E412}">
      <dgm:prSet phldrT="[Text]"/>
      <dgm:spPr/>
      <dgm:t>
        <a:bodyPr/>
        <a:lstStyle/>
        <a:p>
          <a:r>
            <a:rPr lang="en-US" altLang="en-US"/>
            <a:t>County Extension councils</a:t>
          </a:r>
          <a:endParaRPr lang="en-US"/>
        </a:p>
      </dgm:t>
    </dgm:pt>
    <dgm:pt modelId="{0CAADC63-FC05-435B-AA7B-A89BC443C5B3}" type="parTrans" cxnId="{277F83F0-0415-42B2-A5E4-1EE1A982559D}">
      <dgm:prSet/>
      <dgm:spPr/>
      <dgm:t>
        <a:bodyPr/>
        <a:lstStyle/>
        <a:p>
          <a:endParaRPr lang="en-US"/>
        </a:p>
      </dgm:t>
    </dgm:pt>
    <dgm:pt modelId="{F69F9861-E220-4C42-9FE8-C0EB24B02D5D}" type="sibTrans" cxnId="{277F83F0-0415-42B2-A5E4-1EE1A982559D}">
      <dgm:prSet/>
      <dgm:spPr/>
      <dgm:t>
        <a:bodyPr/>
        <a:lstStyle/>
        <a:p>
          <a:endParaRPr lang="en-US"/>
        </a:p>
      </dgm:t>
    </dgm:pt>
    <dgm:pt modelId="{574E73E7-0280-4CB5-9B49-C8465603B958}">
      <dgm:prSet phldrT="[Text]"/>
      <dgm:spPr/>
      <dgm:t>
        <a:bodyPr/>
        <a:lstStyle/>
        <a:p>
          <a:r>
            <a:rPr lang="en-US" altLang="en-US"/>
            <a:t>University of Missouri System</a:t>
          </a:r>
          <a:endParaRPr lang="en-US"/>
        </a:p>
      </dgm:t>
    </dgm:pt>
    <dgm:pt modelId="{3FDF52CC-508B-4379-AEB8-6E54B7F89DC7}" type="parTrans" cxnId="{B6A209A6-A10A-405E-AB8E-EE65265EF76A}">
      <dgm:prSet/>
      <dgm:spPr/>
      <dgm:t>
        <a:bodyPr/>
        <a:lstStyle/>
        <a:p>
          <a:endParaRPr lang="en-US"/>
        </a:p>
      </dgm:t>
    </dgm:pt>
    <dgm:pt modelId="{C154FFC9-D780-4F9C-B139-40DA13D53D06}" type="sibTrans" cxnId="{B6A209A6-A10A-405E-AB8E-EE65265EF76A}">
      <dgm:prSet/>
      <dgm:spPr/>
      <dgm:t>
        <a:bodyPr/>
        <a:lstStyle/>
        <a:p>
          <a:endParaRPr lang="en-US"/>
        </a:p>
      </dgm:t>
    </dgm:pt>
    <dgm:pt modelId="{B3EFF70B-87B8-4BF6-A841-BB2C0A606445}">
      <dgm:prSet phldrT="[Text]"/>
      <dgm:spPr/>
      <dgm:t>
        <a:bodyPr/>
        <a:lstStyle/>
        <a:p>
          <a:r>
            <a:rPr lang="en-US" altLang="en-US"/>
            <a:t>Lincoln University</a:t>
          </a:r>
          <a:endParaRPr lang="en-US"/>
        </a:p>
      </dgm:t>
    </dgm:pt>
    <dgm:pt modelId="{1E00C002-58D9-4CB1-807C-2C8F6E582654}" type="parTrans" cxnId="{0FA08CBE-985F-4593-820E-F4A67A841D87}">
      <dgm:prSet/>
      <dgm:spPr/>
      <dgm:t>
        <a:bodyPr/>
        <a:lstStyle/>
        <a:p>
          <a:endParaRPr lang="en-US"/>
        </a:p>
      </dgm:t>
    </dgm:pt>
    <dgm:pt modelId="{D509E6AC-A458-4BD3-8E6D-DBA540689803}" type="sibTrans" cxnId="{0FA08CBE-985F-4593-820E-F4A67A841D87}">
      <dgm:prSet/>
      <dgm:spPr/>
      <dgm:t>
        <a:bodyPr/>
        <a:lstStyle/>
        <a:p>
          <a:endParaRPr lang="en-US"/>
        </a:p>
      </dgm:t>
    </dgm:pt>
    <dgm:pt modelId="{DBD4A3A4-F3FE-4626-A4F3-FEC8049D3749}">
      <dgm:prSet/>
      <dgm:spPr/>
      <dgm:t>
        <a:bodyPr/>
        <a:lstStyle/>
        <a:p>
          <a:r>
            <a:rPr lang="en-US"/>
            <a:t>US Dept. of Agriculture</a:t>
          </a:r>
        </a:p>
      </dgm:t>
    </dgm:pt>
    <dgm:pt modelId="{16EA3FCD-43E8-4E25-AA99-36ECD264198F}" type="parTrans" cxnId="{D03F6C2F-9A2E-4D4C-8FE7-68C040188F74}">
      <dgm:prSet/>
      <dgm:spPr/>
      <dgm:t>
        <a:bodyPr/>
        <a:lstStyle/>
        <a:p>
          <a:endParaRPr lang="en-US"/>
        </a:p>
      </dgm:t>
    </dgm:pt>
    <dgm:pt modelId="{6A141052-9666-45CA-AAC5-D68DFBF69E8B}" type="sibTrans" cxnId="{D03F6C2F-9A2E-4D4C-8FE7-68C040188F74}">
      <dgm:prSet/>
      <dgm:spPr/>
      <dgm:t>
        <a:bodyPr/>
        <a:lstStyle/>
        <a:p>
          <a:endParaRPr lang="en-US"/>
        </a:p>
      </dgm:t>
    </dgm:pt>
    <dgm:pt modelId="{9ECE62E8-1584-428F-8A67-A78891565762}">
      <dgm:prSet/>
      <dgm:spPr/>
      <dgm:t>
        <a:bodyPr/>
        <a:lstStyle/>
        <a:p>
          <a:r>
            <a:rPr lang="en-US"/>
            <a:t>Other stakeholders and partners</a:t>
          </a:r>
        </a:p>
      </dgm:t>
    </dgm:pt>
    <dgm:pt modelId="{574F6305-0224-4271-87A0-353EF99BCFCE}" type="parTrans" cxnId="{9474A660-16DC-4DD9-AC9B-A194A4B12082}">
      <dgm:prSet/>
      <dgm:spPr/>
      <dgm:t>
        <a:bodyPr/>
        <a:lstStyle/>
        <a:p>
          <a:endParaRPr lang="en-US"/>
        </a:p>
      </dgm:t>
    </dgm:pt>
    <dgm:pt modelId="{A16B00E6-A9AA-4252-B2D5-A505FB6D72CF}" type="sibTrans" cxnId="{9474A660-16DC-4DD9-AC9B-A194A4B12082}">
      <dgm:prSet/>
      <dgm:spPr/>
      <dgm:t>
        <a:bodyPr/>
        <a:lstStyle/>
        <a:p>
          <a:endParaRPr lang="en-US"/>
        </a:p>
      </dgm:t>
    </dgm:pt>
    <dgm:pt modelId="{E2381A6B-FFF0-4EDB-9023-CE4DAED0DE33}" type="pres">
      <dgm:prSet presAssocID="{F64B6732-7D61-4963-A43A-E5B4E3691581}" presName="cycle" presStyleCnt="0">
        <dgm:presLayoutVars>
          <dgm:chMax val="1"/>
          <dgm:dir/>
          <dgm:animLvl val="ctr"/>
          <dgm:resizeHandles val="exact"/>
        </dgm:presLayoutVars>
      </dgm:prSet>
      <dgm:spPr/>
    </dgm:pt>
    <dgm:pt modelId="{DF0BFFF7-ED56-44BA-A026-CA1A2474AD57}" type="pres">
      <dgm:prSet presAssocID="{9B64C036-BC07-4116-8C51-8C386A564E36}" presName="centerShape" presStyleLbl="node0" presStyleIdx="0" presStyleCnt="1" custScaleX="135530" custScaleY="136441"/>
      <dgm:spPr/>
    </dgm:pt>
    <dgm:pt modelId="{4FCC1CC0-D706-4CDC-98A6-6EB51F6B370F}" type="pres">
      <dgm:prSet presAssocID="{0CAADC63-FC05-435B-AA7B-A89BC443C5B3}" presName="parTrans" presStyleLbl="bgSibTrans2D1" presStyleIdx="0" presStyleCnt="5"/>
      <dgm:spPr/>
    </dgm:pt>
    <dgm:pt modelId="{156D3E34-7615-49A2-8EF1-17EA057A1DE2}" type="pres">
      <dgm:prSet presAssocID="{435021B7-649B-486A-87E3-9AF43D27E412}" presName="node" presStyleLbl="node1" presStyleIdx="0" presStyleCnt="5">
        <dgm:presLayoutVars>
          <dgm:bulletEnabled val="1"/>
        </dgm:presLayoutVars>
      </dgm:prSet>
      <dgm:spPr/>
    </dgm:pt>
    <dgm:pt modelId="{3767596B-D5A5-4A01-B563-3257DC218956}" type="pres">
      <dgm:prSet presAssocID="{3FDF52CC-508B-4379-AEB8-6E54B7F89DC7}" presName="parTrans" presStyleLbl="bgSibTrans2D1" presStyleIdx="1" presStyleCnt="5"/>
      <dgm:spPr/>
    </dgm:pt>
    <dgm:pt modelId="{06110ABF-7FC7-4124-AC92-15A00F84F06B}" type="pres">
      <dgm:prSet presAssocID="{574E73E7-0280-4CB5-9B49-C8465603B958}" presName="node" presStyleLbl="node1" presStyleIdx="1" presStyleCnt="5">
        <dgm:presLayoutVars>
          <dgm:bulletEnabled val="1"/>
        </dgm:presLayoutVars>
      </dgm:prSet>
      <dgm:spPr/>
    </dgm:pt>
    <dgm:pt modelId="{71B8A2DE-ABD0-440F-8377-FC32852C556A}" type="pres">
      <dgm:prSet presAssocID="{1E00C002-58D9-4CB1-807C-2C8F6E582654}" presName="parTrans" presStyleLbl="bgSibTrans2D1" presStyleIdx="2" presStyleCnt="5"/>
      <dgm:spPr/>
    </dgm:pt>
    <dgm:pt modelId="{ECF00529-5D26-496E-80F2-264CC6E129EF}" type="pres">
      <dgm:prSet presAssocID="{B3EFF70B-87B8-4BF6-A841-BB2C0A606445}" presName="node" presStyleLbl="node1" presStyleIdx="2" presStyleCnt="5">
        <dgm:presLayoutVars>
          <dgm:bulletEnabled val="1"/>
        </dgm:presLayoutVars>
      </dgm:prSet>
      <dgm:spPr/>
    </dgm:pt>
    <dgm:pt modelId="{673BA439-0A74-43F6-9E78-750F5FA5002C}" type="pres">
      <dgm:prSet presAssocID="{16EA3FCD-43E8-4E25-AA99-36ECD264198F}" presName="parTrans" presStyleLbl="bgSibTrans2D1" presStyleIdx="3" presStyleCnt="5"/>
      <dgm:spPr/>
    </dgm:pt>
    <dgm:pt modelId="{BC5BD6E6-A4D9-456D-9084-42D8B887841F}" type="pres">
      <dgm:prSet presAssocID="{DBD4A3A4-F3FE-4626-A4F3-FEC8049D3749}" presName="node" presStyleLbl="node1" presStyleIdx="3" presStyleCnt="5">
        <dgm:presLayoutVars>
          <dgm:bulletEnabled val="1"/>
        </dgm:presLayoutVars>
      </dgm:prSet>
      <dgm:spPr/>
    </dgm:pt>
    <dgm:pt modelId="{5D799E0D-7D88-4800-96E6-2FEEF9C3BD60}" type="pres">
      <dgm:prSet presAssocID="{574F6305-0224-4271-87A0-353EF99BCFCE}" presName="parTrans" presStyleLbl="bgSibTrans2D1" presStyleIdx="4" presStyleCnt="5"/>
      <dgm:spPr/>
    </dgm:pt>
    <dgm:pt modelId="{6321F495-815B-4964-9256-21000AF0DCC8}" type="pres">
      <dgm:prSet presAssocID="{9ECE62E8-1584-428F-8A67-A78891565762}" presName="node" presStyleLbl="node1" presStyleIdx="4" presStyleCnt="5">
        <dgm:presLayoutVars>
          <dgm:bulletEnabled val="1"/>
        </dgm:presLayoutVars>
      </dgm:prSet>
      <dgm:spPr/>
    </dgm:pt>
  </dgm:ptLst>
  <dgm:cxnLst>
    <dgm:cxn modelId="{05F97209-C38B-4A55-B50C-693E1A84DEAD}" type="presOf" srcId="{1E00C002-58D9-4CB1-807C-2C8F6E582654}" destId="{71B8A2DE-ABD0-440F-8377-FC32852C556A}" srcOrd="0" destOrd="0" presId="urn:microsoft.com/office/officeart/2005/8/layout/radial4"/>
    <dgm:cxn modelId="{D03F6C2F-9A2E-4D4C-8FE7-68C040188F74}" srcId="{9B64C036-BC07-4116-8C51-8C386A564E36}" destId="{DBD4A3A4-F3FE-4626-A4F3-FEC8049D3749}" srcOrd="3" destOrd="0" parTransId="{16EA3FCD-43E8-4E25-AA99-36ECD264198F}" sibTransId="{6A141052-9666-45CA-AAC5-D68DFBF69E8B}"/>
    <dgm:cxn modelId="{BBFB723A-BABC-4A98-AC8D-166F00ED193D}" type="presOf" srcId="{9B64C036-BC07-4116-8C51-8C386A564E36}" destId="{DF0BFFF7-ED56-44BA-A026-CA1A2474AD57}" srcOrd="0" destOrd="0" presId="urn:microsoft.com/office/officeart/2005/8/layout/radial4"/>
    <dgm:cxn modelId="{9474A660-16DC-4DD9-AC9B-A194A4B12082}" srcId="{9B64C036-BC07-4116-8C51-8C386A564E36}" destId="{9ECE62E8-1584-428F-8A67-A78891565762}" srcOrd="4" destOrd="0" parTransId="{574F6305-0224-4271-87A0-353EF99BCFCE}" sibTransId="{A16B00E6-A9AA-4252-B2D5-A505FB6D72CF}"/>
    <dgm:cxn modelId="{DD248E54-AFC4-4662-87AD-AE111CC2921F}" type="presOf" srcId="{435021B7-649B-486A-87E3-9AF43D27E412}" destId="{156D3E34-7615-49A2-8EF1-17EA057A1DE2}" srcOrd="0" destOrd="0" presId="urn:microsoft.com/office/officeart/2005/8/layout/radial4"/>
    <dgm:cxn modelId="{121ADA7A-8284-446F-AF23-38BA39251C95}" type="presOf" srcId="{9ECE62E8-1584-428F-8A67-A78891565762}" destId="{6321F495-815B-4964-9256-21000AF0DCC8}" srcOrd="0" destOrd="0" presId="urn:microsoft.com/office/officeart/2005/8/layout/radial4"/>
    <dgm:cxn modelId="{8F6E3F81-D29D-4756-93F4-5233C93DD134}" type="presOf" srcId="{574E73E7-0280-4CB5-9B49-C8465603B958}" destId="{06110ABF-7FC7-4124-AC92-15A00F84F06B}" srcOrd="0" destOrd="0" presId="urn:microsoft.com/office/officeart/2005/8/layout/radial4"/>
    <dgm:cxn modelId="{2168548B-6814-41F5-8B9F-E709726EF6AC}" type="presOf" srcId="{16EA3FCD-43E8-4E25-AA99-36ECD264198F}" destId="{673BA439-0A74-43F6-9E78-750F5FA5002C}" srcOrd="0" destOrd="0" presId="urn:microsoft.com/office/officeart/2005/8/layout/radial4"/>
    <dgm:cxn modelId="{833B579C-0B44-4432-89EB-A35AB36C4CCB}" type="presOf" srcId="{3FDF52CC-508B-4379-AEB8-6E54B7F89DC7}" destId="{3767596B-D5A5-4A01-B563-3257DC218956}" srcOrd="0" destOrd="0" presId="urn:microsoft.com/office/officeart/2005/8/layout/radial4"/>
    <dgm:cxn modelId="{B6A209A6-A10A-405E-AB8E-EE65265EF76A}" srcId="{9B64C036-BC07-4116-8C51-8C386A564E36}" destId="{574E73E7-0280-4CB5-9B49-C8465603B958}" srcOrd="1" destOrd="0" parTransId="{3FDF52CC-508B-4379-AEB8-6E54B7F89DC7}" sibTransId="{C154FFC9-D780-4F9C-B139-40DA13D53D06}"/>
    <dgm:cxn modelId="{D150ABAF-2DCD-427F-A4B5-A0F48EDF25BF}" type="presOf" srcId="{0CAADC63-FC05-435B-AA7B-A89BC443C5B3}" destId="{4FCC1CC0-D706-4CDC-98A6-6EB51F6B370F}" srcOrd="0" destOrd="0" presId="urn:microsoft.com/office/officeart/2005/8/layout/radial4"/>
    <dgm:cxn modelId="{0FA08CBE-985F-4593-820E-F4A67A841D87}" srcId="{9B64C036-BC07-4116-8C51-8C386A564E36}" destId="{B3EFF70B-87B8-4BF6-A841-BB2C0A606445}" srcOrd="2" destOrd="0" parTransId="{1E00C002-58D9-4CB1-807C-2C8F6E582654}" sibTransId="{D509E6AC-A458-4BD3-8E6D-DBA540689803}"/>
    <dgm:cxn modelId="{9FC669C1-AB05-4A77-98FA-9486218F2A39}" type="presOf" srcId="{F64B6732-7D61-4963-A43A-E5B4E3691581}" destId="{E2381A6B-FFF0-4EDB-9023-CE4DAED0DE33}" srcOrd="0" destOrd="0" presId="urn:microsoft.com/office/officeart/2005/8/layout/radial4"/>
    <dgm:cxn modelId="{174DD0C7-3F4A-40A9-A421-2919FA089BE8}" type="presOf" srcId="{574F6305-0224-4271-87A0-353EF99BCFCE}" destId="{5D799E0D-7D88-4800-96E6-2FEEF9C3BD60}" srcOrd="0" destOrd="0" presId="urn:microsoft.com/office/officeart/2005/8/layout/radial4"/>
    <dgm:cxn modelId="{508D1BCF-8DEB-4177-8F75-4A9FC6C118DD}" srcId="{F64B6732-7D61-4963-A43A-E5B4E3691581}" destId="{9B64C036-BC07-4116-8C51-8C386A564E36}" srcOrd="0" destOrd="0" parTransId="{9DA7E800-9CFC-450A-AF5A-FFC59293AB99}" sibTransId="{08E15722-6576-417E-A398-EA374913AD96}"/>
    <dgm:cxn modelId="{98BA8DDB-A6F5-4565-91AC-F65F28713CCD}" type="presOf" srcId="{B3EFF70B-87B8-4BF6-A841-BB2C0A606445}" destId="{ECF00529-5D26-496E-80F2-264CC6E129EF}" srcOrd="0" destOrd="0" presId="urn:microsoft.com/office/officeart/2005/8/layout/radial4"/>
    <dgm:cxn modelId="{277F83F0-0415-42B2-A5E4-1EE1A982559D}" srcId="{9B64C036-BC07-4116-8C51-8C386A564E36}" destId="{435021B7-649B-486A-87E3-9AF43D27E412}" srcOrd="0" destOrd="0" parTransId="{0CAADC63-FC05-435B-AA7B-A89BC443C5B3}" sibTransId="{F69F9861-E220-4C42-9FE8-C0EB24B02D5D}"/>
    <dgm:cxn modelId="{645811F6-E268-4917-ACA9-BBABE145FE88}" type="presOf" srcId="{DBD4A3A4-F3FE-4626-A4F3-FEC8049D3749}" destId="{BC5BD6E6-A4D9-456D-9084-42D8B887841F}" srcOrd="0" destOrd="0" presId="urn:microsoft.com/office/officeart/2005/8/layout/radial4"/>
    <dgm:cxn modelId="{7FBFCC45-4D5D-4034-903D-5B9C1B00B39F}" type="presParOf" srcId="{E2381A6B-FFF0-4EDB-9023-CE4DAED0DE33}" destId="{DF0BFFF7-ED56-44BA-A026-CA1A2474AD57}" srcOrd="0" destOrd="0" presId="urn:microsoft.com/office/officeart/2005/8/layout/radial4"/>
    <dgm:cxn modelId="{7224B4A3-119D-41ED-A3F1-1BA88FD1D377}" type="presParOf" srcId="{E2381A6B-FFF0-4EDB-9023-CE4DAED0DE33}" destId="{4FCC1CC0-D706-4CDC-98A6-6EB51F6B370F}" srcOrd="1" destOrd="0" presId="urn:microsoft.com/office/officeart/2005/8/layout/radial4"/>
    <dgm:cxn modelId="{47BFC100-3ED2-4759-8CEA-D488EC49ECBB}" type="presParOf" srcId="{E2381A6B-FFF0-4EDB-9023-CE4DAED0DE33}" destId="{156D3E34-7615-49A2-8EF1-17EA057A1DE2}" srcOrd="2" destOrd="0" presId="urn:microsoft.com/office/officeart/2005/8/layout/radial4"/>
    <dgm:cxn modelId="{99E2AC8C-AF19-4A41-B19F-B973DE944F6D}" type="presParOf" srcId="{E2381A6B-FFF0-4EDB-9023-CE4DAED0DE33}" destId="{3767596B-D5A5-4A01-B563-3257DC218956}" srcOrd="3" destOrd="0" presId="urn:microsoft.com/office/officeart/2005/8/layout/radial4"/>
    <dgm:cxn modelId="{5C2913EF-0B65-4A54-8AF0-3883CE212598}" type="presParOf" srcId="{E2381A6B-FFF0-4EDB-9023-CE4DAED0DE33}" destId="{06110ABF-7FC7-4124-AC92-15A00F84F06B}" srcOrd="4" destOrd="0" presId="urn:microsoft.com/office/officeart/2005/8/layout/radial4"/>
    <dgm:cxn modelId="{A729A0D3-C6A5-4691-8A13-C3FA2AC1FACF}" type="presParOf" srcId="{E2381A6B-FFF0-4EDB-9023-CE4DAED0DE33}" destId="{71B8A2DE-ABD0-440F-8377-FC32852C556A}" srcOrd="5" destOrd="0" presId="urn:microsoft.com/office/officeart/2005/8/layout/radial4"/>
    <dgm:cxn modelId="{7710FA6C-B5C2-4FA2-998B-8680D292A832}" type="presParOf" srcId="{E2381A6B-FFF0-4EDB-9023-CE4DAED0DE33}" destId="{ECF00529-5D26-496E-80F2-264CC6E129EF}" srcOrd="6" destOrd="0" presId="urn:microsoft.com/office/officeart/2005/8/layout/radial4"/>
    <dgm:cxn modelId="{1462922E-8582-49CD-B363-111858A5F2CB}" type="presParOf" srcId="{E2381A6B-FFF0-4EDB-9023-CE4DAED0DE33}" destId="{673BA439-0A74-43F6-9E78-750F5FA5002C}" srcOrd="7" destOrd="0" presId="urn:microsoft.com/office/officeart/2005/8/layout/radial4"/>
    <dgm:cxn modelId="{53852366-DFFA-4438-822D-4BEEABE5C09F}" type="presParOf" srcId="{E2381A6B-FFF0-4EDB-9023-CE4DAED0DE33}" destId="{BC5BD6E6-A4D9-456D-9084-42D8B887841F}" srcOrd="8" destOrd="0" presId="urn:microsoft.com/office/officeart/2005/8/layout/radial4"/>
    <dgm:cxn modelId="{E140FBFD-46F5-4EA0-BBA2-B3F118E8D4F2}" type="presParOf" srcId="{E2381A6B-FFF0-4EDB-9023-CE4DAED0DE33}" destId="{5D799E0D-7D88-4800-96E6-2FEEF9C3BD60}" srcOrd="9" destOrd="0" presId="urn:microsoft.com/office/officeart/2005/8/layout/radial4"/>
    <dgm:cxn modelId="{DC863563-5AE5-45C8-AC48-A6535217E6BB}" type="presParOf" srcId="{E2381A6B-FFF0-4EDB-9023-CE4DAED0DE33}" destId="{6321F495-815B-4964-9256-21000AF0DCC8}"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8E9F16-9E8A-43A4-9629-8CF5F49CC9D5}" type="doc">
      <dgm:prSet loTypeId="urn:microsoft.com/office/officeart/2008/layout/PictureAccentList" loCatId="list" qsTypeId="urn:microsoft.com/office/officeart/2005/8/quickstyle/simple1" qsCatId="simple" csTypeId="urn:microsoft.com/office/officeart/2005/8/colors/accent4_1" csCatId="accent4" phldr="1"/>
      <dgm:spPr/>
      <dgm:t>
        <a:bodyPr/>
        <a:lstStyle/>
        <a:p>
          <a:endParaRPr lang="en-US"/>
        </a:p>
      </dgm:t>
    </dgm:pt>
    <dgm:pt modelId="{B38AE7D2-DAEF-4945-9B86-128E5E24D9EE}">
      <dgm:prSet phldrT="[Text]"/>
      <dgm:spPr/>
      <dgm:t>
        <a:bodyPr/>
        <a:lstStyle/>
        <a:p>
          <a:r>
            <a:rPr lang="en-US"/>
            <a:t>Engagement</a:t>
          </a:r>
        </a:p>
      </dgm:t>
    </dgm:pt>
    <dgm:pt modelId="{D88BCCD4-B250-4815-95A2-648E048DD40A}" type="parTrans" cxnId="{9CF6ED40-3464-4D6C-9FCE-E07DD8E3C192}">
      <dgm:prSet/>
      <dgm:spPr/>
      <dgm:t>
        <a:bodyPr/>
        <a:lstStyle/>
        <a:p>
          <a:endParaRPr lang="en-US"/>
        </a:p>
      </dgm:t>
    </dgm:pt>
    <dgm:pt modelId="{36C93B7B-7176-4460-B493-ED35686757D6}" type="sibTrans" cxnId="{9CF6ED40-3464-4D6C-9FCE-E07DD8E3C192}">
      <dgm:prSet/>
      <dgm:spPr/>
      <dgm:t>
        <a:bodyPr/>
        <a:lstStyle/>
        <a:p>
          <a:endParaRPr lang="en-US"/>
        </a:p>
      </dgm:t>
    </dgm:pt>
    <dgm:pt modelId="{FAC10296-9A04-45B3-8943-DEFB19A3C55D}">
      <dgm:prSet phldrT="[Text]"/>
      <dgm:spPr/>
      <dgm:t>
        <a:bodyPr/>
        <a:lstStyle/>
        <a:p>
          <a:pPr algn="l"/>
          <a:r>
            <a:rPr lang="en-US"/>
            <a:t>Added in 2016</a:t>
          </a:r>
        </a:p>
      </dgm:t>
    </dgm:pt>
    <dgm:pt modelId="{D0B585FA-0A9E-4049-A3D6-5B0BB74F0A88}" type="parTrans" cxnId="{4320926D-3E48-4E31-9D27-90C58F5A0257}">
      <dgm:prSet/>
      <dgm:spPr/>
      <dgm:t>
        <a:bodyPr/>
        <a:lstStyle/>
        <a:p>
          <a:endParaRPr lang="en-US"/>
        </a:p>
      </dgm:t>
    </dgm:pt>
    <dgm:pt modelId="{EE99A874-3F36-4480-B595-EDFD38A0E572}" type="sibTrans" cxnId="{4320926D-3E48-4E31-9D27-90C58F5A0257}">
      <dgm:prSet/>
      <dgm:spPr/>
      <dgm:t>
        <a:bodyPr/>
        <a:lstStyle/>
        <a:p>
          <a:endParaRPr lang="en-US"/>
        </a:p>
      </dgm:t>
    </dgm:pt>
    <dgm:pt modelId="{769BC189-D511-47F4-9D01-E5787C921D71}">
      <dgm:prSet phldrT="[Text]"/>
      <dgm:spPr/>
      <dgm:t>
        <a:bodyPr/>
        <a:lstStyle/>
        <a:p>
          <a:pPr algn="l"/>
          <a:r>
            <a:rPr lang="en-US"/>
            <a:t>Goal – engage entire MU system with communities across the state </a:t>
          </a:r>
        </a:p>
      </dgm:t>
    </dgm:pt>
    <dgm:pt modelId="{C0F44D60-14C6-4C44-81EA-7DD6ECC660F5}" type="parTrans" cxnId="{5458A889-3880-4677-8591-576E69540255}">
      <dgm:prSet/>
      <dgm:spPr/>
      <dgm:t>
        <a:bodyPr/>
        <a:lstStyle/>
        <a:p>
          <a:endParaRPr lang="en-US"/>
        </a:p>
      </dgm:t>
    </dgm:pt>
    <dgm:pt modelId="{9E8B15B8-F7BD-4343-9C00-67E25E61EB3D}" type="sibTrans" cxnId="{5458A889-3880-4677-8591-576E69540255}">
      <dgm:prSet/>
      <dgm:spPr/>
      <dgm:t>
        <a:bodyPr/>
        <a:lstStyle/>
        <a:p>
          <a:endParaRPr lang="en-US"/>
        </a:p>
      </dgm:t>
    </dgm:pt>
    <dgm:pt modelId="{0EE2244D-AD8F-4830-8C58-BC48DD21CEBC}">
      <dgm:prSet/>
      <dgm:spPr/>
      <dgm:t>
        <a:bodyPr/>
        <a:lstStyle/>
        <a:p>
          <a:pPr algn="l"/>
          <a:r>
            <a:rPr lang="en-US"/>
            <a:t>Statewide Engagement Council created to provide focus</a:t>
          </a:r>
        </a:p>
      </dgm:t>
    </dgm:pt>
    <dgm:pt modelId="{CCB50446-C7C7-4801-A735-C4CD897B5452}" type="parTrans" cxnId="{53450B91-B548-4B64-8533-828A9DBC8E60}">
      <dgm:prSet/>
      <dgm:spPr/>
      <dgm:t>
        <a:bodyPr/>
        <a:lstStyle/>
        <a:p>
          <a:endParaRPr lang="en-US"/>
        </a:p>
      </dgm:t>
    </dgm:pt>
    <dgm:pt modelId="{44697A09-12AC-4CAB-A3D1-7C86AE302307}" type="sibTrans" cxnId="{53450B91-B548-4B64-8533-828A9DBC8E60}">
      <dgm:prSet/>
      <dgm:spPr/>
      <dgm:t>
        <a:bodyPr/>
        <a:lstStyle/>
        <a:p>
          <a:endParaRPr lang="en-US"/>
        </a:p>
      </dgm:t>
    </dgm:pt>
    <dgm:pt modelId="{59E97571-C4FB-4860-8D28-C2603E5E6EF9}" type="pres">
      <dgm:prSet presAssocID="{DD8E9F16-9E8A-43A4-9629-8CF5F49CC9D5}" presName="layout" presStyleCnt="0">
        <dgm:presLayoutVars>
          <dgm:chMax/>
          <dgm:chPref/>
          <dgm:dir/>
          <dgm:animOne val="branch"/>
          <dgm:animLvl val="lvl"/>
          <dgm:resizeHandles/>
        </dgm:presLayoutVars>
      </dgm:prSet>
      <dgm:spPr/>
    </dgm:pt>
    <dgm:pt modelId="{72F9ECC0-EB78-426A-9789-58E5F7E24EC4}" type="pres">
      <dgm:prSet presAssocID="{B38AE7D2-DAEF-4945-9B86-128E5E24D9EE}" presName="root" presStyleCnt="0">
        <dgm:presLayoutVars>
          <dgm:chMax/>
          <dgm:chPref val="4"/>
        </dgm:presLayoutVars>
      </dgm:prSet>
      <dgm:spPr/>
    </dgm:pt>
    <dgm:pt modelId="{6158BB1A-B13E-4072-BA58-6A5445F810C4}" type="pres">
      <dgm:prSet presAssocID="{B38AE7D2-DAEF-4945-9B86-128E5E24D9EE}" presName="rootComposite" presStyleCnt="0">
        <dgm:presLayoutVars/>
      </dgm:prSet>
      <dgm:spPr/>
    </dgm:pt>
    <dgm:pt modelId="{D4451438-078D-4863-ADA3-07D26C92951D}" type="pres">
      <dgm:prSet presAssocID="{B38AE7D2-DAEF-4945-9B86-128E5E24D9EE}" presName="rootText" presStyleLbl="node0" presStyleIdx="0" presStyleCnt="1">
        <dgm:presLayoutVars>
          <dgm:chMax/>
          <dgm:chPref val="4"/>
        </dgm:presLayoutVars>
      </dgm:prSet>
      <dgm:spPr/>
    </dgm:pt>
    <dgm:pt modelId="{D00E8694-FAD8-4F3B-9A5B-C44A3890AF62}" type="pres">
      <dgm:prSet presAssocID="{B38AE7D2-DAEF-4945-9B86-128E5E24D9EE}" presName="childShape" presStyleCnt="0">
        <dgm:presLayoutVars>
          <dgm:chMax val="0"/>
          <dgm:chPref val="0"/>
        </dgm:presLayoutVars>
      </dgm:prSet>
      <dgm:spPr/>
    </dgm:pt>
    <dgm:pt modelId="{46E5792E-016D-41B0-BD4D-F97961844A31}" type="pres">
      <dgm:prSet presAssocID="{FAC10296-9A04-45B3-8943-DEFB19A3C55D}" presName="childComposite" presStyleCnt="0">
        <dgm:presLayoutVars>
          <dgm:chMax val="0"/>
          <dgm:chPref val="0"/>
        </dgm:presLayoutVars>
      </dgm:prSet>
      <dgm:spPr/>
    </dgm:pt>
    <dgm:pt modelId="{C30F0646-D14A-4A68-8320-5C7B5EDB4F33}" type="pres">
      <dgm:prSet presAssocID="{FAC10296-9A04-45B3-8943-DEFB19A3C55D}" presName="Image" presStyleLbl="node1" presStyleIdx="0" presStyleCnt="3"/>
      <dgm:spPr>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471578DE-35E9-4D37-BA1D-38358FCAB523}" type="pres">
      <dgm:prSet presAssocID="{FAC10296-9A04-45B3-8943-DEFB19A3C55D}" presName="childText" presStyleLbl="lnNode1" presStyleIdx="0" presStyleCnt="3">
        <dgm:presLayoutVars>
          <dgm:chMax val="0"/>
          <dgm:chPref val="0"/>
          <dgm:bulletEnabled val="1"/>
        </dgm:presLayoutVars>
      </dgm:prSet>
      <dgm:spPr/>
    </dgm:pt>
    <dgm:pt modelId="{55F42A88-C6C9-478D-92F6-3061BB0345E7}" type="pres">
      <dgm:prSet presAssocID="{769BC189-D511-47F4-9D01-E5787C921D71}" presName="childComposite" presStyleCnt="0">
        <dgm:presLayoutVars>
          <dgm:chMax val="0"/>
          <dgm:chPref val="0"/>
        </dgm:presLayoutVars>
      </dgm:prSet>
      <dgm:spPr/>
    </dgm:pt>
    <dgm:pt modelId="{63132732-9A9D-469A-8799-FC9B5FE9493A}" type="pres">
      <dgm:prSet presAssocID="{769BC189-D511-47F4-9D01-E5787C921D71}" presName="Image" presStyleLbl="node1" presStyleIdx="1" presStyleCnt="3"/>
      <dgm:spPr>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4C418B85-9BA6-41EF-AF09-2B5184574172}" type="pres">
      <dgm:prSet presAssocID="{769BC189-D511-47F4-9D01-E5787C921D71}" presName="childText" presStyleLbl="lnNode1" presStyleIdx="1" presStyleCnt="3">
        <dgm:presLayoutVars>
          <dgm:chMax val="0"/>
          <dgm:chPref val="0"/>
          <dgm:bulletEnabled val="1"/>
        </dgm:presLayoutVars>
      </dgm:prSet>
      <dgm:spPr/>
    </dgm:pt>
    <dgm:pt modelId="{45ECF439-AA56-432C-ACB0-8018749E3432}" type="pres">
      <dgm:prSet presAssocID="{0EE2244D-AD8F-4830-8C58-BC48DD21CEBC}" presName="childComposite" presStyleCnt="0">
        <dgm:presLayoutVars>
          <dgm:chMax val="0"/>
          <dgm:chPref val="0"/>
        </dgm:presLayoutVars>
      </dgm:prSet>
      <dgm:spPr/>
    </dgm:pt>
    <dgm:pt modelId="{D815DE11-0F9A-4A61-97E3-4351C822B4D9}" type="pres">
      <dgm:prSet presAssocID="{0EE2244D-AD8F-4830-8C58-BC48DD21CEBC}" presName="Image" presStyleLbl="node1" presStyleIdx="2" presStyleCnt="3"/>
      <dgm:spPr>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37DAB3C5-2D5A-4A3C-B360-DE1CFB69EEFB}" type="pres">
      <dgm:prSet presAssocID="{0EE2244D-AD8F-4830-8C58-BC48DD21CEBC}" presName="childText" presStyleLbl="lnNode1" presStyleIdx="2" presStyleCnt="3">
        <dgm:presLayoutVars>
          <dgm:chMax val="0"/>
          <dgm:chPref val="0"/>
          <dgm:bulletEnabled val="1"/>
        </dgm:presLayoutVars>
      </dgm:prSet>
      <dgm:spPr/>
    </dgm:pt>
  </dgm:ptLst>
  <dgm:cxnLst>
    <dgm:cxn modelId="{CAB57700-FF68-4CB5-9D0A-E9F0BC21307F}" type="presOf" srcId="{0EE2244D-AD8F-4830-8C58-BC48DD21CEBC}" destId="{37DAB3C5-2D5A-4A3C-B360-DE1CFB69EEFB}" srcOrd="0" destOrd="0" presId="urn:microsoft.com/office/officeart/2008/layout/PictureAccentList"/>
    <dgm:cxn modelId="{27537A04-51F7-4BA6-B250-71B655DFC1F9}" type="presOf" srcId="{DD8E9F16-9E8A-43A4-9629-8CF5F49CC9D5}" destId="{59E97571-C4FB-4860-8D28-C2603E5E6EF9}" srcOrd="0" destOrd="0" presId="urn:microsoft.com/office/officeart/2008/layout/PictureAccentList"/>
    <dgm:cxn modelId="{71D46B28-AB10-4CAD-BD3D-8B36FA9DDAC0}" type="presOf" srcId="{769BC189-D511-47F4-9D01-E5787C921D71}" destId="{4C418B85-9BA6-41EF-AF09-2B5184574172}" srcOrd="0" destOrd="0" presId="urn:microsoft.com/office/officeart/2008/layout/PictureAccentList"/>
    <dgm:cxn modelId="{9CF6ED40-3464-4D6C-9FCE-E07DD8E3C192}" srcId="{DD8E9F16-9E8A-43A4-9629-8CF5F49CC9D5}" destId="{B38AE7D2-DAEF-4945-9B86-128E5E24D9EE}" srcOrd="0" destOrd="0" parTransId="{D88BCCD4-B250-4815-95A2-648E048DD40A}" sibTransId="{36C93B7B-7176-4460-B493-ED35686757D6}"/>
    <dgm:cxn modelId="{4320926D-3E48-4E31-9D27-90C58F5A0257}" srcId="{B38AE7D2-DAEF-4945-9B86-128E5E24D9EE}" destId="{FAC10296-9A04-45B3-8943-DEFB19A3C55D}" srcOrd="0" destOrd="0" parTransId="{D0B585FA-0A9E-4049-A3D6-5B0BB74F0A88}" sibTransId="{EE99A874-3F36-4480-B595-EDFD38A0E572}"/>
    <dgm:cxn modelId="{5458A889-3880-4677-8591-576E69540255}" srcId="{B38AE7D2-DAEF-4945-9B86-128E5E24D9EE}" destId="{769BC189-D511-47F4-9D01-E5787C921D71}" srcOrd="1" destOrd="0" parTransId="{C0F44D60-14C6-4C44-81EA-7DD6ECC660F5}" sibTransId="{9E8B15B8-F7BD-4343-9C00-67E25E61EB3D}"/>
    <dgm:cxn modelId="{53450B91-B548-4B64-8533-828A9DBC8E60}" srcId="{B38AE7D2-DAEF-4945-9B86-128E5E24D9EE}" destId="{0EE2244D-AD8F-4830-8C58-BC48DD21CEBC}" srcOrd="2" destOrd="0" parTransId="{CCB50446-C7C7-4801-A735-C4CD897B5452}" sibTransId="{44697A09-12AC-4CAB-A3D1-7C86AE302307}"/>
    <dgm:cxn modelId="{8BC170E9-405E-4694-A9E9-234DA6954D1D}" type="presOf" srcId="{B38AE7D2-DAEF-4945-9B86-128E5E24D9EE}" destId="{D4451438-078D-4863-ADA3-07D26C92951D}" srcOrd="0" destOrd="0" presId="urn:microsoft.com/office/officeart/2008/layout/PictureAccentList"/>
    <dgm:cxn modelId="{32B953EF-F3F7-4F7B-AA9B-45DB2905441C}" type="presOf" srcId="{FAC10296-9A04-45B3-8943-DEFB19A3C55D}" destId="{471578DE-35E9-4D37-BA1D-38358FCAB523}" srcOrd="0" destOrd="0" presId="urn:microsoft.com/office/officeart/2008/layout/PictureAccentList"/>
    <dgm:cxn modelId="{119B852F-1C60-4028-BF1F-447530E6BEB8}" type="presParOf" srcId="{59E97571-C4FB-4860-8D28-C2603E5E6EF9}" destId="{72F9ECC0-EB78-426A-9789-58E5F7E24EC4}" srcOrd="0" destOrd="0" presId="urn:microsoft.com/office/officeart/2008/layout/PictureAccentList"/>
    <dgm:cxn modelId="{A334EA43-BB8F-4BF6-904C-C4EA6733545D}" type="presParOf" srcId="{72F9ECC0-EB78-426A-9789-58E5F7E24EC4}" destId="{6158BB1A-B13E-4072-BA58-6A5445F810C4}" srcOrd="0" destOrd="0" presId="urn:microsoft.com/office/officeart/2008/layout/PictureAccentList"/>
    <dgm:cxn modelId="{440F76AD-0E5F-49AE-AEB7-F5F83741BFED}" type="presParOf" srcId="{6158BB1A-B13E-4072-BA58-6A5445F810C4}" destId="{D4451438-078D-4863-ADA3-07D26C92951D}" srcOrd="0" destOrd="0" presId="urn:microsoft.com/office/officeart/2008/layout/PictureAccentList"/>
    <dgm:cxn modelId="{490D3EB3-FABE-4D61-A576-54C5EA390297}" type="presParOf" srcId="{72F9ECC0-EB78-426A-9789-58E5F7E24EC4}" destId="{D00E8694-FAD8-4F3B-9A5B-C44A3890AF62}" srcOrd="1" destOrd="0" presId="urn:microsoft.com/office/officeart/2008/layout/PictureAccentList"/>
    <dgm:cxn modelId="{74117BB9-5541-47B7-889D-54FA4BC5098D}" type="presParOf" srcId="{D00E8694-FAD8-4F3B-9A5B-C44A3890AF62}" destId="{46E5792E-016D-41B0-BD4D-F97961844A31}" srcOrd="0" destOrd="0" presId="urn:microsoft.com/office/officeart/2008/layout/PictureAccentList"/>
    <dgm:cxn modelId="{5F4A666E-1635-4E85-BA92-7E062339C723}" type="presParOf" srcId="{46E5792E-016D-41B0-BD4D-F97961844A31}" destId="{C30F0646-D14A-4A68-8320-5C7B5EDB4F33}" srcOrd="0" destOrd="0" presId="urn:microsoft.com/office/officeart/2008/layout/PictureAccentList"/>
    <dgm:cxn modelId="{43E1C66C-7F74-47C1-B571-FC71D52E6169}" type="presParOf" srcId="{46E5792E-016D-41B0-BD4D-F97961844A31}" destId="{471578DE-35E9-4D37-BA1D-38358FCAB523}" srcOrd="1" destOrd="0" presId="urn:microsoft.com/office/officeart/2008/layout/PictureAccentList"/>
    <dgm:cxn modelId="{5C558C96-78A2-4D0C-ADA3-0683D8EDBDF7}" type="presParOf" srcId="{D00E8694-FAD8-4F3B-9A5B-C44A3890AF62}" destId="{55F42A88-C6C9-478D-92F6-3061BB0345E7}" srcOrd="1" destOrd="0" presId="urn:microsoft.com/office/officeart/2008/layout/PictureAccentList"/>
    <dgm:cxn modelId="{300DD0AA-A978-4AE3-AFAB-93FE7C6E64E6}" type="presParOf" srcId="{55F42A88-C6C9-478D-92F6-3061BB0345E7}" destId="{63132732-9A9D-469A-8799-FC9B5FE9493A}" srcOrd="0" destOrd="0" presId="urn:microsoft.com/office/officeart/2008/layout/PictureAccentList"/>
    <dgm:cxn modelId="{E8CF3BAD-5127-4105-8BE8-DE03480680B7}" type="presParOf" srcId="{55F42A88-C6C9-478D-92F6-3061BB0345E7}" destId="{4C418B85-9BA6-41EF-AF09-2B5184574172}" srcOrd="1" destOrd="0" presId="urn:microsoft.com/office/officeart/2008/layout/PictureAccentList"/>
    <dgm:cxn modelId="{1230F366-C227-4801-B4B2-04194846ADC3}" type="presParOf" srcId="{D00E8694-FAD8-4F3B-9A5B-C44A3890AF62}" destId="{45ECF439-AA56-432C-ACB0-8018749E3432}" srcOrd="2" destOrd="0" presId="urn:microsoft.com/office/officeart/2008/layout/PictureAccentList"/>
    <dgm:cxn modelId="{7E053155-6C67-4CA1-B1B5-CE849DBE13C4}" type="presParOf" srcId="{45ECF439-AA56-432C-ACB0-8018749E3432}" destId="{D815DE11-0F9A-4A61-97E3-4351C822B4D9}" srcOrd="0" destOrd="0" presId="urn:microsoft.com/office/officeart/2008/layout/PictureAccentList"/>
    <dgm:cxn modelId="{74674BBF-7F28-4888-B05D-F4A59CE0B10D}" type="presParOf" srcId="{45ECF439-AA56-432C-ACB0-8018749E3432}" destId="{37DAB3C5-2D5A-4A3C-B360-DE1CFB69EEFB}"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494417-5DE4-4E7D-A22F-C079BE70D579}" type="doc">
      <dgm:prSet loTypeId="urn:microsoft.com/office/officeart/2005/8/layout/hierarchy2" loCatId="hierarchy" qsTypeId="urn:microsoft.com/office/officeart/2005/8/quickstyle/simple1" qsCatId="simple" csTypeId="urn:microsoft.com/office/officeart/2005/8/colors/accent4_3" csCatId="accent4" phldr="1"/>
      <dgm:spPr/>
      <dgm:t>
        <a:bodyPr/>
        <a:lstStyle/>
        <a:p>
          <a:endParaRPr lang="en-US"/>
        </a:p>
      </dgm:t>
    </dgm:pt>
    <dgm:pt modelId="{BBDF1F09-0168-4BF0-9E49-F9BA68618A28}">
      <dgm:prSet phldrT="[Text]"/>
      <dgm:spPr/>
      <dgm:t>
        <a:bodyPr/>
        <a:lstStyle/>
        <a:p>
          <a:r>
            <a:rPr lang="en-US"/>
            <a:t>Responsibilities</a:t>
          </a:r>
        </a:p>
      </dgm:t>
    </dgm:pt>
    <dgm:pt modelId="{151967FA-56C9-4790-8ED6-CCAE08F1DDF2}" type="parTrans" cxnId="{F225CD6B-9249-4126-BC6E-3BEF61BD8248}">
      <dgm:prSet/>
      <dgm:spPr/>
      <dgm:t>
        <a:bodyPr/>
        <a:lstStyle/>
        <a:p>
          <a:endParaRPr lang="en-US"/>
        </a:p>
      </dgm:t>
    </dgm:pt>
    <dgm:pt modelId="{77B147AB-5783-4B76-932A-9664E81DF040}" type="sibTrans" cxnId="{F225CD6B-9249-4126-BC6E-3BEF61BD8248}">
      <dgm:prSet/>
      <dgm:spPr/>
      <dgm:t>
        <a:bodyPr/>
        <a:lstStyle/>
        <a:p>
          <a:endParaRPr lang="en-US"/>
        </a:p>
      </dgm:t>
    </dgm:pt>
    <dgm:pt modelId="{63D51D45-5B19-4658-BEFC-83596A86AA60}">
      <dgm:prSet phldrT="[Text]"/>
      <dgm:spPr/>
      <dgm:t>
        <a:bodyPr/>
        <a:lstStyle/>
        <a:p>
          <a:r>
            <a:rPr lang="en-US"/>
            <a:t>Programs</a:t>
          </a:r>
        </a:p>
      </dgm:t>
    </dgm:pt>
    <dgm:pt modelId="{E8B275E7-D208-46CD-ACD4-9E5A5C0F92CD}" type="parTrans" cxnId="{00B7CCB8-14B0-4160-A526-5C4B6AA32726}">
      <dgm:prSet/>
      <dgm:spPr/>
      <dgm:t>
        <a:bodyPr/>
        <a:lstStyle/>
        <a:p>
          <a:endParaRPr lang="en-US"/>
        </a:p>
      </dgm:t>
    </dgm:pt>
    <dgm:pt modelId="{A502FC11-4153-4683-B364-A17EF514E79A}" type="sibTrans" cxnId="{00B7CCB8-14B0-4160-A526-5C4B6AA32726}">
      <dgm:prSet/>
      <dgm:spPr/>
      <dgm:t>
        <a:bodyPr/>
        <a:lstStyle/>
        <a:p>
          <a:endParaRPr lang="en-US"/>
        </a:p>
      </dgm:t>
    </dgm:pt>
    <dgm:pt modelId="{DA9E33A7-357F-4A6D-9D98-526612787773}">
      <dgm:prSet phldrT="[Text]"/>
      <dgm:spPr/>
      <dgm:t>
        <a:bodyPr/>
        <a:lstStyle/>
        <a:p>
          <a:r>
            <a:rPr lang="en-US"/>
            <a:t>Governance</a:t>
          </a:r>
        </a:p>
      </dgm:t>
    </dgm:pt>
    <dgm:pt modelId="{36C1E65E-8ADF-4762-8335-62E3F6DB030E}" type="parTrans" cxnId="{63B51DD6-06E0-474C-8179-59EB9BA70BED}">
      <dgm:prSet/>
      <dgm:spPr/>
      <dgm:t>
        <a:bodyPr/>
        <a:lstStyle/>
        <a:p>
          <a:endParaRPr lang="en-US"/>
        </a:p>
      </dgm:t>
    </dgm:pt>
    <dgm:pt modelId="{6ACDB447-FC30-46CF-86FA-7D0CCFB93DE0}" type="sibTrans" cxnId="{63B51DD6-06E0-474C-8179-59EB9BA70BED}">
      <dgm:prSet/>
      <dgm:spPr/>
      <dgm:t>
        <a:bodyPr/>
        <a:lstStyle/>
        <a:p>
          <a:endParaRPr lang="en-US"/>
        </a:p>
      </dgm:t>
    </dgm:pt>
    <dgm:pt modelId="{D054FAAB-0D94-4646-BE95-C159249905FE}">
      <dgm:prSet/>
      <dgm:spPr/>
      <dgm:t>
        <a:bodyPr/>
        <a:lstStyle/>
        <a:p>
          <a:r>
            <a:rPr lang="en-US"/>
            <a:t>Membership</a:t>
          </a:r>
        </a:p>
      </dgm:t>
    </dgm:pt>
    <dgm:pt modelId="{C132C462-AE01-48E9-A505-B9560E726AEC}" type="parTrans" cxnId="{C06700D9-3379-4D43-962C-004846D66989}">
      <dgm:prSet/>
      <dgm:spPr/>
      <dgm:t>
        <a:bodyPr/>
        <a:lstStyle/>
        <a:p>
          <a:endParaRPr lang="en-US"/>
        </a:p>
      </dgm:t>
    </dgm:pt>
    <dgm:pt modelId="{9FD73EBD-CF6D-4034-8019-71C2E8520D49}" type="sibTrans" cxnId="{C06700D9-3379-4D43-962C-004846D66989}">
      <dgm:prSet/>
      <dgm:spPr/>
      <dgm:t>
        <a:bodyPr/>
        <a:lstStyle/>
        <a:p>
          <a:endParaRPr lang="en-US"/>
        </a:p>
      </dgm:t>
    </dgm:pt>
    <dgm:pt modelId="{2A05093B-9419-4F42-9C68-C3A5DA28161D}" type="pres">
      <dgm:prSet presAssocID="{E0494417-5DE4-4E7D-A22F-C079BE70D579}" presName="diagram" presStyleCnt="0">
        <dgm:presLayoutVars>
          <dgm:chPref val="1"/>
          <dgm:dir/>
          <dgm:animOne val="branch"/>
          <dgm:animLvl val="lvl"/>
          <dgm:resizeHandles val="exact"/>
        </dgm:presLayoutVars>
      </dgm:prSet>
      <dgm:spPr/>
    </dgm:pt>
    <dgm:pt modelId="{EA18816E-6A82-429D-B44F-9A23CAABB5B9}" type="pres">
      <dgm:prSet presAssocID="{BBDF1F09-0168-4BF0-9E49-F9BA68618A28}" presName="root1" presStyleCnt="0"/>
      <dgm:spPr/>
    </dgm:pt>
    <dgm:pt modelId="{FA651775-73C5-4F42-A0B7-28AE17D4AD84}" type="pres">
      <dgm:prSet presAssocID="{BBDF1F09-0168-4BF0-9E49-F9BA68618A28}" presName="LevelOneTextNode" presStyleLbl="node0" presStyleIdx="0" presStyleCnt="1" custScaleX="116914" custScaleY="129060">
        <dgm:presLayoutVars>
          <dgm:chPref val="3"/>
        </dgm:presLayoutVars>
      </dgm:prSet>
      <dgm:spPr/>
    </dgm:pt>
    <dgm:pt modelId="{3EABFE6E-A735-487B-AA1F-59846F50CA67}" type="pres">
      <dgm:prSet presAssocID="{BBDF1F09-0168-4BF0-9E49-F9BA68618A28}" presName="level2hierChild" presStyleCnt="0"/>
      <dgm:spPr/>
    </dgm:pt>
    <dgm:pt modelId="{603738D1-D715-41D2-9763-8835669817F8}" type="pres">
      <dgm:prSet presAssocID="{E8B275E7-D208-46CD-ACD4-9E5A5C0F92CD}" presName="conn2-1" presStyleLbl="parChTrans1D2" presStyleIdx="0" presStyleCnt="3"/>
      <dgm:spPr/>
    </dgm:pt>
    <dgm:pt modelId="{7E4F2646-75FE-423A-8E59-26697889B137}" type="pres">
      <dgm:prSet presAssocID="{E8B275E7-D208-46CD-ACD4-9E5A5C0F92CD}" presName="connTx" presStyleLbl="parChTrans1D2" presStyleIdx="0" presStyleCnt="3"/>
      <dgm:spPr/>
    </dgm:pt>
    <dgm:pt modelId="{9877C8A2-9ACE-4713-9CC0-031901900ED7}" type="pres">
      <dgm:prSet presAssocID="{63D51D45-5B19-4658-BEFC-83596A86AA60}" presName="root2" presStyleCnt="0"/>
      <dgm:spPr/>
    </dgm:pt>
    <dgm:pt modelId="{9C9B1FC8-5534-4511-9DB6-C52CB1A523AC}" type="pres">
      <dgm:prSet presAssocID="{63D51D45-5B19-4658-BEFC-83596A86AA60}" presName="LevelTwoTextNode" presStyleLbl="node2" presStyleIdx="0" presStyleCnt="3">
        <dgm:presLayoutVars>
          <dgm:chPref val="3"/>
        </dgm:presLayoutVars>
      </dgm:prSet>
      <dgm:spPr/>
    </dgm:pt>
    <dgm:pt modelId="{28CBA21E-2C22-4064-A346-9BA1B983E578}" type="pres">
      <dgm:prSet presAssocID="{63D51D45-5B19-4658-BEFC-83596A86AA60}" presName="level3hierChild" presStyleCnt="0"/>
      <dgm:spPr/>
    </dgm:pt>
    <dgm:pt modelId="{59782C33-1158-45A9-A07E-02E986A0D0E7}" type="pres">
      <dgm:prSet presAssocID="{36C1E65E-8ADF-4762-8335-62E3F6DB030E}" presName="conn2-1" presStyleLbl="parChTrans1D2" presStyleIdx="1" presStyleCnt="3"/>
      <dgm:spPr/>
    </dgm:pt>
    <dgm:pt modelId="{89EEDCAD-5D75-4E9D-BACC-EBDEED33861E}" type="pres">
      <dgm:prSet presAssocID="{36C1E65E-8ADF-4762-8335-62E3F6DB030E}" presName="connTx" presStyleLbl="parChTrans1D2" presStyleIdx="1" presStyleCnt="3"/>
      <dgm:spPr/>
    </dgm:pt>
    <dgm:pt modelId="{724410F0-C6FF-467A-9089-A7223258F84E}" type="pres">
      <dgm:prSet presAssocID="{DA9E33A7-357F-4A6D-9D98-526612787773}" presName="root2" presStyleCnt="0"/>
      <dgm:spPr/>
    </dgm:pt>
    <dgm:pt modelId="{6F2B3B23-3D02-4C13-ABCE-08317645F723}" type="pres">
      <dgm:prSet presAssocID="{DA9E33A7-357F-4A6D-9D98-526612787773}" presName="LevelTwoTextNode" presStyleLbl="node2" presStyleIdx="1" presStyleCnt="3">
        <dgm:presLayoutVars>
          <dgm:chPref val="3"/>
        </dgm:presLayoutVars>
      </dgm:prSet>
      <dgm:spPr/>
    </dgm:pt>
    <dgm:pt modelId="{B4D063E3-37BA-4327-9431-7A811C396B8C}" type="pres">
      <dgm:prSet presAssocID="{DA9E33A7-357F-4A6D-9D98-526612787773}" presName="level3hierChild" presStyleCnt="0"/>
      <dgm:spPr/>
    </dgm:pt>
    <dgm:pt modelId="{90B0A250-FED4-46C4-9EDD-1552F0963B52}" type="pres">
      <dgm:prSet presAssocID="{C132C462-AE01-48E9-A505-B9560E726AEC}" presName="conn2-1" presStyleLbl="parChTrans1D2" presStyleIdx="2" presStyleCnt="3"/>
      <dgm:spPr/>
    </dgm:pt>
    <dgm:pt modelId="{8FB9533A-98F8-45A8-AA2B-57AA367B096C}" type="pres">
      <dgm:prSet presAssocID="{C132C462-AE01-48E9-A505-B9560E726AEC}" presName="connTx" presStyleLbl="parChTrans1D2" presStyleIdx="2" presStyleCnt="3"/>
      <dgm:spPr/>
    </dgm:pt>
    <dgm:pt modelId="{5C046FDC-4D16-431A-9EED-BC939FAACFB7}" type="pres">
      <dgm:prSet presAssocID="{D054FAAB-0D94-4646-BE95-C159249905FE}" presName="root2" presStyleCnt="0"/>
      <dgm:spPr/>
    </dgm:pt>
    <dgm:pt modelId="{FA155C9D-2AFB-452C-8D33-5840758B8D6B}" type="pres">
      <dgm:prSet presAssocID="{D054FAAB-0D94-4646-BE95-C159249905FE}" presName="LevelTwoTextNode" presStyleLbl="node2" presStyleIdx="2" presStyleCnt="3">
        <dgm:presLayoutVars>
          <dgm:chPref val="3"/>
        </dgm:presLayoutVars>
      </dgm:prSet>
      <dgm:spPr/>
    </dgm:pt>
    <dgm:pt modelId="{5F4A018C-009B-4728-9EA7-F6254F8BFFD2}" type="pres">
      <dgm:prSet presAssocID="{D054FAAB-0D94-4646-BE95-C159249905FE}" presName="level3hierChild" presStyleCnt="0"/>
      <dgm:spPr/>
    </dgm:pt>
  </dgm:ptLst>
  <dgm:cxnLst>
    <dgm:cxn modelId="{24B0F90D-35B8-445E-A5D2-E412C2332376}" type="presOf" srcId="{BBDF1F09-0168-4BF0-9E49-F9BA68618A28}" destId="{FA651775-73C5-4F42-A0B7-28AE17D4AD84}" srcOrd="0" destOrd="0" presId="urn:microsoft.com/office/officeart/2005/8/layout/hierarchy2"/>
    <dgm:cxn modelId="{81CEC543-B242-4670-B9B2-0D8477903F0A}" type="presOf" srcId="{DA9E33A7-357F-4A6D-9D98-526612787773}" destId="{6F2B3B23-3D02-4C13-ABCE-08317645F723}" srcOrd="0" destOrd="0" presId="urn:microsoft.com/office/officeart/2005/8/layout/hierarchy2"/>
    <dgm:cxn modelId="{339A864A-F924-4FA8-A715-664A8371A663}" type="presOf" srcId="{36C1E65E-8ADF-4762-8335-62E3F6DB030E}" destId="{89EEDCAD-5D75-4E9D-BACC-EBDEED33861E}" srcOrd="1" destOrd="0" presId="urn:microsoft.com/office/officeart/2005/8/layout/hierarchy2"/>
    <dgm:cxn modelId="{F225CD6B-9249-4126-BC6E-3BEF61BD8248}" srcId="{E0494417-5DE4-4E7D-A22F-C079BE70D579}" destId="{BBDF1F09-0168-4BF0-9E49-F9BA68618A28}" srcOrd="0" destOrd="0" parTransId="{151967FA-56C9-4790-8ED6-CCAE08F1DDF2}" sibTransId="{77B147AB-5783-4B76-932A-9664E81DF040}"/>
    <dgm:cxn modelId="{B5DB1A54-F07B-4AF1-AD1D-7E70F41BE823}" type="presOf" srcId="{D054FAAB-0D94-4646-BE95-C159249905FE}" destId="{FA155C9D-2AFB-452C-8D33-5840758B8D6B}" srcOrd="0" destOrd="0" presId="urn:microsoft.com/office/officeart/2005/8/layout/hierarchy2"/>
    <dgm:cxn modelId="{84C7E974-B4BA-4C23-B492-5205529D457A}" type="presOf" srcId="{E8B275E7-D208-46CD-ACD4-9E5A5C0F92CD}" destId="{603738D1-D715-41D2-9763-8835669817F8}" srcOrd="0" destOrd="0" presId="urn:microsoft.com/office/officeart/2005/8/layout/hierarchy2"/>
    <dgm:cxn modelId="{9975C97B-ABB8-4712-8B5B-8A078C43C3B2}" type="presOf" srcId="{63D51D45-5B19-4658-BEFC-83596A86AA60}" destId="{9C9B1FC8-5534-4511-9DB6-C52CB1A523AC}" srcOrd="0" destOrd="0" presId="urn:microsoft.com/office/officeart/2005/8/layout/hierarchy2"/>
    <dgm:cxn modelId="{2B47CA7B-B539-4998-A871-7FAB82A87E2C}" type="presOf" srcId="{E0494417-5DE4-4E7D-A22F-C079BE70D579}" destId="{2A05093B-9419-4F42-9C68-C3A5DA28161D}" srcOrd="0" destOrd="0" presId="urn:microsoft.com/office/officeart/2005/8/layout/hierarchy2"/>
    <dgm:cxn modelId="{D59E9C87-782C-4D50-BDD5-8A21168F6372}" type="presOf" srcId="{E8B275E7-D208-46CD-ACD4-9E5A5C0F92CD}" destId="{7E4F2646-75FE-423A-8E59-26697889B137}" srcOrd="1" destOrd="0" presId="urn:microsoft.com/office/officeart/2005/8/layout/hierarchy2"/>
    <dgm:cxn modelId="{ACE8E68F-4BBE-435B-8091-1AB451D3E473}" type="presOf" srcId="{36C1E65E-8ADF-4762-8335-62E3F6DB030E}" destId="{59782C33-1158-45A9-A07E-02E986A0D0E7}" srcOrd="0" destOrd="0" presId="urn:microsoft.com/office/officeart/2005/8/layout/hierarchy2"/>
    <dgm:cxn modelId="{00B7CCB8-14B0-4160-A526-5C4B6AA32726}" srcId="{BBDF1F09-0168-4BF0-9E49-F9BA68618A28}" destId="{63D51D45-5B19-4658-BEFC-83596A86AA60}" srcOrd="0" destOrd="0" parTransId="{E8B275E7-D208-46CD-ACD4-9E5A5C0F92CD}" sibTransId="{A502FC11-4153-4683-B364-A17EF514E79A}"/>
    <dgm:cxn modelId="{915559C5-05FD-4390-94F8-034CD826C0FF}" type="presOf" srcId="{C132C462-AE01-48E9-A505-B9560E726AEC}" destId="{8FB9533A-98F8-45A8-AA2B-57AA367B096C}" srcOrd="1" destOrd="0" presId="urn:microsoft.com/office/officeart/2005/8/layout/hierarchy2"/>
    <dgm:cxn modelId="{AD2111CE-F192-4CA9-B924-9A73218870D2}" type="presOf" srcId="{C132C462-AE01-48E9-A505-B9560E726AEC}" destId="{90B0A250-FED4-46C4-9EDD-1552F0963B52}" srcOrd="0" destOrd="0" presId="urn:microsoft.com/office/officeart/2005/8/layout/hierarchy2"/>
    <dgm:cxn modelId="{63B51DD6-06E0-474C-8179-59EB9BA70BED}" srcId="{BBDF1F09-0168-4BF0-9E49-F9BA68618A28}" destId="{DA9E33A7-357F-4A6D-9D98-526612787773}" srcOrd="1" destOrd="0" parTransId="{36C1E65E-8ADF-4762-8335-62E3F6DB030E}" sibTransId="{6ACDB447-FC30-46CF-86FA-7D0CCFB93DE0}"/>
    <dgm:cxn modelId="{C06700D9-3379-4D43-962C-004846D66989}" srcId="{BBDF1F09-0168-4BF0-9E49-F9BA68618A28}" destId="{D054FAAB-0D94-4646-BE95-C159249905FE}" srcOrd="2" destOrd="0" parTransId="{C132C462-AE01-48E9-A505-B9560E726AEC}" sibTransId="{9FD73EBD-CF6D-4034-8019-71C2E8520D49}"/>
    <dgm:cxn modelId="{B4D1B446-292D-4282-B15A-4D26D9C5DA64}" type="presParOf" srcId="{2A05093B-9419-4F42-9C68-C3A5DA28161D}" destId="{EA18816E-6A82-429D-B44F-9A23CAABB5B9}" srcOrd="0" destOrd="0" presId="urn:microsoft.com/office/officeart/2005/8/layout/hierarchy2"/>
    <dgm:cxn modelId="{06BE769B-23C6-40AD-99E8-B6B4839C1F2A}" type="presParOf" srcId="{EA18816E-6A82-429D-B44F-9A23CAABB5B9}" destId="{FA651775-73C5-4F42-A0B7-28AE17D4AD84}" srcOrd="0" destOrd="0" presId="urn:microsoft.com/office/officeart/2005/8/layout/hierarchy2"/>
    <dgm:cxn modelId="{66574B06-5C5B-4135-B9AD-A997D996D0A2}" type="presParOf" srcId="{EA18816E-6A82-429D-B44F-9A23CAABB5B9}" destId="{3EABFE6E-A735-487B-AA1F-59846F50CA67}" srcOrd="1" destOrd="0" presId="urn:microsoft.com/office/officeart/2005/8/layout/hierarchy2"/>
    <dgm:cxn modelId="{70F19F3C-51F6-4169-9446-9C61B3F6449F}" type="presParOf" srcId="{3EABFE6E-A735-487B-AA1F-59846F50CA67}" destId="{603738D1-D715-41D2-9763-8835669817F8}" srcOrd="0" destOrd="0" presId="urn:microsoft.com/office/officeart/2005/8/layout/hierarchy2"/>
    <dgm:cxn modelId="{BCC9D59B-39C1-4446-85AE-04ECE449FE4B}" type="presParOf" srcId="{603738D1-D715-41D2-9763-8835669817F8}" destId="{7E4F2646-75FE-423A-8E59-26697889B137}" srcOrd="0" destOrd="0" presId="urn:microsoft.com/office/officeart/2005/8/layout/hierarchy2"/>
    <dgm:cxn modelId="{CC6AA5E2-836F-4267-A2FE-1BA90EB0354A}" type="presParOf" srcId="{3EABFE6E-A735-487B-AA1F-59846F50CA67}" destId="{9877C8A2-9ACE-4713-9CC0-031901900ED7}" srcOrd="1" destOrd="0" presId="urn:microsoft.com/office/officeart/2005/8/layout/hierarchy2"/>
    <dgm:cxn modelId="{B53D3703-C13D-42FE-98F5-90B73DE1DF71}" type="presParOf" srcId="{9877C8A2-9ACE-4713-9CC0-031901900ED7}" destId="{9C9B1FC8-5534-4511-9DB6-C52CB1A523AC}" srcOrd="0" destOrd="0" presId="urn:microsoft.com/office/officeart/2005/8/layout/hierarchy2"/>
    <dgm:cxn modelId="{B8178871-70F6-4160-B603-2718340A8471}" type="presParOf" srcId="{9877C8A2-9ACE-4713-9CC0-031901900ED7}" destId="{28CBA21E-2C22-4064-A346-9BA1B983E578}" srcOrd="1" destOrd="0" presId="urn:microsoft.com/office/officeart/2005/8/layout/hierarchy2"/>
    <dgm:cxn modelId="{374C69E5-C5C8-4619-BC4B-35FDC6132467}" type="presParOf" srcId="{3EABFE6E-A735-487B-AA1F-59846F50CA67}" destId="{59782C33-1158-45A9-A07E-02E986A0D0E7}" srcOrd="2" destOrd="0" presId="urn:microsoft.com/office/officeart/2005/8/layout/hierarchy2"/>
    <dgm:cxn modelId="{B85540F6-D52F-40DB-B5D5-6FF25DE10297}" type="presParOf" srcId="{59782C33-1158-45A9-A07E-02E986A0D0E7}" destId="{89EEDCAD-5D75-4E9D-BACC-EBDEED33861E}" srcOrd="0" destOrd="0" presId="urn:microsoft.com/office/officeart/2005/8/layout/hierarchy2"/>
    <dgm:cxn modelId="{5387DE82-A666-4772-82DD-0AEC62E87641}" type="presParOf" srcId="{3EABFE6E-A735-487B-AA1F-59846F50CA67}" destId="{724410F0-C6FF-467A-9089-A7223258F84E}" srcOrd="3" destOrd="0" presId="urn:microsoft.com/office/officeart/2005/8/layout/hierarchy2"/>
    <dgm:cxn modelId="{3C1A24EB-24E9-4F61-AD60-402E68B8B6C5}" type="presParOf" srcId="{724410F0-C6FF-467A-9089-A7223258F84E}" destId="{6F2B3B23-3D02-4C13-ABCE-08317645F723}" srcOrd="0" destOrd="0" presId="urn:microsoft.com/office/officeart/2005/8/layout/hierarchy2"/>
    <dgm:cxn modelId="{5321D7DA-A7C0-494A-B1CA-FCE83E2B325C}" type="presParOf" srcId="{724410F0-C6FF-467A-9089-A7223258F84E}" destId="{B4D063E3-37BA-4327-9431-7A811C396B8C}" srcOrd="1" destOrd="0" presId="urn:microsoft.com/office/officeart/2005/8/layout/hierarchy2"/>
    <dgm:cxn modelId="{CDB06363-2FA5-4492-954E-C1415532F720}" type="presParOf" srcId="{3EABFE6E-A735-487B-AA1F-59846F50CA67}" destId="{90B0A250-FED4-46C4-9EDD-1552F0963B52}" srcOrd="4" destOrd="0" presId="urn:microsoft.com/office/officeart/2005/8/layout/hierarchy2"/>
    <dgm:cxn modelId="{6F6BB087-0D4D-4F1C-8E7F-7656EB4A955A}" type="presParOf" srcId="{90B0A250-FED4-46C4-9EDD-1552F0963B52}" destId="{8FB9533A-98F8-45A8-AA2B-57AA367B096C}" srcOrd="0" destOrd="0" presId="urn:microsoft.com/office/officeart/2005/8/layout/hierarchy2"/>
    <dgm:cxn modelId="{7C1253A9-6EBC-4243-9296-850877517491}" type="presParOf" srcId="{3EABFE6E-A735-487B-AA1F-59846F50CA67}" destId="{5C046FDC-4D16-431A-9EED-BC939FAACFB7}" srcOrd="5" destOrd="0" presId="urn:microsoft.com/office/officeart/2005/8/layout/hierarchy2"/>
    <dgm:cxn modelId="{84E584AA-1411-4856-8276-21660FBFFE48}" type="presParOf" srcId="{5C046FDC-4D16-431A-9EED-BC939FAACFB7}" destId="{FA155C9D-2AFB-452C-8D33-5840758B8D6B}" srcOrd="0" destOrd="0" presId="urn:microsoft.com/office/officeart/2005/8/layout/hierarchy2"/>
    <dgm:cxn modelId="{70CB760B-1AE1-4F89-9BA9-098CC8BBC339}" type="presParOf" srcId="{5C046FDC-4D16-431A-9EED-BC939FAACFB7}" destId="{5F4A018C-009B-4728-9EA7-F6254F8BFFD2}"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40BE6D-DB28-4D19-B1E5-70DAB960CAE9}" type="doc">
      <dgm:prSet loTypeId="urn:microsoft.com/office/officeart/2005/8/layout/hierarchy3" loCatId="list" qsTypeId="urn:microsoft.com/office/officeart/2005/8/quickstyle/simple1" qsCatId="simple" csTypeId="urn:microsoft.com/office/officeart/2005/8/colors/accent4_2" csCatId="accent4" phldr="1"/>
      <dgm:spPr/>
      <dgm:t>
        <a:bodyPr/>
        <a:lstStyle/>
        <a:p>
          <a:endParaRPr lang="en-US"/>
        </a:p>
      </dgm:t>
    </dgm:pt>
    <dgm:pt modelId="{3DA697E5-7F9C-4D98-AEA4-E4F8EC32B2B2}">
      <dgm:prSet phldrT="[Text]"/>
      <dgm:spPr/>
      <dgm:t>
        <a:bodyPr/>
        <a:lstStyle/>
        <a:p>
          <a:r>
            <a:rPr lang="en-US"/>
            <a:t>Membership</a:t>
          </a:r>
        </a:p>
      </dgm:t>
    </dgm:pt>
    <dgm:pt modelId="{C616CF22-5B31-462D-A01B-AA35D8AF35C4}" type="parTrans" cxnId="{682FA74D-7F7F-4C3B-B657-6BC3FE9FC5EC}">
      <dgm:prSet/>
      <dgm:spPr/>
      <dgm:t>
        <a:bodyPr/>
        <a:lstStyle/>
        <a:p>
          <a:endParaRPr lang="en-US"/>
        </a:p>
      </dgm:t>
    </dgm:pt>
    <dgm:pt modelId="{4A4C931F-B529-46BE-B757-955DD8E8D988}" type="sibTrans" cxnId="{682FA74D-7F7F-4C3B-B657-6BC3FE9FC5EC}">
      <dgm:prSet/>
      <dgm:spPr/>
      <dgm:t>
        <a:bodyPr/>
        <a:lstStyle/>
        <a:p>
          <a:endParaRPr lang="en-US"/>
        </a:p>
      </dgm:t>
    </dgm:pt>
    <dgm:pt modelId="{B7E17078-2093-4B40-9FB7-2FDEAA7C6239}">
      <dgm:prSet phldrT="[Text]"/>
      <dgm:spPr/>
      <dgm:t>
        <a:bodyPr/>
        <a:lstStyle/>
        <a:p>
          <a:pPr algn="l"/>
          <a:r>
            <a:rPr lang="en-US"/>
            <a:t>Recruit candidates</a:t>
          </a:r>
        </a:p>
      </dgm:t>
    </dgm:pt>
    <dgm:pt modelId="{3BD72127-3645-4417-A654-5EE6A9D80AC8}" type="parTrans" cxnId="{39C469EA-E760-4369-9086-5EF9A012DFCD}">
      <dgm:prSet/>
      <dgm:spPr/>
      <dgm:t>
        <a:bodyPr/>
        <a:lstStyle/>
        <a:p>
          <a:endParaRPr lang="en-US"/>
        </a:p>
      </dgm:t>
    </dgm:pt>
    <dgm:pt modelId="{FBD7FBC1-5F49-4DC3-A634-523E9F725A6B}" type="sibTrans" cxnId="{39C469EA-E760-4369-9086-5EF9A012DFCD}">
      <dgm:prSet/>
      <dgm:spPr/>
      <dgm:t>
        <a:bodyPr/>
        <a:lstStyle/>
        <a:p>
          <a:endParaRPr lang="en-US"/>
        </a:p>
      </dgm:t>
    </dgm:pt>
    <dgm:pt modelId="{D7773387-8962-4E96-A466-D2A4493DB8C4}">
      <dgm:prSet phldrT="[Text]"/>
      <dgm:spPr/>
      <dgm:t>
        <a:bodyPr/>
        <a:lstStyle/>
        <a:p>
          <a:pPr algn="l"/>
          <a:r>
            <a:rPr lang="en-US"/>
            <a:t>Ensure diverse voices, representing all citizens</a:t>
          </a:r>
        </a:p>
      </dgm:t>
    </dgm:pt>
    <dgm:pt modelId="{133D9993-6761-4529-B4EF-36EA63101685}" type="sibTrans" cxnId="{8B6A2849-CA4B-43B0-B060-AE877AB1D0BD}">
      <dgm:prSet/>
      <dgm:spPr/>
      <dgm:t>
        <a:bodyPr/>
        <a:lstStyle/>
        <a:p>
          <a:endParaRPr lang="en-US"/>
        </a:p>
      </dgm:t>
    </dgm:pt>
    <dgm:pt modelId="{DA7E316F-04F4-45D2-9308-3A762B6114E8}" type="parTrans" cxnId="{8B6A2849-CA4B-43B0-B060-AE877AB1D0BD}">
      <dgm:prSet/>
      <dgm:spPr/>
      <dgm:t>
        <a:bodyPr/>
        <a:lstStyle/>
        <a:p>
          <a:endParaRPr lang="en-US"/>
        </a:p>
      </dgm:t>
    </dgm:pt>
    <dgm:pt modelId="{73DAB7F0-F9AF-4BBD-9AA9-C56164FC8828}">
      <dgm:prSet/>
      <dgm:spPr/>
      <dgm:t>
        <a:bodyPr/>
        <a:lstStyle/>
        <a:p>
          <a:pPr algn="l"/>
          <a:r>
            <a:rPr lang="en-US"/>
            <a:t>Orient new members</a:t>
          </a:r>
        </a:p>
      </dgm:t>
    </dgm:pt>
    <dgm:pt modelId="{FED855DE-FF46-4BDC-9D1A-DF478C824DAF}" type="sibTrans" cxnId="{46C8FF53-333E-434C-A285-B02EB2A616DB}">
      <dgm:prSet/>
      <dgm:spPr/>
      <dgm:t>
        <a:bodyPr/>
        <a:lstStyle/>
        <a:p>
          <a:endParaRPr lang="en-US"/>
        </a:p>
      </dgm:t>
    </dgm:pt>
    <dgm:pt modelId="{41F5BF35-248A-453B-B129-E87871CBDA6B}" type="parTrans" cxnId="{46C8FF53-333E-434C-A285-B02EB2A616DB}">
      <dgm:prSet/>
      <dgm:spPr/>
      <dgm:t>
        <a:bodyPr/>
        <a:lstStyle/>
        <a:p>
          <a:endParaRPr lang="en-US"/>
        </a:p>
      </dgm:t>
    </dgm:pt>
    <dgm:pt modelId="{6EE5BD5C-545E-4BE1-80EC-C2791CE3E493}">
      <dgm:prSet/>
      <dgm:spPr/>
      <dgm:t>
        <a:bodyPr/>
        <a:lstStyle/>
        <a:p>
          <a:pPr algn="l"/>
          <a:r>
            <a:rPr lang="en-US"/>
            <a:t>Provide ongoing member training</a:t>
          </a:r>
        </a:p>
      </dgm:t>
    </dgm:pt>
    <dgm:pt modelId="{5FD3A2A7-4893-474D-944C-D0EE00B85AD2}" type="sibTrans" cxnId="{D1CA1E9F-7B5F-48E6-B129-7BF0AD5B78BD}">
      <dgm:prSet/>
      <dgm:spPr/>
      <dgm:t>
        <a:bodyPr/>
        <a:lstStyle/>
        <a:p>
          <a:endParaRPr lang="en-US"/>
        </a:p>
      </dgm:t>
    </dgm:pt>
    <dgm:pt modelId="{255E8DDF-4F12-489C-92D2-9C5478FD2414}" type="parTrans" cxnId="{D1CA1E9F-7B5F-48E6-B129-7BF0AD5B78BD}">
      <dgm:prSet/>
      <dgm:spPr/>
      <dgm:t>
        <a:bodyPr/>
        <a:lstStyle/>
        <a:p>
          <a:endParaRPr lang="en-US"/>
        </a:p>
      </dgm:t>
    </dgm:pt>
    <dgm:pt modelId="{76A1D562-B360-4A82-B9C2-B7BFC2101453}" type="pres">
      <dgm:prSet presAssocID="{F640BE6D-DB28-4D19-B1E5-70DAB960CAE9}" presName="diagram" presStyleCnt="0">
        <dgm:presLayoutVars>
          <dgm:chPref val="1"/>
          <dgm:dir/>
          <dgm:animOne val="branch"/>
          <dgm:animLvl val="lvl"/>
          <dgm:resizeHandles/>
        </dgm:presLayoutVars>
      </dgm:prSet>
      <dgm:spPr/>
    </dgm:pt>
    <dgm:pt modelId="{8B4AB5E2-7F5D-4D3A-A631-4666D3E01DF6}" type="pres">
      <dgm:prSet presAssocID="{3DA697E5-7F9C-4D98-AEA4-E4F8EC32B2B2}" presName="root" presStyleCnt="0"/>
      <dgm:spPr/>
    </dgm:pt>
    <dgm:pt modelId="{FA261B2E-4E9F-4651-A1C1-566B5BFC238E}" type="pres">
      <dgm:prSet presAssocID="{3DA697E5-7F9C-4D98-AEA4-E4F8EC32B2B2}" presName="rootComposite" presStyleCnt="0"/>
      <dgm:spPr/>
    </dgm:pt>
    <dgm:pt modelId="{C8B1546B-5634-4E44-8B85-BE022E0ACE4C}" type="pres">
      <dgm:prSet presAssocID="{3DA697E5-7F9C-4D98-AEA4-E4F8EC32B2B2}" presName="rootText" presStyleLbl="node1" presStyleIdx="0" presStyleCnt="1" custScaleX="263266"/>
      <dgm:spPr/>
    </dgm:pt>
    <dgm:pt modelId="{41487177-FCC3-43A8-8A6F-5EFCAD4D8295}" type="pres">
      <dgm:prSet presAssocID="{3DA697E5-7F9C-4D98-AEA4-E4F8EC32B2B2}" presName="rootConnector" presStyleLbl="node1" presStyleIdx="0" presStyleCnt="1"/>
      <dgm:spPr/>
    </dgm:pt>
    <dgm:pt modelId="{D2D3EE5E-2320-43DB-A938-9518DFBEB30F}" type="pres">
      <dgm:prSet presAssocID="{3DA697E5-7F9C-4D98-AEA4-E4F8EC32B2B2}" presName="childShape" presStyleCnt="0"/>
      <dgm:spPr/>
    </dgm:pt>
    <dgm:pt modelId="{46F3C5EF-7F71-463B-BEC3-B8709B183EE9}" type="pres">
      <dgm:prSet presAssocID="{3BD72127-3645-4417-A654-5EE6A9D80AC8}" presName="Name13" presStyleLbl="parChTrans1D2" presStyleIdx="0" presStyleCnt="4"/>
      <dgm:spPr/>
    </dgm:pt>
    <dgm:pt modelId="{65CBB18A-9851-44B1-B169-818356F72182}" type="pres">
      <dgm:prSet presAssocID="{B7E17078-2093-4B40-9FB7-2FDEAA7C6239}" presName="childText" presStyleLbl="bgAcc1" presStyleIdx="0" presStyleCnt="4" custScaleX="542029">
        <dgm:presLayoutVars>
          <dgm:bulletEnabled val="1"/>
        </dgm:presLayoutVars>
      </dgm:prSet>
      <dgm:spPr/>
    </dgm:pt>
    <dgm:pt modelId="{02CD695E-DA93-41FA-A84D-0EDF03749358}" type="pres">
      <dgm:prSet presAssocID="{DA7E316F-04F4-45D2-9308-3A762B6114E8}" presName="Name13" presStyleLbl="parChTrans1D2" presStyleIdx="1" presStyleCnt="4"/>
      <dgm:spPr/>
    </dgm:pt>
    <dgm:pt modelId="{40AA5672-7CBA-41E6-96F6-849A50D530C6}" type="pres">
      <dgm:prSet presAssocID="{D7773387-8962-4E96-A466-D2A4493DB8C4}" presName="childText" presStyleLbl="bgAcc1" presStyleIdx="1" presStyleCnt="4" custScaleX="542029">
        <dgm:presLayoutVars>
          <dgm:bulletEnabled val="1"/>
        </dgm:presLayoutVars>
      </dgm:prSet>
      <dgm:spPr/>
    </dgm:pt>
    <dgm:pt modelId="{DDDBDD67-E745-4F96-BB98-F145A5617968}" type="pres">
      <dgm:prSet presAssocID="{41F5BF35-248A-453B-B129-E87871CBDA6B}" presName="Name13" presStyleLbl="parChTrans1D2" presStyleIdx="2" presStyleCnt="4"/>
      <dgm:spPr/>
    </dgm:pt>
    <dgm:pt modelId="{649A71A2-044E-4D46-8CF7-E63A8B5E4FEC}" type="pres">
      <dgm:prSet presAssocID="{73DAB7F0-F9AF-4BBD-9AA9-C56164FC8828}" presName="childText" presStyleLbl="bgAcc1" presStyleIdx="2" presStyleCnt="4" custScaleX="542029">
        <dgm:presLayoutVars>
          <dgm:bulletEnabled val="1"/>
        </dgm:presLayoutVars>
      </dgm:prSet>
      <dgm:spPr/>
    </dgm:pt>
    <dgm:pt modelId="{C15E24E7-110E-48A8-8D56-0692CE7C53B3}" type="pres">
      <dgm:prSet presAssocID="{255E8DDF-4F12-489C-92D2-9C5478FD2414}" presName="Name13" presStyleLbl="parChTrans1D2" presStyleIdx="3" presStyleCnt="4"/>
      <dgm:spPr/>
    </dgm:pt>
    <dgm:pt modelId="{A35F9F1F-3733-4361-925C-C633274938A4}" type="pres">
      <dgm:prSet presAssocID="{6EE5BD5C-545E-4BE1-80EC-C2791CE3E493}" presName="childText" presStyleLbl="bgAcc1" presStyleIdx="3" presStyleCnt="4" custScaleX="542029">
        <dgm:presLayoutVars>
          <dgm:bulletEnabled val="1"/>
        </dgm:presLayoutVars>
      </dgm:prSet>
      <dgm:spPr/>
    </dgm:pt>
  </dgm:ptLst>
  <dgm:cxnLst>
    <dgm:cxn modelId="{FE01D010-F442-4BE4-8A18-D17D1BE6C0C9}" type="presOf" srcId="{255E8DDF-4F12-489C-92D2-9C5478FD2414}" destId="{C15E24E7-110E-48A8-8D56-0692CE7C53B3}" srcOrd="0" destOrd="0" presId="urn:microsoft.com/office/officeart/2005/8/layout/hierarchy3"/>
    <dgm:cxn modelId="{6E3F103B-44BD-403E-8157-84A43B4AF574}" type="presOf" srcId="{DA7E316F-04F4-45D2-9308-3A762B6114E8}" destId="{02CD695E-DA93-41FA-A84D-0EDF03749358}" srcOrd="0" destOrd="0" presId="urn:microsoft.com/office/officeart/2005/8/layout/hierarchy3"/>
    <dgm:cxn modelId="{AFA13F3F-18D8-47C4-9A89-1AFE131CB2BC}" type="presOf" srcId="{F640BE6D-DB28-4D19-B1E5-70DAB960CAE9}" destId="{76A1D562-B360-4A82-B9C2-B7BFC2101453}" srcOrd="0" destOrd="0" presId="urn:microsoft.com/office/officeart/2005/8/layout/hierarchy3"/>
    <dgm:cxn modelId="{8B6A2849-CA4B-43B0-B060-AE877AB1D0BD}" srcId="{3DA697E5-7F9C-4D98-AEA4-E4F8EC32B2B2}" destId="{D7773387-8962-4E96-A466-D2A4493DB8C4}" srcOrd="1" destOrd="0" parTransId="{DA7E316F-04F4-45D2-9308-3A762B6114E8}" sibTransId="{133D9993-6761-4529-B4EF-36EA63101685}"/>
    <dgm:cxn modelId="{682FA74D-7F7F-4C3B-B657-6BC3FE9FC5EC}" srcId="{F640BE6D-DB28-4D19-B1E5-70DAB960CAE9}" destId="{3DA697E5-7F9C-4D98-AEA4-E4F8EC32B2B2}" srcOrd="0" destOrd="0" parTransId="{C616CF22-5B31-462D-A01B-AA35D8AF35C4}" sibTransId="{4A4C931F-B529-46BE-B757-955DD8E8D988}"/>
    <dgm:cxn modelId="{46C8FF53-333E-434C-A285-B02EB2A616DB}" srcId="{3DA697E5-7F9C-4D98-AEA4-E4F8EC32B2B2}" destId="{73DAB7F0-F9AF-4BBD-9AA9-C56164FC8828}" srcOrd="2" destOrd="0" parTransId="{41F5BF35-248A-453B-B129-E87871CBDA6B}" sibTransId="{FED855DE-FF46-4BDC-9D1A-DF478C824DAF}"/>
    <dgm:cxn modelId="{EE603290-C357-40F2-B34F-883348368EEF}" type="presOf" srcId="{B7E17078-2093-4B40-9FB7-2FDEAA7C6239}" destId="{65CBB18A-9851-44B1-B169-818356F72182}" srcOrd="0" destOrd="0" presId="urn:microsoft.com/office/officeart/2005/8/layout/hierarchy3"/>
    <dgm:cxn modelId="{D1CA1E9F-7B5F-48E6-B129-7BF0AD5B78BD}" srcId="{3DA697E5-7F9C-4D98-AEA4-E4F8EC32B2B2}" destId="{6EE5BD5C-545E-4BE1-80EC-C2791CE3E493}" srcOrd="3" destOrd="0" parTransId="{255E8DDF-4F12-489C-92D2-9C5478FD2414}" sibTransId="{5FD3A2A7-4893-474D-944C-D0EE00B85AD2}"/>
    <dgm:cxn modelId="{BFD154A4-D012-4650-95D8-885A24524009}" type="presOf" srcId="{3DA697E5-7F9C-4D98-AEA4-E4F8EC32B2B2}" destId="{41487177-FCC3-43A8-8A6F-5EFCAD4D8295}" srcOrd="1" destOrd="0" presId="urn:microsoft.com/office/officeart/2005/8/layout/hierarchy3"/>
    <dgm:cxn modelId="{D79829AA-631B-460C-B50D-33EDC2B7B154}" type="presOf" srcId="{6EE5BD5C-545E-4BE1-80EC-C2791CE3E493}" destId="{A35F9F1F-3733-4361-925C-C633274938A4}" srcOrd="0" destOrd="0" presId="urn:microsoft.com/office/officeart/2005/8/layout/hierarchy3"/>
    <dgm:cxn modelId="{FE7E71BF-35F0-4B9B-A5CB-C7D20DB1D584}" type="presOf" srcId="{41F5BF35-248A-453B-B129-E87871CBDA6B}" destId="{DDDBDD67-E745-4F96-BB98-F145A5617968}" srcOrd="0" destOrd="0" presId="urn:microsoft.com/office/officeart/2005/8/layout/hierarchy3"/>
    <dgm:cxn modelId="{CF245DC2-6472-4F3B-90DD-E95E4DDA6013}" type="presOf" srcId="{3BD72127-3645-4417-A654-5EE6A9D80AC8}" destId="{46F3C5EF-7F71-463B-BEC3-B8709B183EE9}" srcOrd="0" destOrd="0" presId="urn:microsoft.com/office/officeart/2005/8/layout/hierarchy3"/>
    <dgm:cxn modelId="{602D91C6-2D6A-4F1C-AA5A-992908240700}" type="presOf" srcId="{73DAB7F0-F9AF-4BBD-9AA9-C56164FC8828}" destId="{649A71A2-044E-4D46-8CF7-E63A8B5E4FEC}" srcOrd="0" destOrd="0" presId="urn:microsoft.com/office/officeart/2005/8/layout/hierarchy3"/>
    <dgm:cxn modelId="{1BE957D9-9FAB-4964-8A71-0340B4B8A0B4}" type="presOf" srcId="{3DA697E5-7F9C-4D98-AEA4-E4F8EC32B2B2}" destId="{C8B1546B-5634-4E44-8B85-BE022E0ACE4C}" srcOrd="0" destOrd="0" presId="urn:microsoft.com/office/officeart/2005/8/layout/hierarchy3"/>
    <dgm:cxn modelId="{3C5F80DE-F631-42F4-AED5-9DEE2AF02705}" type="presOf" srcId="{D7773387-8962-4E96-A466-D2A4493DB8C4}" destId="{40AA5672-7CBA-41E6-96F6-849A50D530C6}" srcOrd="0" destOrd="0" presId="urn:microsoft.com/office/officeart/2005/8/layout/hierarchy3"/>
    <dgm:cxn modelId="{39C469EA-E760-4369-9086-5EF9A012DFCD}" srcId="{3DA697E5-7F9C-4D98-AEA4-E4F8EC32B2B2}" destId="{B7E17078-2093-4B40-9FB7-2FDEAA7C6239}" srcOrd="0" destOrd="0" parTransId="{3BD72127-3645-4417-A654-5EE6A9D80AC8}" sibTransId="{FBD7FBC1-5F49-4DC3-A634-523E9F725A6B}"/>
    <dgm:cxn modelId="{8321155B-8730-49BC-AD04-9822730000F6}" type="presParOf" srcId="{76A1D562-B360-4A82-B9C2-B7BFC2101453}" destId="{8B4AB5E2-7F5D-4D3A-A631-4666D3E01DF6}" srcOrd="0" destOrd="0" presId="urn:microsoft.com/office/officeart/2005/8/layout/hierarchy3"/>
    <dgm:cxn modelId="{76106DE0-D937-4413-99CA-0510DABDD448}" type="presParOf" srcId="{8B4AB5E2-7F5D-4D3A-A631-4666D3E01DF6}" destId="{FA261B2E-4E9F-4651-A1C1-566B5BFC238E}" srcOrd="0" destOrd="0" presId="urn:microsoft.com/office/officeart/2005/8/layout/hierarchy3"/>
    <dgm:cxn modelId="{A8BEC5CD-08E7-4A11-B753-D86932570FE6}" type="presParOf" srcId="{FA261B2E-4E9F-4651-A1C1-566B5BFC238E}" destId="{C8B1546B-5634-4E44-8B85-BE022E0ACE4C}" srcOrd="0" destOrd="0" presId="urn:microsoft.com/office/officeart/2005/8/layout/hierarchy3"/>
    <dgm:cxn modelId="{8DFBD932-70CF-442D-BA2A-D58EFCC93265}" type="presParOf" srcId="{FA261B2E-4E9F-4651-A1C1-566B5BFC238E}" destId="{41487177-FCC3-43A8-8A6F-5EFCAD4D8295}" srcOrd="1" destOrd="0" presId="urn:microsoft.com/office/officeart/2005/8/layout/hierarchy3"/>
    <dgm:cxn modelId="{D9E3ABEE-1502-475C-B75D-973AB1ADACDF}" type="presParOf" srcId="{8B4AB5E2-7F5D-4D3A-A631-4666D3E01DF6}" destId="{D2D3EE5E-2320-43DB-A938-9518DFBEB30F}" srcOrd="1" destOrd="0" presId="urn:microsoft.com/office/officeart/2005/8/layout/hierarchy3"/>
    <dgm:cxn modelId="{55233DC8-64CC-447A-91F0-43CCB8C1D508}" type="presParOf" srcId="{D2D3EE5E-2320-43DB-A938-9518DFBEB30F}" destId="{46F3C5EF-7F71-463B-BEC3-B8709B183EE9}" srcOrd="0" destOrd="0" presId="urn:microsoft.com/office/officeart/2005/8/layout/hierarchy3"/>
    <dgm:cxn modelId="{8C3271E4-412D-48AA-99D6-C6EAEDF126BB}" type="presParOf" srcId="{D2D3EE5E-2320-43DB-A938-9518DFBEB30F}" destId="{65CBB18A-9851-44B1-B169-818356F72182}" srcOrd="1" destOrd="0" presId="urn:microsoft.com/office/officeart/2005/8/layout/hierarchy3"/>
    <dgm:cxn modelId="{BB098C16-F324-4095-91B3-080D0E7EDBD5}" type="presParOf" srcId="{D2D3EE5E-2320-43DB-A938-9518DFBEB30F}" destId="{02CD695E-DA93-41FA-A84D-0EDF03749358}" srcOrd="2" destOrd="0" presId="urn:microsoft.com/office/officeart/2005/8/layout/hierarchy3"/>
    <dgm:cxn modelId="{B2307E32-3F9E-45DE-8BC6-D4CD3F0DC8BC}" type="presParOf" srcId="{D2D3EE5E-2320-43DB-A938-9518DFBEB30F}" destId="{40AA5672-7CBA-41E6-96F6-849A50D530C6}" srcOrd="3" destOrd="0" presId="urn:microsoft.com/office/officeart/2005/8/layout/hierarchy3"/>
    <dgm:cxn modelId="{036433D1-7229-49D5-8DBF-5E6FB3AFDB7F}" type="presParOf" srcId="{D2D3EE5E-2320-43DB-A938-9518DFBEB30F}" destId="{DDDBDD67-E745-4F96-BB98-F145A5617968}" srcOrd="4" destOrd="0" presId="urn:microsoft.com/office/officeart/2005/8/layout/hierarchy3"/>
    <dgm:cxn modelId="{812C1EC3-8D13-490F-932D-BAF0108D87AD}" type="presParOf" srcId="{D2D3EE5E-2320-43DB-A938-9518DFBEB30F}" destId="{649A71A2-044E-4D46-8CF7-E63A8B5E4FEC}" srcOrd="5" destOrd="0" presId="urn:microsoft.com/office/officeart/2005/8/layout/hierarchy3"/>
    <dgm:cxn modelId="{C2368E92-A78D-46A2-A63F-E819BC8FE507}" type="presParOf" srcId="{D2D3EE5E-2320-43DB-A938-9518DFBEB30F}" destId="{C15E24E7-110E-48A8-8D56-0692CE7C53B3}" srcOrd="6" destOrd="0" presId="urn:microsoft.com/office/officeart/2005/8/layout/hierarchy3"/>
    <dgm:cxn modelId="{B8BE7DC8-946E-4EF9-9999-8DC8BEB03427}" type="presParOf" srcId="{D2D3EE5E-2320-43DB-A938-9518DFBEB30F}" destId="{A35F9F1F-3733-4361-925C-C633274938A4}"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2A3278-8E25-451A-87D1-F4357C5ED1A6}"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65ECEEBB-6AB7-4166-B92E-D9780993AD91}">
      <dgm:prSet phldrT="[Text]"/>
      <dgm:spPr/>
      <dgm:t>
        <a:bodyPr/>
        <a:lstStyle/>
        <a:p>
          <a:r>
            <a:rPr lang="en-US"/>
            <a:t>Council funded employees</a:t>
          </a:r>
        </a:p>
      </dgm:t>
    </dgm:pt>
    <dgm:pt modelId="{0794D137-9AC6-4704-91E0-125B27FA3A88}" type="parTrans" cxnId="{9314ED04-B58F-4CF7-AD32-CA05EBC38C5F}">
      <dgm:prSet/>
      <dgm:spPr/>
      <dgm:t>
        <a:bodyPr/>
        <a:lstStyle/>
        <a:p>
          <a:endParaRPr lang="en-US"/>
        </a:p>
      </dgm:t>
    </dgm:pt>
    <dgm:pt modelId="{F64F2308-4BA8-4AD2-AAE3-6B859D38D62B}" type="sibTrans" cxnId="{9314ED04-B58F-4CF7-AD32-CA05EBC38C5F}">
      <dgm:prSet/>
      <dgm:spPr/>
      <dgm:t>
        <a:bodyPr/>
        <a:lstStyle/>
        <a:p>
          <a:endParaRPr lang="en-US"/>
        </a:p>
      </dgm:t>
    </dgm:pt>
    <dgm:pt modelId="{329A613D-5F41-4593-88EC-22EE703AEB99}">
      <dgm:prSet phldrT="[Text]"/>
      <dgm:spPr/>
      <dgm:t>
        <a:bodyPr/>
        <a:lstStyle/>
        <a:p>
          <a:r>
            <a:rPr lang="en-US"/>
            <a:t>Support</a:t>
          </a:r>
        </a:p>
      </dgm:t>
    </dgm:pt>
    <dgm:pt modelId="{DFB59074-B345-4A60-8415-C4DE79E19089}" type="parTrans" cxnId="{DAB4D380-F4CB-4727-BF9C-1288C6575C52}">
      <dgm:prSet/>
      <dgm:spPr/>
      <dgm:t>
        <a:bodyPr/>
        <a:lstStyle/>
        <a:p>
          <a:endParaRPr lang="en-US"/>
        </a:p>
      </dgm:t>
    </dgm:pt>
    <dgm:pt modelId="{62A7B3A8-9F27-4043-B4CB-36548D0ADDC4}" type="sibTrans" cxnId="{DAB4D380-F4CB-4727-BF9C-1288C6575C52}">
      <dgm:prSet/>
      <dgm:spPr/>
      <dgm:t>
        <a:bodyPr/>
        <a:lstStyle/>
        <a:p>
          <a:endParaRPr lang="en-US"/>
        </a:p>
      </dgm:t>
    </dgm:pt>
    <dgm:pt modelId="{ECC3C889-EEA4-4DFD-9AB6-D40E5A659032}">
      <dgm:prSet phldrT="[Text]"/>
      <dgm:spPr/>
      <dgm:t>
        <a:bodyPr/>
        <a:lstStyle/>
        <a:p>
          <a:r>
            <a:rPr lang="en-US"/>
            <a:t>Office operations</a:t>
          </a:r>
        </a:p>
      </dgm:t>
    </dgm:pt>
    <dgm:pt modelId="{BE3B25DE-8E92-469F-BB4B-165231E12A61}" type="parTrans" cxnId="{2DA505BB-1DCF-4A2A-B51D-C87970BAE4B7}">
      <dgm:prSet/>
      <dgm:spPr/>
      <dgm:t>
        <a:bodyPr/>
        <a:lstStyle/>
        <a:p>
          <a:endParaRPr lang="en-US"/>
        </a:p>
      </dgm:t>
    </dgm:pt>
    <dgm:pt modelId="{3CCA6E9B-B837-432E-A78E-998A6E7E69EC}" type="sibTrans" cxnId="{2DA505BB-1DCF-4A2A-B51D-C87970BAE4B7}">
      <dgm:prSet/>
      <dgm:spPr/>
      <dgm:t>
        <a:bodyPr/>
        <a:lstStyle/>
        <a:p>
          <a:endParaRPr lang="en-US"/>
        </a:p>
      </dgm:t>
    </dgm:pt>
    <dgm:pt modelId="{634F5349-06B4-41EE-AC47-8C65364F7B21}">
      <dgm:prSet phldrT="[Text]"/>
      <dgm:spPr/>
      <dgm:t>
        <a:bodyPr/>
        <a:lstStyle/>
        <a:p>
          <a:r>
            <a:rPr lang="en-US"/>
            <a:t>Programming</a:t>
          </a:r>
        </a:p>
      </dgm:t>
    </dgm:pt>
    <dgm:pt modelId="{8F91FF22-9721-438B-BDC4-B7ED72E5862F}" type="parTrans" cxnId="{E346B579-5C09-441E-9C5B-CFBC1577304B}">
      <dgm:prSet/>
      <dgm:spPr/>
      <dgm:t>
        <a:bodyPr/>
        <a:lstStyle/>
        <a:p>
          <a:endParaRPr lang="en-US"/>
        </a:p>
      </dgm:t>
    </dgm:pt>
    <dgm:pt modelId="{0F6D8DCC-9E5B-4E1A-B1CC-A81E7A41BB23}" type="sibTrans" cxnId="{E346B579-5C09-441E-9C5B-CFBC1577304B}">
      <dgm:prSet/>
      <dgm:spPr/>
      <dgm:t>
        <a:bodyPr/>
        <a:lstStyle/>
        <a:p>
          <a:endParaRPr lang="en-US"/>
        </a:p>
      </dgm:t>
    </dgm:pt>
    <dgm:pt modelId="{1AD93B05-2993-45A1-A823-14963BFCD9CF}" type="pres">
      <dgm:prSet presAssocID="{BD2A3278-8E25-451A-87D1-F4357C5ED1A6}" presName="linear" presStyleCnt="0">
        <dgm:presLayoutVars>
          <dgm:animLvl val="lvl"/>
          <dgm:resizeHandles val="exact"/>
        </dgm:presLayoutVars>
      </dgm:prSet>
      <dgm:spPr/>
    </dgm:pt>
    <dgm:pt modelId="{20F910DA-AC3C-4092-A8D2-12AFD3F2978F}" type="pres">
      <dgm:prSet presAssocID="{65ECEEBB-6AB7-4166-B92E-D9780993AD91}" presName="parentText" presStyleLbl="node1" presStyleIdx="0" presStyleCnt="2">
        <dgm:presLayoutVars>
          <dgm:chMax val="0"/>
          <dgm:bulletEnabled val="1"/>
        </dgm:presLayoutVars>
      </dgm:prSet>
      <dgm:spPr/>
    </dgm:pt>
    <dgm:pt modelId="{D8E7276C-413D-472A-82AB-BE37D78BA688}" type="pres">
      <dgm:prSet presAssocID="{F64F2308-4BA8-4AD2-AAE3-6B859D38D62B}" presName="spacer" presStyleCnt="0"/>
      <dgm:spPr/>
    </dgm:pt>
    <dgm:pt modelId="{E2A63AA8-6AE7-4814-87F4-AA7F2886CD0A}" type="pres">
      <dgm:prSet presAssocID="{329A613D-5F41-4593-88EC-22EE703AEB99}" presName="parentText" presStyleLbl="node1" presStyleIdx="1" presStyleCnt="2">
        <dgm:presLayoutVars>
          <dgm:chMax val="0"/>
          <dgm:bulletEnabled val="1"/>
        </dgm:presLayoutVars>
      </dgm:prSet>
      <dgm:spPr/>
    </dgm:pt>
    <dgm:pt modelId="{778DA6E4-9DE8-42B5-AF53-5B39F4F630ED}" type="pres">
      <dgm:prSet presAssocID="{329A613D-5F41-4593-88EC-22EE703AEB99}" presName="childText" presStyleLbl="revTx" presStyleIdx="0" presStyleCnt="1">
        <dgm:presLayoutVars>
          <dgm:bulletEnabled val="1"/>
        </dgm:presLayoutVars>
      </dgm:prSet>
      <dgm:spPr/>
    </dgm:pt>
  </dgm:ptLst>
  <dgm:cxnLst>
    <dgm:cxn modelId="{9314ED04-B58F-4CF7-AD32-CA05EBC38C5F}" srcId="{BD2A3278-8E25-451A-87D1-F4357C5ED1A6}" destId="{65ECEEBB-6AB7-4166-B92E-D9780993AD91}" srcOrd="0" destOrd="0" parTransId="{0794D137-9AC6-4704-91E0-125B27FA3A88}" sibTransId="{F64F2308-4BA8-4AD2-AAE3-6B859D38D62B}"/>
    <dgm:cxn modelId="{32F45019-A43A-43E5-9D35-D298175F4A58}" type="presOf" srcId="{BD2A3278-8E25-451A-87D1-F4357C5ED1A6}" destId="{1AD93B05-2993-45A1-A823-14963BFCD9CF}" srcOrd="0" destOrd="0" presId="urn:microsoft.com/office/officeart/2005/8/layout/vList2"/>
    <dgm:cxn modelId="{E346B579-5C09-441E-9C5B-CFBC1577304B}" srcId="{329A613D-5F41-4593-88EC-22EE703AEB99}" destId="{634F5349-06B4-41EE-AC47-8C65364F7B21}" srcOrd="1" destOrd="0" parTransId="{8F91FF22-9721-438B-BDC4-B7ED72E5862F}" sibTransId="{0F6D8DCC-9E5B-4E1A-B1CC-A81E7A41BB23}"/>
    <dgm:cxn modelId="{DAB4D380-F4CB-4727-BF9C-1288C6575C52}" srcId="{BD2A3278-8E25-451A-87D1-F4357C5ED1A6}" destId="{329A613D-5F41-4593-88EC-22EE703AEB99}" srcOrd="1" destOrd="0" parTransId="{DFB59074-B345-4A60-8415-C4DE79E19089}" sibTransId="{62A7B3A8-9F27-4043-B4CB-36548D0ADDC4}"/>
    <dgm:cxn modelId="{4A50B281-BBBC-4B9D-B341-FE5599A8AFEE}" type="presOf" srcId="{329A613D-5F41-4593-88EC-22EE703AEB99}" destId="{E2A63AA8-6AE7-4814-87F4-AA7F2886CD0A}" srcOrd="0" destOrd="0" presId="urn:microsoft.com/office/officeart/2005/8/layout/vList2"/>
    <dgm:cxn modelId="{43591BAF-8FC1-4DEC-A699-B7DD9858D1B3}" type="presOf" srcId="{65ECEEBB-6AB7-4166-B92E-D9780993AD91}" destId="{20F910DA-AC3C-4092-A8D2-12AFD3F2978F}" srcOrd="0" destOrd="0" presId="urn:microsoft.com/office/officeart/2005/8/layout/vList2"/>
    <dgm:cxn modelId="{2DA505BB-1DCF-4A2A-B51D-C87970BAE4B7}" srcId="{329A613D-5F41-4593-88EC-22EE703AEB99}" destId="{ECC3C889-EEA4-4DFD-9AB6-D40E5A659032}" srcOrd="0" destOrd="0" parTransId="{BE3B25DE-8E92-469F-BB4B-165231E12A61}" sibTransId="{3CCA6E9B-B837-432E-A78E-998A6E7E69EC}"/>
    <dgm:cxn modelId="{8039B2CC-2A12-49CF-8A88-757F9CED4B9A}" type="presOf" srcId="{ECC3C889-EEA4-4DFD-9AB6-D40E5A659032}" destId="{778DA6E4-9DE8-42B5-AF53-5B39F4F630ED}" srcOrd="0" destOrd="0" presId="urn:microsoft.com/office/officeart/2005/8/layout/vList2"/>
    <dgm:cxn modelId="{BDB83AFC-E3C9-40FA-98AB-E24AA8806CD9}" type="presOf" srcId="{634F5349-06B4-41EE-AC47-8C65364F7B21}" destId="{778DA6E4-9DE8-42B5-AF53-5B39F4F630ED}" srcOrd="0" destOrd="1" presId="urn:microsoft.com/office/officeart/2005/8/layout/vList2"/>
    <dgm:cxn modelId="{66760D81-64B9-4C21-B73D-8EBF8B001381}" type="presParOf" srcId="{1AD93B05-2993-45A1-A823-14963BFCD9CF}" destId="{20F910DA-AC3C-4092-A8D2-12AFD3F2978F}" srcOrd="0" destOrd="0" presId="urn:microsoft.com/office/officeart/2005/8/layout/vList2"/>
    <dgm:cxn modelId="{B550779A-65EE-46F3-BC1F-13BAC6EA79E6}" type="presParOf" srcId="{1AD93B05-2993-45A1-A823-14963BFCD9CF}" destId="{D8E7276C-413D-472A-82AB-BE37D78BA688}" srcOrd="1" destOrd="0" presId="urn:microsoft.com/office/officeart/2005/8/layout/vList2"/>
    <dgm:cxn modelId="{9DECEB6E-9EF8-4069-84C3-94C28E4CD2ED}" type="presParOf" srcId="{1AD93B05-2993-45A1-A823-14963BFCD9CF}" destId="{E2A63AA8-6AE7-4814-87F4-AA7F2886CD0A}" srcOrd="2" destOrd="0" presId="urn:microsoft.com/office/officeart/2005/8/layout/vList2"/>
    <dgm:cxn modelId="{030892EF-3CD2-4B16-AFC0-E840279B4B9C}" type="presParOf" srcId="{1AD93B05-2993-45A1-A823-14963BFCD9CF}" destId="{778DA6E4-9DE8-42B5-AF53-5B39F4F630E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0BFFF7-ED56-44BA-A026-CA1A2474AD57}">
      <dsp:nvSpPr>
        <dsp:cNvPr id="0" name=""/>
        <dsp:cNvSpPr/>
      </dsp:nvSpPr>
      <dsp:spPr>
        <a:xfrm>
          <a:off x="1984924" y="1875918"/>
          <a:ext cx="2126150" cy="2140442"/>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a:t>Extension Mission</a:t>
          </a:r>
        </a:p>
      </dsp:txBody>
      <dsp:txXfrm>
        <a:off x="2296291" y="2189378"/>
        <a:ext cx="1503416" cy="1513522"/>
      </dsp:txXfrm>
    </dsp:sp>
    <dsp:sp modelId="{4FCC1CC0-D706-4CDC-98A6-6EB51F6B370F}">
      <dsp:nvSpPr>
        <dsp:cNvPr id="0" name=""/>
        <dsp:cNvSpPr/>
      </dsp:nvSpPr>
      <dsp:spPr>
        <a:xfrm rot="10800000">
          <a:off x="745631" y="2722590"/>
          <a:ext cx="1171132"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6D3E34-7615-49A2-8EF1-17EA057A1DE2}">
      <dsp:nvSpPr>
        <dsp:cNvPr id="0" name=""/>
        <dsp:cNvSpPr/>
      </dsp:nvSpPr>
      <dsp:spPr>
        <a:xfrm>
          <a:off x="466" y="2350008"/>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altLang="en-US" sz="2000" kern="1200"/>
            <a:t>County Extension councils</a:t>
          </a:r>
          <a:endParaRPr lang="en-US" sz="2000" kern="1200"/>
        </a:p>
      </dsp:txBody>
      <dsp:txXfrm>
        <a:off x="35386" y="2384928"/>
        <a:ext cx="1420489" cy="1122423"/>
      </dsp:txXfrm>
    </dsp:sp>
    <dsp:sp modelId="{3767596B-D5A5-4A01-B563-3257DC218956}">
      <dsp:nvSpPr>
        <dsp:cNvPr id="0" name=""/>
        <dsp:cNvSpPr/>
      </dsp:nvSpPr>
      <dsp:spPr>
        <a:xfrm rot="13500000">
          <a:off x="1248963" y="1507439"/>
          <a:ext cx="1167772"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110ABF-7FC7-4124-AC92-15A00F84F06B}">
      <dsp:nvSpPr>
        <dsp:cNvPr id="0" name=""/>
        <dsp:cNvSpPr/>
      </dsp:nvSpPr>
      <dsp:spPr>
        <a:xfrm>
          <a:off x="674814" y="721987"/>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altLang="en-US" sz="2000" kern="1200"/>
            <a:t>University of Missouri System</a:t>
          </a:r>
          <a:endParaRPr lang="en-US" sz="2000" kern="1200"/>
        </a:p>
      </dsp:txBody>
      <dsp:txXfrm>
        <a:off x="709734" y="756907"/>
        <a:ext cx="1420489" cy="1122423"/>
      </dsp:txXfrm>
    </dsp:sp>
    <dsp:sp modelId="{71B8A2DE-ABD0-440F-8377-FC32852C556A}">
      <dsp:nvSpPr>
        <dsp:cNvPr id="0" name=""/>
        <dsp:cNvSpPr/>
      </dsp:nvSpPr>
      <dsp:spPr>
        <a:xfrm rot="16200000">
          <a:off x="2465810" y="1002411"/>
          <a:ext cx="1164379"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F00529-5D26-496E-80F2-264CC6E129EF}">
      <dsp:nvSpPr>
        <dsp:cNvPr id="0" name=""/>
        <dsp:cNvSpPr/>
      </dsp:nvSpPr>
      <dsp:spPr>
        <a:xfrm>
          <a:off x="2302835" y="47639"/>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altLang="en-US" sz="2000" kern="1200"/>
            <a:t>Lincoln University</a:t>
          </a:r>
          <a:endParaRPr lang="en-US" sz="2000" kern="1200"/>
        </a:p>
      </dsp:txBody>
      <dsp:txXfrm>
        <a:off x="2337755" y="82559"/>
        <a:ext cx="1420489" cy="1122423"/>
      </dsp:txXfrm>
    </dsp:sp>
    <dsp:sp modelId="{673BA439-0A74-43F6-9E78-750F5FA5002C}">
      <dsp:nvSpPr>
        <dsp:cNvPr id="0" name=""/>
        <dsp:cNvSpPr/>
      </dsp:nvSpPr>
      <dsp:spPr>
        <a:xfrm rot="18900000">
          <a:off x="3679264" y="1507439"/>
          <a:ext cx="1167772"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5BD6E6-A4D9-456D-9084-42D8B887841F}">
      <dsp:nvSpPr>
        <dsp:cNvPr id="0" name=""/>
        <dsp:cNvSpPr/>
      </dsp:nvSpPr>
      <dsp:spPr>
        <a:xfrm>
          <a:off x="3930855" y="721987"/>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US Dept. of Agriculture</a:t>
          </a:r>
        </a:p>
      </dsp:txBody>
      <dsp:txXfrm>
        <a:off x="3965775" y="756907"/>
        <a:ext cx="1420489" cy="1122423"/>
      </dsp:txXfrm>
    </dsp:sp>
    <dsp:sp modelId="{5D799E0D-7D88-4800-96E6-2FEEF9C3BD60}">
      <dsp:nvSpPr>
        <dsp:cNvPr id="0" name=""/>
        <dsp:cNvSpPr/>
      </dsp:nvSpPr>
      <dsp:spPr>
        <a:xfrm>
          <a:off x="4179236" y="2722590"/>
          <a:ext cx="1171132" cy="447098"/>
        </a:xfrm>
        <a:prstGeom prst="lef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21F495-815B-4964-9256-21000AF0DCC8}">
      <dsp:nvSpPr>
        <dsp:cNvPr id="0" name=""/>
        <dsp:cNvSpPr/>
      </dsp:nvSpPr>
      <dsp:spPr>
        <a:xfrm>
          <a:off x="4605204" y="2350008"/>
          <a:ext cx="1490329" cy="11922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Other stakeholders and partners</a:t>
          </a:r>
        </a:p>
      </dsp:txBody>
      <dsp:txXfrm>
        <a:off x="4640124" y="2384928"/>
        <a:ext cx="1420489" cy="1122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51438-078D-4863-ADA3-07D26C92951D}">
      <dsp:nvSpPr>
        <dsp:cNvPr id="0" name=""/>
        <dsp:cNvSpPr/>
      </dsp:nvSpPr>
      <dsp:spPr>
        <a:xfrm>
          <a:off x="376023" y="1299"/>
          <a:ext cx="7106077" cy="781481"/>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en-US" sz="4400" kern="1200"/>
            <a:t>Engagement</a:t>
          </a:r>
        </a:p>
      </dsp:txBody>
      <dsp:txXfrm>
        <a:off x="398912" y="24188"/>
        <a:ext cx="7060299" cy="735703"/>
      </dsp:txXfrm>
    </dsp:sp>
    <dsp:sp modelId="{C30F0646-D14A-4A68-8320-5C7B5EDB4F33}">
      <dsp:nvSpPr>
        <dsp:cNvPr id="0" name=""/>
        <dsp:cNvSpPr/>
      </dsp:nvSpPr>
      <dsp:spPr>
        <a:xfrm>
          <a:off x="376023" y="923447"/>
          <a:ext cx="781481" cy="781481"/>
        </a:xfrm>
        <a:prstGeom prst="roundRect">
          <a:avLst>
            <a:gd name="adj" fmla="val 16670"/>
          </a:avLst>
        </a:prstGeom>
        <a:solidFill>
          <a:schemeClr val="accent4"/>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471578DE-35E9-4D37-BA1D-38358FCAB523}">
      <dsp:nvSpPr>
        <dsp:cNvPr id="0" name=""/>
        <dsp:cNvSpPr/>
      </dsp:nvSpPr>
      <dsp:spPr>
        <a:xfrm>
          <a:off x="1204393" y="923447"/>
          <a:ext cx="6277707" cy="781481"/>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r>
            <a:rPr lang="en-US" sz="1700" kern="1200"/>
            <a:t>Added in 2016</a:t>
          </a:r>
        </a:p>
      </dsp:txBody>
      <dsp:txXfrm>
        <a:off x="1242549" y="961603"/>
        <a:ext cx="6201395" cy="705169"/>
      </dsp:txXfrm>
    </dsp:sp>
    <dsp:sp modelId="{63132732-9A9D-469A-8799-FC9B5FE9493A}">
      <dsp:nvSpPr>
        <dsp:cNvPr id="0" name=""/>
        <dsp:cNvSpPr/>
      </dsp:nvSpPr>
      <dsp:spPr>
        <a:xfrm>
          <a:off x="376023" y="1798706"/>
          <a:ext cx="781481" cy="781481"/>
        </a:xfrm>
        <a:prstGeom prst="roundRect">
          <a:avLst>
            <a:gd name="adj" fmla="val 16670"/>
          </a:avLst>
        </a:prstGeom>
        <a:solidFill>
          <a:schemeClr val="accent4"/>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4C418B85-9BA6-41EF-AF09-2B5184574172}">
      <dsp:nvSpPr>
        <dsp:cNvPr id="0" name=""/>
        <dsp:cNvSpPr/>
      </dsp:nvSpPr>
      <dsp:spPr>
        <a:xfrm>
          <a:off x="1204393" y="1798706"/>
          <a:ext cx="6277707" cy="781481"/>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r>
            <a:rPr lang="en-US" sz="1700" kern="1200"/>
            <a:t>Goal – engage entire MU system with communities across the state </a:t>
          </a:r>
        </a:p>
      </dsp:txBody>
      <dsp:txXfrm>
        <a:off x="1242549" y="1836862"/>
        <a:ext cx="6201395" cy="705169"/>
      </dsp:txXfrm>
    </dsp:sp>
    <dsp:sp modelId="{D815DE11-0F9A-4A61-97E3-4351C822B4D9}">
      <dsp:nvSpPr>
        <dsp:cNvPr id="0" name=""/>
        <dsp:cNvSpPr/>
      </dsp:nvSpPr>
      <dsp:spPr>
        <a:xfrm>
          <a:off x="376023" y="2673965"/>
          <a:ext cx="781481" cy="781481"/>
        </a:xfrm>
        <a:prstGeom prst="roundRect">
          <a:avLst>
            <a:gd name="adj" fmla="val 16670"/>
          </a:avLst>
        </a:prstGeom>
        <a:solidFill>
          <a:schemeClr val="accent4"/>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37DAB3C5-2D5A-4A3C-B360-DE1CFB69EEFB}">
      <dsp:nvSpPr>
        <dsp:cNvPr id="0" name=""/>
        <dsp:cNvSpPr/>
      </dsp:nvSpPr>
      <dsp:spPr>
        <a:xfrm>
          <a:off x="1204393" y="2673965"/>
          <a:ext cx="6277707" cy="781481"/>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l" defTabSz="755650">
            <a:lnSpc>
              <a:spcPct val="90000"/>
            </a:lnSpc>
            <a:spcBef>
              <a:spcPct val="0"/>
            </a:spcBef>
            <a:spcAft>
              <a:spcPct val="35000"/>
            </a:spcAft>
            <a:buNone/>
          </a:pPr>
          <a:r>
            <a:rPr lang="en-US" sz="1700" kern="1200"/>
            <a:t>Statewide Engagement Council created to provide focus</a:t>
          </a:r>
        </a:p>
      </dsp:txBody>
      <dsp:txXfrm>
        <a:off x="1242549" y="2712121"/>
        <a:ext cx="6201395" cy="7051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51775-73C5-4F42-A0B7-28AE17D4AD84}">
      <dsp:nvSpPr>
        <dsp:cNvPr id="0" name=""/>
        <dsp:cNvSpPr/>
      </dsp:nvSpPr>
      <dsp:spPr>
        <a:xfrm>
          <a:off x="151129" y="832679"/>
          <a:ext cx="1934824" cy="1067915"/>
        </a:xfrm>
        <a:prstGeom prst="roundRect">
          <a:avLst>
            <a:gd name="adj" fmla="val 10000"/>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Responsibilities</a:t>
          </a:r>
        </a:p>
      </dsp:txBody>
      <dsp:txXfrm>
        <a:off x="182407" y="863957"/>
        <a:ext cx="1872268" cy="1005359"/>
      </dsp:txXfrm>
    </dsp:sp>
    <dsp:sp modelId="{603738D1-D715-41D2-9763-8835669817F8}">
      <dsp:nvSpPr>
        <dsp:cNvPr id="0" name=""/>
        <dsp:cNvSpPr/>
      </dsp:nvSpPr>
      <dsp:spPr>
        <a:xfrm rot="18289469">
          <a:off x="1837347" y="863604"/>
          <a:ext cx="1159177" cy="54492"/>
        </a:xfrm>
        <a:custGeom>
          <a:avLst/>
          <a:gdLst/>
          <a:ahLst/>
          <a:cxnLst/>
          <a:rect l="0" t="0" r="0" b="0"/>
          <a:pathLst>
            <a:path>
              <a:moveTo>
                <a:pt x="0" y="27246"/>
              </a:moveTo>
              <a:lnTo>
                <a:pt x="1159177" y="27246"/>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87957" y="861870"/>
        <a:ext cx="57958" cy="57958"/>
      </dsp:txXfrm>
    </dsp:sp>
    <dsp:sp modelId="{9C9B1FC8-5534-4511-9DB6-C52CB1A523AC}">
      <dsp:nvSpPr>
        <dsp:cNvPr id="0" name=""/>
        <dsp:cNvSpPr/>
      </dsp:nvSpPr>
      <dsp:spPr>
        <a:xfrm>
          <a:off x="2747918" y="1334"/>
          <a:ext cx="1654912" cy="827456"/>
        </a:xfrm>
        <a:prstGeom prst="roundRect">
          <a:avLst>
            <a:gd name="adj" fmla="val 10000"/>
          </a:avLst>
        </a:prstGeom>
        <a:solidFill>
          <a:schemeClr val="accent4">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Programs</a:t>
          </a:r>
        </a:p>
      </dsp:txBody>
      <dsp:txXfrm>
        <a:off x="2772153" y="25569"/>
        <a:ext cx="1606442" cy="778986"/>
      </dsp:txXfrm>
    </dsp:sp>
    <dsp:sp modelId="{59782C33-1158-45A9-A07E-02E986A0D0E7}">
      <dsp:nvSpPr>
        <dsp:cNvPr id="0" name=""/>
        <dsp:cNvSpPr/>
      </dsp:nvSpPr>
      <dsp:spPr>
        <a:xfrm>
          <a:off x="2085953" y="1339391"/>
          <a:ext cx="661965" cy="54492"/>
        </a:xfrm>
        <a:custGeom>
          <a:avLst/>
          <a:gdLst/>
          <a:ahLst/>
          <a:cxnLst/>
          <a:rect l="0" t="0" r="0" b="0"/>
          <a:pathLst>
            <a:path>
              <a:moveTo>
                <a:pt x="0" y="27246"/>
              </a:moveTo>
              <a:lnTo>
                <a:pt x="661965" y="27246"/>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00387" y="1350088"/>
        <a:ext cx="33098" cy="33098"/>
      </dsp:txXfrm>
    </dsp:sp>
    <dsp:sp modelId="{6F2B3B23-3D02-4C13-ABCE-08317645F723}">
      <dsp:nvSpPr>
        <dsp:cNvPr id="0" name=""/>
        <dsp:cNvSpPr/>
      </dsp:nvSpPr>
      <dsp:spPr>
        <a:xfrm>
          <a:off x="2747918" y="952909"/>
          <a:ext cx="1654912" cy="827456"/>
        </a:xfrm>
        <a:prstGeom prst="roundRect">
          <a:avLst>
            <a:gd name="adj" fmla="val 10000"/>
          </a:avLst>
        </a:prstGeom>
        <a:solidFill>
          <a:schemeClr val="accent4">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Governance</a:t>
          </a:r>
        </a:p>
      </dsp:txBody>
      <dsp:txXfrm>
        <a:off x="2772153" y="977144"/>
        <a:ext cx="1606442" cy="778986"/>
      </dsp:txXfrm>
    </dsp:sp>
    <dsp:sp modelId="{90B0A250-FED4-46C4-9EDD-1552F0963B52}">
      <dsp:nvSpPr>
        <dsp:cNvPr id="0" name=""/>
        <dsp:cNvSpPr/>
      </dsp:nvSpPr>
      <dsp:spPr>
        <a:xfrm rot="3310531">
          <a:off x="1837347" y="1815178"/>
          <a:ext cx="1159177" cy="54492"/>
        </a:xfrm>
        <a:custGeom>
          <a:avLst/>
          <a:gdLst/>
          <a:ahLst/>
          <a:cxnLst/>
          <a:rect l="0" t="0" r="0" b="0"/>
          <a:pathLst>
            <a:path>
              <a:moveTo>
                <a:pt x="0" y="27246"/>
              </a:moveTo>
              <a:lnTo>
                <a:pt x="1159177" y="27246"/>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87957" y="1813445"/>
        <a:ext cx="57958" cy="57958"/>
      </dsp:txXfrm>
    </dsp:sp>
    <dsp:sp modelId="{FA155C9D-2AFB-452C-8D33-5840758B8D6B}">
      <dsp:nvSpPr>
        <dsp:cNvPr id="0" name=""/>
        <dsp:cNvSpPr/>
      </dsp:nvSpPr>
      <dsp:spPr>
        <a:xfrm>
          <a:off x="2747918" y="1904484"/>
          <a:ext cx="1654912" cy="827456"/>
        </a:xfrm>
        <a:prstGeom prst="roundRect">
          <a:avLst>
            <a:gd name="adj" fmla="val 10000"/>
          </a:avLst>
        </a:prstGeom>
        <a:solidFill>
          <a:schemeClr val="accent4">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Membership</a:t>
          </a:r>
        </a:p>
      </dsp:txBody>
      <dsp:txXfrm>
        <a:off x="2772153" y="1928719"/>
        <a:ext cx="1606442" cy="7789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1546B-5634-4E44-8B85-BE022E0ACE4C}">
      <dsp:nvSpPr>
        <dsp:cNvPr id="0" name=""/>
        <dsp:cNvSpPr/>
      </dsp:nvSpPr>
      <dsp:spPr>
        <a:xfrm>
          <a:off x="344076" y="942"/>
          <a:ext cx="2664769" cy="50609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t>Membership</a:t>
          </a:r>
        </a:p>
      </dsp:txBody>
      <dsp:txXfrm>
        <a:off x="358899" y="15765"/>
        <a:ext cx="2635123" cy="476452"/>
      </dsp:txXfrm>
    </dsp:sp>
    <dsp:sp modelId="{46F3C5EF-7F71-463B-BEC3-B8709B183EE9}">
      <dsp:nvSpPr>
        <dsp:cNvPr id="0" name=""/>
        <dsp:cNvSpPr/>
      </dsp:nvSpPr>
      <dsp:spPr>
        <a:xfrm>
          <a:off x="610553" y="507040"/>
          <a:ext cx="266476" cy="379573"/>
        </a:xfrm>
        <a:custGeom>
          <a:avLst/>
          <a:gdLst/>
          <a:ahLst/>
          <a:cxnLst/>
          <a:rect l="0" t="0" r="0" b="0"/>
          <a:pathLst>
            <a:path>
              <a:moveTo>
                <a:pt x="0" y="0"/>
              </a:moveTo>
              <a:lnTo>
                <a:pt x="0" y="379573"/>
              </a:lnTo>
              <a:lnTo>
                <a:pt x="266476" y="379573"/>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CBB18A-9851-44B1-B169-818356F72182}">
      <dsp:nvSpPr>
        <dsp:cNvPr id="0" name=""/>
        <dsp:cNvSpPr/>
      </dsp:nvSpPr>
      <dsp:spPr>
        <a:xfrm>
          <a:off x="877030" y="633565"/>
          <a:ext cx="4389119" cy="50609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t>Recruit candidates</a:t>
          </a:r>
        </a:p>
      </dsp:txBody>
      <dsp:txXfrm>
        <a:off x="891853" y="648388"/>
        <a:ext cx="4359473" cy="476452"/>
      </dsp:txXfrm>
    </dsp:sp>
    <dsp:sp modelId="{02CD695E-DA93-41FA-A84D-0EDF03749358}">
      <dsp:nvSpPr>
        <dsp:cNvPr id="0" name=""/>
        <dsp:cNvSpPr/>
      </dsp:nvSpPr>
      <dsp:spPr>
        <a:xfrm>
          <a:off x="610553" y="507040"/>
          <a:ext cx="266476" cy="1012196"/>
        </a:xfrm>
        <a:custGeom>
          <a:avLst/>
          <a:gdLst/>
          <a:ahLst/>
          <a:cxnLst/>
          <a:rect l="0" t="0" r="0" b="0"/>
          <a:pathLst>
            <a:path>
              <a:moveTo>
                <a:pt x="0" y="0"/>
              </a:moveTo>
              <a:lnTo>
                <a:pt x="0" y="1012196"/>
              </a:lnTo>
              <a:lnTo>
                <a:pt x="266476" y="101219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AA5672-7CBA-41E6-96F6-849A50D530C6}">
      <dsp:nvSpPr>
        <dsp:cNvPr id="0" name=""/>
        <dsp:cNvSpPr/>
      </dsp:nvSpPr>
      <dsp:spPr>
        <a:xfrm>
          <a:off x="877030" y="1266188"/>
          <a:ext cx="4389119" cy="50609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t>Ensure diverse voices, representing all citizens</a:t>
          </a:r>
        </a:p>
      </dsp:txBody>
      <dsp:txXfrm>
        <a:off x="891853" y="1281011"/>
        <a:ext cx="4359473" cy="476452"/>
      </dsp:txXfrm>
    </dsp:sp>
    <dsp:sp modelId="{DDDBDD67-E745-4F96-BB98-F145A5617968}">
      <dsp:nvSpPr>
        <dsp:cNvPr id="0" name=""/>
        <dsp:cNvSpPr/>
      </dsp:nvSpPr>
      <dsp:spPr>
        <a:xfrm>
          <a:off x="610553" y="507040"/>
          <a:ext cx="266476" cy="1644819"/>
        </a:xfrm>
        <a:custGeom>
          <a:avLst/>
          <a:gdLst/>
          <a:ahLst/>
          <a:cxnLst/>
          <a:rect l="0" t="0" r="0" b="0"/>
          <a:pathLst>
            <a:path>
              <a:moveTo>
                <a:pt x="0" y="0"/>
              </a:moveTo>
              <a:lnTo>
                <a:pt x="0" y="1644819"/>
              </a:lnTo>
              <a:lnTo>
                <a:pt x="266476" y="1644819"/>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9A71A2-044E-4D46-8CF7-E63A8B5E4FEC}">
      <dsp:nvSpPr>
        <dsp:cNvPr id="0" name=""/>
        <dsp:cNvSpPr/>
      </dsp:nvSpPr>
      <dsp:spPr>
        <a:xfrm>
          <a:off x="877030" y="1898811"/>
          <a:ext cx="4389119" cy="50609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t>Orient new members</a:t>
          </a:r>
        </a:p>
      </dsp:txBody>
      <dsp:txXfrm>
        <a:off x="891853" y="1913634"/>
        <a:ext cx="4359473" cy="476452"/>
      </dsp:txXfrm>
    </dsp:sp>
    <dsp:sp modelId="{C15E24E7-110E-48A8-8D56-0692CE7C53B3}">
      <dsp:nvSpPr>
        <dsp:cNvPr id="0" name=""/>
        <dsp:cNvSpPr/>
      </dsp:nvSpPr>
      <dsp:spPr>
        <a:xfrm>
          <a:off x="610553" y="507040"/>
          <a:ext cx="266476" cy="2277442"/>
        </a:xfrm>
        <a:custGeom>
          <a:avLst/>
          <a:gdLst/>
          <a:ahLst/>
          <a:cxnLst/>
          <a:rect l="0" t="0" r="0" b="0"/>
          <a:pathLst>
            <a:path>
              <a:moveTo>
                <a:pt x="0" y="0"/>
              </a:moveTo>
              <a:lnTo>
                <a:pt x="0" y="2277442"/>
              </a:lnTo>
              <a:lnTo>
                <a:pt x="266476" y="2277442"/>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5F9F1F-3733-4361-925C-C633274938A4}">
      <dsp:nvSpPr>
        <dsp:cNvPr id="0" name=""/>
        <dsp:cNvSpPr/>
      </dsp:nvSpPr>
      <dsp:spPr>
        <a:xfrm>
          <a:off x="877030" y="2531434"/>
          <a:ext cx="4389119" cy="50609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a:t>Provide ongoing member training</a:t>
          </a:r>
        </a:p>
      </dsp:txBody>
      <dsp:txXfrm>
        <a:off x="891853" y="2546257"/>
        <a:ext cx="4359473" cy="4764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910DA-AC3C-4092-A8D2-12AFD3F2978F}">
      <dsp:nvSpPr>
        <dsp:cNvPr id="0" name=""/>
        <dsp:cNvSpPr/>
      </dsp:nvSpPr>
      <dsp:spPr>
        <a:xfrm>
          <a:off x="0" y="25552"/>
          <a:ext cx="5580503" cy="8634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Council funded employees</a:t>
          </a:r>
        </a:p>
      </dsp:txBody>
      <dsp:txXfrm>
        <a:off x="42151" y="67703"/>
        <a:ext cx="5496201" cy="779158"/>
      </dsp:txXfrm>
    </dsp:sp>
    <dsp:sp modelId="{E2A63AA8-6AE7-4814-87F4-AA7F2886CD0A}">
      <dsp:nvSpPr>
        <dsp:cNvPr id="0" name=""/>
        <dsp:cNvSpPr/>
      </dsp:nvSpPr>
      <dsp:spPr>
        <a:xfrm>
          <a:off x="0" y="992693"/>
          <a:ext cx="5580503" cy="8634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Support</a:t>
          </a:r>
        </a:p>
      </dsp:txBody>
      <dsp:txXfrm>
        <a:off x="42151" y="1034844"/>
        <a:ext cx="5496201" cy="779158"/>
      </dsp:txXfrm>
    </dsp:sp>
    <dsp:sp modelId="{778DA6E4-9DE8-42B5-AF53-5B39F4F630ED}">
      <dsp:nvSpPr>
        <dsp:cNvPr id="0" name=""/>
        <dsp:cNvSpPr/>
      </dsp:nvSpPr>
      <dsp:spPr>
        <a:xfrm>
          <a:off x="0" y="1856153"/>
          <a:ext cx="5580503"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181"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a:t>Office operations</a:t>
          </a:r>
        </a:p>
        <a:p>
          <a:pPr marL="285750" lvl="1" indent="-285750" algn="l" defTabSz="1244600">
            <a:lnSpc>
              <a:spcPct val="90000"/>
            </a:lnSpc>
            <a:spcBef>
              <a:spcPct val="0"/>
            </a:spcBef>
            <a:spcAft>
              <a:spcPct val="20000"/>
            </a:spcAft>
            <a:buChar char="•"/>
          </a:pPr>
          <a:r>
            <a:rPr lang="en-US" sz="2800" kern="1200"/>
            <a:t>Programming</a:t>
          </a:r>
        </a:p>
      </dsp:txBody>
      <dsp:txXfrm>
        <a:off x="0" y="1856153"/>
        <a:ext cx="5580503" cy="9687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9D0DDC4-689E-4C6F-8F13-2EAD649CB445}" type="datetimeFigureOut">
              <a:rPr lang="en-US" smtClean="0"/>
              <a:t>3/2/2023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97E9F36-4972-446D-BC93-7ADCBB17B3A7}" type="slidenum">
              <a:rPr lang="en-US" smtClean="0"/>
              <a:t>‹#›</a:t>
            </a:fld>
            <a:endParaRPr lang="en-US"/>
          </a:p>
        </p:txBody>
      </p:sp>
    </p:spTree>
    <p:extLst>
      <p:ext uri="{BB962C8B-B14F-4D97-AF65-F5344CB8AC3E}">
        <p14:creationId xmlns:p14="http://schemas.microsoft.com/office/powerpoint/2010/main" val="2093391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i="1">
                <a:solidFill>
                  <a:srgbClr val="CC3300"/>
                </a:solidFill>
                <a:latin typeface="Arial" panose="020B0604020202020204" pitchFamily="34" charset="0"/>
              </a:rPr>
              <a:t>Note: The presentation contains many places where information about your county should be included. These places are noted within the speaker notes.</a:t>
            </a:r>
          </a:p>
          <a:p>
            <a:pPr eaLnBrk="1" hangingPunct="1"/>
            <a:r>
              <a:rPr lang="en-US" altLang="en-US">
                <a:latin typeface="Arial" panose="020B0604020202020204" pitchFamily="34" charset="0"/>
              </a:rPr>
              <a:t>Welcome to the </a:t>
            </a:r>
            <a:r>
              <a:rPr lang="en-US" altLang="en-US">
                <a:solidFill>
                  <a:srgbClr val="CC3300"/>
                </a:solidFill>
                <a:latin typeface="Arial" panose="020B0604020202020204" pitchFamily="34" charset="0"/>
              </a:rPr>
              <a:t>&lt;Name&gt;</a:t>
            </a:r>
            <a:r>
              <a:rPr lang="en-US" altLang="en-US">
                <a:latin typeface="Arial" panose="020B0604020202020204" pitchFamily="34" charset="0"/>
              </a:rPr>
              <a:t> County Extension council. This training session is designed to give you an overview of your role as a council member and the workings of Extension.</a:t>
            </a:r>
          </a:p>
          <a:p>
            <a:pPr eaLnBrk="1" hangingPunct="1"/>
            <a:r>
              <a:rPr lang="en-US" altLang="en-US">
                <a:latin typeface="Arial" panose="020B0604020202020204" pitchFamily="34" charset="0"/>
              </a:rPr>
              <a:t>As a county Extension council member, you play a vital role in meeting the educational needs of people in </a:t>
            </a:r>
            <a:r>
              <a:rPr lang="en-US" altLang="en-US">
                <a:solidFill>
                  <a:srgbClr val="CC3300"/>
                </a:solidFill>
                <a:latin typeface="Arial" panose="020B0604020202020204" pitchFamily="34" charset="0"/>
              </a:rPr>
              <a:t>&lt;Name&gt;</a:t>
            </a:r>
            <a:r>
              <a:rPr lang="en-US" altLang="en-US">
                <a:latin typeface="Arial" panose="020B0604020202020204" pitchFamily="34" charset="0"/>
              </a:rPr>
              <a:t> County.</a:t>
            </a:r>
          </a:p>
          <a:p>
            <a:pPr eaLnBrk="1" hangingPunct="1"/>
            <a:r>
              <a:rPr lang="en-US" altLang="en-US">
                <a:latin typeface="Arial" panose="020B0604020202020204" pitchFamily="34" charset="0"/>
              </a:rPr>
              <a:t>County Extension councils were created by state statutes to work with the University of Missouri in carrying out local educational programs.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a:t>
            </a:fld>
            <a:endParaRPr lang="en-US"/>
          </a:p>
        </p:txBody>
      </p:sp>
    </p:spTree>
    <p:extLst>
      <p:ext uri="{BB962C8B-B14F-4D97-AF65-F5344CB8AC3E}">
        <p14:creationId xmlns:p14="http://schemas.microsoft.com/office/powerpoint/2010/main" val="804846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County Extension councils and their operations are set forth in state statutes.  Choosing to ignore state law opens you up to liability.</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Councils are required to comply with Missouri’s Sunshine Law.  Notice of meetings must be posted, and requests for records fulfilled.</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University makes recommendations to help you be aware of “best practices” but the council is free to make their own decisions – but they also are responsible for repercussions from those decisions.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All nonprofits and government agencies are required to refrain from conflict of interest.  Defined as putting personal benefit before the welfare of the organization.  If potential conflicts arise, disclose it to the group.  Remove yourself from the decision making process (discussion as well as vote.)</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10</a:t>
            </a:fld>
            <a:endParaRPr lang="en-US"/>
          </a:p>
        </p:txBody>
      </p:sp>
    </p:spTree>
    <p:extLst>
      <p:ext uri="{BB962C8B-B14F-4D97-AF65-F5344CB8AC3E}">
        <p14:creationId xmlns:p14="http://schemas.microsoft.com/office/powerpoint/2010/main" val="1013741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us introduce you to the people who provide Extension programs to your county.</a:t>
            </a:r>
          </a:p>
        </p:txBody>
      </p:sp>
      <p:sp>
        <p:nvSpPr>
          <p:cNvPr id="4" name="Slide Number Placeholder 3"/>
          <p:cNvSpPr>
            <a:spLocks noGrp="1"/>
          </p:cNvSpPr>
          <p:nvPr>
            <p:ph type="sldNum" sz="quarter" idx="10"/>
          </p:nvPr>
        </p:nvSpPr>
        <p:spPr/>
        <p:txBody>
          <a:bodyPr/>
          <a:lstStyle/>
          <a:p>
            <a:fld id="{C97E9F36-4972-446D-BC93-7ADCBB17B3A7}" type="slidenum">
              <a:rPr lang="en-US" smtClean="0"/>
              <a:t>11</a:t>
            </a:fld>
            <a:endParaRPr lang="en-US"/>
          </a:p>
        </p:txBody>
      </p:sp>
    </p:spTree>
    <p:extLst>
      <p:ext uri="{BB962C8B-B14F-4D97-AF65-F5344CB8AC3E}">
        <p14:creationId xmlns:p14="http://schemas.microsoft.com/office/powerpoint/2010/main" val="971469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solidFill>
                  <a:srgbClr val="CC3300"/>
                </a:solidFill>
                <a:latin typeface="Arial" panose="020B0604020202020204" pitchFamily="34" charset="0"/>
              </a:rPr>
              <a:t>Note: Add name and photograph of your county’s </a:t>
            </a:r>
            <a:br>
              <a:rPr lang="en-US" altLang="en-US" b="1">
                <a:solidFill>
                  <a:srgbClr val="CC3300"/>
                </a:solidFill>
                <a:latin typeface="Arial" panose="020B0604020202020204" pitchFamily="34" charset="0"/>
              </a:rPr>
            </a:br>
            <a:r>
              <a:rPr lang="en-US" altLang="en-US" b="1">
                <a:solidFill>
                  <a:srgbClr val="CC3300"/>
                </a:solidFill>
                <a:latin typeface="Arial" panose="020B0604020202020204" pitchFamily="34" charset="0"/>
              </a:rPr>
              <a:t>CES.</a:t>
            </a:r>
          </a:p>
          <a:p>
            <a:pPr eaLnBrk="1" hangingPunct="1"/>
            <a:r>
              <a:rPr lang="en-US" altLang="en-US">
                <a:solidFill>
                  <a:srgbClr val="CC3300"/>
                </a:solidFill>
                <a:latin typeface="Arial" panose="020B0604020202020204" pitchFamily="34" charset="0"/>
              </a:rPr>
              <a:t>(Name)</a:t>
            </a:r>
            <a:r>
              <a:rPr lang="en-US" altLang="en-US">
                <a:latin typeface="Arial" panose="020B0604020202020204" pitchFamily="34" charset="0"/>
              </a:rPr>
              <a:t> is our County Engagement</a:t>
            </a:r>
            <a:r>
              <a:rPr lang="en-US" altLang="en-US" baseline="0">
                <a:latin typeface="Arial" panose="020B0604020202020204" pitchFamily="34" charset="0"/>
              </a:rPr>
              <a:t> Specialist</a:t>
            </a:r>
            <a:r>
              <a:rPr lang="en-US" altLang="en-US">
                <a:latin typeface="Arial" panose="020B0604020202020204" pitchFamily="34" charset="0"/>
              </a:rPr>
              <a:t>.</a:t>
            </a:r>
          </a:p>
          <a:p>
            <a:pPr algn="ctr" eaLnBrk="1" hangingPunct="1"/>
            <a:r>
              <a:rPr lang="en-US" altLang="en-US">
                <a:latin typeface="Arial" panose="020B0604020202020204" pitchFamily="34" charset="0"/>
              </a:rPr>
              <a:t>The County Engagement</a:t>
            </a:r>
            <a:r>
              <a:rPr lang="en-US" altLang="en-US" baseline="0">
                <a:latin typeface="Arial" panose="020B0604020202020204" pitchFamily="34" charset="0"/>
              </a:rPr>
              <a:t> Specialist</a:t>
            </a:r>
            <a:r>
              <a:rPr lang="en-US" altLang="en-US">
                <a:latin typeface="Arial" panose="020B0604020202020204" pitchFamily="34" charset="0"/>
              </a:rPr>
              <a:t>, often referred to as the CES, is a off-campus specialist assigned by the University to serve as a liaison among the county Extension council, and other faculty who serve our county and the University. </a:t>
            </a:r>
            <a:r>
              <a:rPr lang="en-US" altLang="en-US">
                <a:solidFill>
                  <a:srgbClr val="CC3300"/>
                </a:solidFill>
                <a:latin typeface="Arial" panose="020B0604020202020204" pitchFamily="34" charset="0"/>
              </a:rPr>
              <a:t>(Name)</a:t>
            </a:r>
            <a:r>
              <a:rPr lang="en-US" altLang="en-US">
                <a:latin typeface="Arial" panose="020B0604020202020204" pitchFamily="34" charset="0"/>
              </a:rPr>
              <a:t> ensures that the educational programs in our county meet the high-priority needs of our constituents.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12</a:t>
            </a:fld>
            <a:endParaRPr lang="en-US"/>
          </a:p>
        </p:txBody>
      </p:sp>
    </p:spTree>
    <p:extLst>
      <p:ext uri="{BB962C8B-B14F-4D97-AF65-F5344CB8AC3E}">
        <p14:creationId xmlns:p14="http://schemas.microsoft.com/office/powerpoint/2010/main" val="3907555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rPr>
              <a:t>Clerical staff in the Extension center are employed by the Extension council or MU</a:t>
            </a:r>
            <a:r>
              <a:rPr lang="en-US" altLang="en-US" baseline="0">
                <a:latin typeface="Arial" panose="020B0604020202020204" pitchFamily="34" charset="0"/>
              </a:rPr>
              <a:t> Extension through a MOU with University of Missouri</a:t>
            </a:r>
            <a:r>
              <a:rPr lang="en-US" altLang="en-US">
                <a:latin typeface="Arial" panose="020B0604020202020204" pitchFamily="34" charset="0"/>
              </a:rPr>
              <a:t>.  Through the MOU, the council</a:t>
            </a:r>
            <a:r>
              <a:rPr lang="en-US" altLang="en-US" baseline="0">
                <a:latin typeface="Arial" panose="020B0604020202020204" pitchFamily="34" charset="0"/>
              </a:rPr>
              <a:t> pays all the payroll costs for the staff person.  In either arrangement, t</a:t>
            </a:r>
            <a:r>
              <a:rPr lang="en-US" altLang="en-US">
                <a:latin typeface="Arial" panose="020B0604020202020204" pitchFamily="34" charset="0"/>
              </a:rPr>
              <a:t>hese individuals provide support for both office operations and programs.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13</a:t>
            </a:fld>
            <a:endParaRPr lang="en-US"/>
          </a:p>
        </p:txBody>
      </p:sp>
    </p:spTree>
    <p:extLst>
      <p:ext uri="{BB962C8B-B14F-4D97-AF65-F5344CB8AC3E}">
        <p14:creationId xmlns:p14="http://schemas.microsoft.com/office/powerpoint/2010/main" val="2153934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Counties also are served by paraprofessionals who work with the:</a:t>
            </a:r>
          </a:p>
          <a:p>
            <a:pPr eaLnBrk="1" hangingPunct="1"/>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Family Nutrition Education Program</a:t>
            </a:r>
          </a:p>
          <a:p>
            <a:pPr eaLnBrk="1" hangingPunct="1">
              <a:buFontTx/>
              <a:buChar char="•"/>
            </a:pPr>
            <a:r>
              <a:rPr lang="en-US" altLang="en-US">
                <a:latin typeface="Arial" panose="020B0604020202020204" pitchFamily="34" charset="0"/>
              </a:rPr>
              <a:t>Small Farm Family Program</a:t>
            </a:r>
          </a:p>
          <a:p>
            <a:pPr eaLnBrk="1" hangingPunct="1">
              <a:buFontTx/>
              <a:buChar char="•"/>
            </a:pPr>
            <a:r>
              <a:rPr lang="en-US" altLang="en-US">
                <a:latin typeface="Arial" panose="020B0604020202020204" pitchFamily="34" charset="0"/>
              </a:rPr>
              <a:t>And 4-H Youth Development.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These staff members are University employees. </a:t>
            </a:r>
            <a:r>
              <a:rPr lang="en-US" altLang="en-US" b="1">
                <a:solidFill>
                  <a:srgbClr val="CC3300"/>
                </a:solidFill>
                <a:latin typeface="Arial" panose="020B0604020202020204" pitchFamily="34" charset="0"/>
              </a:rPr>
              <a:t>(Note: If council shares salary responsibility, include that information here.)</a:t>
            </a:r>
            <a:r>
              <a:rPr lang="en-US" altLang="en-US">
                <a:latin typeface="Arial" panose="020B0604020202020204" pitchFamily="34" charset="0"/>
              </a:rPr>
              <a:t> Paraprofessionals are supervised by regional specialists.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14</a:t>
            </a:fld>
            <a:endParaRPr lang="en-US"/>
          </a:p>
        </p:txBody>
      </p:sp>
    </p:spTree>
    <p:extLst>
      <p:ext uri="{BB962C8B-B14F-4D97-AF65-F5344CB8AC3E}">
        <p14:creationId xmlns:p14="http://schemas.microsoft.com/office/powerpoint/2010/main" val="612988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As a council member, you will interact regularly with the faculty and staff who work in the county. Regional Extension specialists, as the title implies, specialize in a particular field. They are faculty members of the University of Missouri. While regional specialists are headquartered in a specific county, most have multicounty assignments. This structure allows each county access to expertise in a number of specialty areas that might not otherwise be available.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Councils play an important role in hiring those specialists, serving on personnel teams during the hiring process and approving candidates for positions in their county. Councils also participate in annual performance reviews of regional specialists.</a:t>
            </a:r>
          </a:p>
          <a:p>
            <a:pPr eaLnBrk="1" hangingPunct="1"/>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15</a:t>
            </a:fld>
            <a:endParaRPr lang="en-US"/>
          </a:p>
        </p:txBody>
      </p:sp>
    </p:spTree>
    <p:extLst>
      <p:ext uri="{BB962C8B-B14F-4D97-AF65-F5344CB8AC3E}">
        <p14:creationId xmlns:p14="http://schemas.microsoft.com/office/powerpoint/2010/main" val="892699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solidFill>
                  <a:srgbClr val="CC3300"/>
                </a:solidFill>
                <a:latin typeface="Arial" panose="020B0604020202020204" pitchFamily="34" charset="0"/>
              </a:rPr>
              <a:t>Note: Use this slide and make additional slides as necessary to list regional specialists 1) assigned to the county and 2) serving the county. Photos from the Extension staff directory may be added to the slide.</a:t>
            </a:r>
          </a:p>
          <a:p>
            <a:pPr eaLnBrk="1" hangingPunct="1"/>
            <a:r>
              <a:rPr lang="en-US" altLang="en-US">
                <a:latin typeface="Arial" panose="020B0604020202020204" pitchFamily="34" charset="0"/>
              </a:rPr>
              <a:t>In our county, we have </a:t>
            </a:r>
            <a:r>
              <a:rPr lang="en-US" altLang="en-US">
                <a:solidFill>
                  <a:srgbClr val="CC3300"/>
                </a:solidFill>
                <a:latin typeface="Arial" panose="020B0604020202020204" pitchFamily="34" charset="0"/>
              </a:rPr>
              <a:t>(number)</a:t>
            </a:r>
            <a:r>
              <a:rPr lang="en-US" altLang="en-US">
                <a:latin typeface="Arial" panose="020B0604020202020204" pitchFamily="34" charset="0"/>
              </a:rPr>
              <a:t> of specialists headquartered here. They are</a:t>
            </a:r>
            <a:r>
              <a:rPr lang="en-US" altLang="en-US">
                <a:solidFill>
                  <a:srgbClr val="CC3300"/>
                </a:solidFill>
                <a:latin typeface="Arial" panose="020B0604020202020204" pitchFamily="34" charset="0"/>
              </a:rPr>
              <a:t>:</a:t>
            </a:r>
            <a:endParaRPr lang="en-US" altLang="en-US">
              <a:latin typeface="Arial" panose="020B0604020202020204" pitchFamily="34" charset="0"/>
            </a:endParaRPr>
          </a:p>
          <a:p>
            <a:pPr eaLnBrk="1" hangingPunct="1"/>
            <a:r>
              <a:rPr lang="en-US" altLang="en-US">
                <a:solidFill>
                  <a:srgbClr val="CC3300"/>
                </a:solidFill>
                <a:latin typeface="Arial" panose="020B0604020202020204" pitchFamily="34" charset="0"/>
              </a:rPr>
              <a:t>(list name and title)</a:t>
            </a:r>
          </a:p>
          <a:p>
            <a:pPr eaLnBrk="1" hangingPunct="1"/>
            <a:endParaRPr lang="en-US" altLang="en-US">
              <a:solidFill>
                <a:srgbClr val="CC3300"/>
              </a:solidFill>
              <a:latin typeface="Arial" panose="020B0604020202020204" pitchFamily="34" charset="0"/>
            </a:endParaRPr>
          </a:p>
          <a:p>
            <a:pPr eaLnBrk="1" hangingPunct="1"/>
            <a:r>
              <a:rPr lang="en-US" altLang="en-US">
                <a:latin typeface="Arial" panose="020B0604020202020204" pitchFamily="34" charset="0"/>
              </a:rPr>
              <a:t>These specialists also serve our county:</a:t>
            </a:r>
          </a:p>
          <a:p>
            <a:pPr eaLnBrk="1" hangingPunct="1"/>
            <a:r>
              <a:rPr lang="en-US" altLang="en-US">
                <a:solidFill>
                  <a:srgbClr val="CC3300"/>
                </a:solidFill>
                <a:latin typeface="Arial" panose="020B0604020202020204" pitchFamily="34" charset="0"/>
              </a:rPr>
              <a:t>(list name, title, headquarter county – use additional slides as necessary)</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16</a:t>
            </a:fld>
            <a:endParaRPr lang="en-US"/>
          </a:p>
        </p:txBody>
      </p:sp>
    </p:spTree>
    <p:extLst>
      <p:ext uri="{BB962C8B-B14F-4D97-AF65-F5344CB8AC3E}">
        <p14:creationId xmlns:p14="http://schemas.microsoft.com/office/powerpoint/2010/main" val="3165774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discuss how Extension is organized</a:t>
            </a:r>
            <a:r>
              <a:rPr lang="en-US" baseline="0"/>
              <a:t> in our state</a:t>
            </a:r>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17</a:t>
            </a:fld>
            <a:endParaRPr lang="en-US"/>
          </a:p>
        </p:txBody>
      </p:sp>
    </p:spTree>
    <p:extLst>
      <p:ext uri="{BB962C8B-B14F-4D97-AF65-F5344CB8AC3E}">
        <p14:creationId xmlns:p14="http://schemas.microsoft.com/office/powerpoint/2010/main" val="3829419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The University of Missouri Extension program is administered by the Columbia campus, MU. Dr. Marshall is Vice Chancellor for MU Extension and Engagement.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He reports to MU Chancellor, the campus’s chief academic officer.  Garnett Stokes currently serves as Interim Chancellor</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While administrative responsibility is assigned to Columbia, Extension collaborates with the University of Missouri campuses in Kansas City, Rolla and St. Louis to fulfill the land-grant mission.</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18</a:t>
            </a:fld>
            <a:endParaRPr lang="en-US"/>
          </a:p>
        </p:txBody>
      </p:sp>
    </p:spTree>
    <p:extLst>
      <p:ext uri="{BB962C8B-B14F-4D97-AF65-F5344CB8AC3E}">
        <p14:creationId xmlns:p14="http://schemas.microsoft.com/office/powerpoint/2010/main" val="2773054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a:latin typeface="Arial" panose="020B0604020202020204" pitchFamily="34" charset="0"/>
                <a:ea typeface="+mn-ea"/>
              </a:rPr>
              <a:t>The Extension Leadership Team also includes:</a:t>
            </a:r>
          </a:p>
          <a:p>
            <a:pPr eaLnBrk="1" hangingPunct="1">
              <a:defRPr/>
            </a:pPr>
            <a:endParaRPr lang="en-US" altLang="en-US">
              <a:latin typeface="Arial" panose="020B0604020202020204" pitchFamily="34" charset="0"/>
              <a:ea typeface="+mn-ea"/>
            </a:endParaRPr>
          </a:p>
          <a:p>
            <a:pPr marL="181240" indent="-181240">
              <a:spcBef>
                <a:spcPct val="25000"/>
              </a:spcBef>
              <a:buFont typeface="Arial" panose="020B0604020202020204" pitchFamily="34" charset="0"/>
              <a:buChar char="•"/>
              <a:defRPr/>
            </a:pPr>
            <a:r>
              <a:rPr lang="en-US" altLang="en-US">
                <a:solidFill>
                  <a:srgbClr val="093A81"/>
                </a:solidFill>
                <a:ea typeface="+mn-ea"/>
              </a:rPr>
              <a:t>Blake Naughton, Associate Vice Chancellor for Extension and Engagement</a:t>
            </a:r>
          </a:p>
          <a:p>
            <a:pPr eaLnBrk="1" hangingPunct="1">
              <a:defRPr/>
            </a:pPr>
            <a:endParaRPr lang="en-US" altLang="en-US">
              <a:latin typeface="Arial" panose="020B0604020202020204" pitchFamily="34" charset="0"/>
              <a:ea typeface="+mn-ea"/>
            </a:endParaRPr>
          </a:p>
          <a:p>
            <a:pPr marL="181240" indent="-181240">
              <a:spcBef>
                <a:spcPct val="25000"/>
              </a:spcBef>
              <a:buFont typeface="Arial" panose="020B0604020202020204" pitchFamily="34" charset="0"/>
              <a:buChar char="•"/>
              <a:defRPr/>
            </a:pPr>
            <a:r>
              <a:rPr lang="en-US" altLang="en-US">
                <a:latin typeface="Arial" panose="020B0604020202020204" pitchFamily="34" charset="0"/>
                <a:ea typeface="+mn-ea"/>
              </a:rPr>
              <a:t> Susan Reno, </a:t>
            </a:r>
            <a:r>
              <a:rPr lang="en-US" altLang="en-US">
                <a:solidFill>
                  <a:srgbClr val="093A81"/>
                </a:solidFill>
                <a:ea typeface="+mn-ea"/>
              </a:rPr>
              <a:t>Assistant Vice Chancellor for Research, Extension and Engagement</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19</a:t>
            </a:fld>
            <a:endParaRPr lang="en-US"/>
          </a:p>
        </p:txBody>
      </p:sp>
    </p:spTree>
    <p:extLst>
      <p:ext uri="{BB962C8B-B14F-4D97-AF65-F5344CB8AC3E}">
        <p14:creationId xmlns:p14="http://schemas.microsoft.com/office/powerpoint/2010/main" val="275039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Extension is grounded in the land-grant mission established by the federal Morrill Acts of 1862 and 1890.</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land-grant mission mandates resident instruction, research and service, and it is this mission that distinguishes the University of Missouri and Lincoln University from other colleges and universities in the state.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Through Extension, the Universities fulfill their service mission by delivering science-based information and education to the people of Missouri through county Extension centers.</a:t>
            </a:r>
          </a:p>
          <a:p>
            <a:pPr eaLnBrk="1" hangingPunct="1"/>
            <a:endParaRPr lang="en-US" altLang="en-US">
              <a:latin typeface="Arial" panose="020B0604020202020204" pitchFamily="34" charset="0"/>
            </a:endParaRPr>
          </a:p>
          <a:p>
            <a:pPr eaLnBrk="1" hangingPunct="1"/>
            <a:r>
              <a:rPr lang="en-US" altLang="en-US" err="1">
                <a:latin typeface="Arial" panose="020B0604020202020204" pitchFamily="34" charset="0"/>
              </a:rPr>
              <a:t>Wurdack</a:t>
            </a:r>
            <a:r>
              <a:rPr lang="en-US" altLang="en-US">
                <a:latin typeface="Arial" panose="020B0604020202020204" pitchFamily="34" charset="0"/>
              </a:rPr>
              <a:t> Research Center - </a:t>
            </a:r>
            <a:r>
              <a:rPr lang="en-US"/>
              <a:t>Nestled along the Meramec River near Cook Station in the northeast Ozarks, this Center conducts demonstrations and research in integrated livestock, forages, forestry, agroforestry and wildlife management practices that are economically viable, environmentally sound and sociologically acceptable for the Ozark Region of Missouri. Timber covers most of the acreage, while 260 acres provide the base for forage production, rotational grazing and cattle production. Current research includes programs to improve forage, beef, agroforestry and timber. </a:t>
            </a:r>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a:t>
            </a:fld>
            <a:endParaRPr lang="en-US"/>
          </a:p>
        </p:txBody>
      </p:sp>
    </p:spTree>
    <p:extLst>
      <p:ext uri="{BB962C8B-B14F-4D97-AF65-F5344CB8AC3E}">
        <p14:creationId xmlns:p14="http://schemas.microsoft.com/office/powerpoint/2010/main" val="3699525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a:latin typeface="Arial" panose="020B0604020202020204" pitchFamily="34" charset="0"/>
                <a:ea typeface="+mn-ea"/>
              </a:rPr>
              <a:t>The Extension Leadership Team also includes:</a:t>
            </a:r>
          </a:p>
          <a:p>
            <a:pPr eaLnBrk="1" hangingPunct="1">
              <a:defRPr/>
            </a:pPr>
            <a:endParaRPr lang="en-US" altLang="en-US">
              <a:latin typeface="Arial" panose="020B0604020202020204" pitchFamily="34" charset="0"/>
              <a:ea typeface="+mn-ea"/>
            </a:endParaRPr>
          </a:p>
          <a:p>
            <a:pPr marL="181240" indent="-181240">
              <a:spcBef>
                <a:spcPct val="25000"/>
              </a:spcBef>
              <a:buFont typeface="Arial" panose="020B0604020202020204" pitchFamily="34" charset="0"/>
              <a:buChar char="•"/>
              <a:defRPr/>
            </a:pPr>
            <a:r>
              <a:rPr lang="en-US" altLang="en-US">
                <a:solidFill>
                  <a:srgbClr val="093A81"/>
                </a:solidFill>
                <a:ea typeface="+mn-ea"/>
              </a:rPr>
              <a:t>Blake Naughton, Associate Vice Chancellor for Extension and Engagement</a:t>
            </a:r>
          </a:p>
          <a:p>
            <a:pPr eaLnBrk="1" hangingPunct="1">
              <a:defRPr/>
            </a:pPr>
            <a:endParaRPr lang="en-US" altLang="en-US">
              <a:latin typeface="Arial" panose="020B0604020202020204" pitchFamily="34" charset="0"/>
              <a:ea typeface="+mn-ea"/>
            </a:endParaRPr>
          </a:p>
          <a:p>
            <a:pPr marL="181240" indent="-181240">
              <a:spcBef>
                <a:spcPct val="25000"/>
              </a:spcBef>
              <a:buFont typeface="Arial" panose="020B0604020202020204" pitchFamily="34" charset="0"/>
              <a:buChar char="•"/>
              <a:defRPr/>
            </a:pPr>
            <a:r>
              <a:rPr lang="en-US" altLang="en-US">
                <a:latin typeface="Arial" panose="020B0604020202020204" pitchFamily="34" charset="0"/>
                <a:ea typeface="+mn-ea"/>
              </a:rPr>
              <a:t> Susan Reno, </a:t>
            </a:r>
            <a:r>
              <a:rPr lang="en-US" altLang="en-US">
                <a:solidFill>
                  <a:srgbClr val="093A81"/>
                </a:solidFill>
                <a:ea typeface="+mn-ea"/>
              </a:rPr>
              <a:t>Assistant Vice Chancellor for Research, Extension and Engagement</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21</a:t>
            </a:fld>
            <a:endParaRPr lang="en-US"/>
          </a:p>
        </p:txBody>
      </p:sp>
    </p:spTree>
    <p:extLst>
      <p:ext uri="{BB962C8B-B14F-4D97-AF65-F5344CB8AC3E}">
        <p14:creationId xmlns:p14="http://schemas.microsoft.com/office/powerpoint/2010/main" val="1590691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Business and Communities is</a:t>
            </a:r>
            <a:r>
              <a:rPr lang="en-US" altLang="en-US" baseline="0">
                <a:latin typeface="Arial" panose="020B0604020202020204" pitchFamily="34" charset="0"/>
              </a:rPr>
              <a:t> led by Steve Devlin, Program Director and Associate Dean.  Programming in this area focuses on:</a:t>
            </a:r>
          </a:p>
          <a:p>
            <a:pPr eaLnBrk="1" hangingPunct="1"/>
            <a:endParaRPr lang="en-US" altLang="en-US" baseline="0">
              <a:latin typeface="Arial" panose="020B0604020202020204" pitchFamily="34" charset="0"/>
            </a:endParaRPr>
          </a:p>
          <a:p>
            <a:pPr marL="845786" lvl="1" indent="-362480">
              <a:spcAft>
                <a:spcPct val="40000"/>
              </a:spcAft>
              <a:buFont typeface="Arial" panose="020B0604020202020204" pitchFamily="34" charset="0"/>
              <a:buChar char="•"/>
              <a:defRPr/>
            </a:pPr>
            <a:r>
              <a:rPr lang="en-US" altLang="en-US" sz="2600"/>
              <a:t>Business Development</a:t>
            </a:r>
          </a:p>
          <a:p>
            <a:pPr marL="845786" lvl="1" indent="-362480">
              <a:spcAft>
                <a:spcPct val="40000"/>
              </a:spcAft>
              <a:buFont typeface="Arial" panose="020B0604020202020204" pitchFamily="34" charset="0"/>
              <a:buChar char="•"/>
              <a:defRPr/>
            </a:pPr>
            <a:r>
              <a:rPr lang="en-US" altLang="en-US" sz="2600"/>
              <a:t>Community Development</a:t>
            </a:r>
          </a:p>
          <a:p>
            <a:pPr marL="845786" lvl="1" indent="-362480">
              <a:spcAft>
                <a:spcPct val="40000"/>
              </a:spcAft>
              <a:buFont typeface="Arial" panose="020B0604020202020204" pitchFamily="34" charset="0"/>
              <a:buChar char="•"/>
              <a:defRPr/>
            </a:pPr>
            <a:r>
              <a:rPr lang="en-US" altLang="en-US" sz="2600"/>
              <a:t>Workforce Development</a:t>
            </a:r>
          </a:p>
          <a:p>
            <a:pPr eaLnBrk="1" hangingPunct="1"/>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22</a:t>
            </a:fld>
            <a:endParaRPr lang="en-US"/>
          </a:p>
        </p:txBody>
      </p:sp>
    </p:spTree>
    <p:extLst>
      <p:ext uri="{BB962C8B-B14F-4D97-AF65-F5344CB8AC3E}">
        <p14:creationId xmlns:p14="http://schemas.microsoft.com/office/powerpoint/2010/main" val="2580515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Business and Communities is</a:t>
            </a:r>
            <a:r>
              <a:rPr lang="en-US" altLang="en-US" baseline="0">
                <a:latin typeface="Arial" panose="020B0604020202020204" pitchFamily="34" charset="0"/>
              </a:rPr>
              <a:t> led by Steve Devlin, Program Director and Associate Dean.  Programming in this area focuses on:</a:t>
            </a:r>
          </a:p>
          <a:p>
            <a:pPr eaLnBrk="1" hangingPunct="1"/>
            <a:endParaRPr lang="en-US" altLang="en-US" baseline="0">
              <a:latin typeface="Arial" panose="020B0604020202020204" pitchFamily="34" charset="0"/>
            </a:endParaRPr>
          </a:p>
          <a:p>
            <a:pPr marL="845786" lvl="1" indent="-362480">
              <a:spcAft>
                <a:spcPct val="40000"/>
              </a:spcAft>
              <a:buFont typeface="Arial" panose="020B0604020202020204" pitchFamily="34" charset="0"/>
              <a:buChar char="•"/>
              <a:defRPr/>
            </a:pPr>
            <a:r>
              <a:rPr lang="en-US" altLang="en-US" sz="2600"/>
              <a:t>Business Development</a:t>
            </a:r>
          </a:p>
          <a:p>
            <a:pPr marL="845786" lvl="1" indent="-362480">
              <a:spcAft>
                <a:spcPct val="40000"/>
              </a:spcAft>
              <a:buFont typeface="Arial" panose="020B0604020202020204" pitchFamily="34" charset="0"/>
              <a:buChar char="•"/>
              <a:defRPr/>
            </a:pPr>
            <a:r>
              <a:rPr lang="en-US" altLang="en-US" sz="2600"/>
              <a:t>Community Development</a:t>
            </a:r>
          </a:p>
          <a:p>
            <a:pPr marL="845786" lvl="1" indent="-362480">
              <a:spcAft>
                <a:spcPct val="40000"/>
              </a:spcAft>
              <a:buFont typeface="Arial" panose="020B0604020202020204" pitchFamily="34" charset="0"/>
              <a:buChar char="•"/>
              <a:defRPr/>
            </a:pPr>
            <a:r>
              <a:rPr lang="en-US" altLang="en-US" sz="2600"/>
              <a:t>Workforce Development</a:t>
            </a:r>
          </a:p>
          <a:p>
            <a:pPr eaLnBrk="1" hangingPunct="1"/>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23</a:t>
            </a:fld>
            <a:endParaRPr lang="en-US"/>
          </a:p>
        </p:txBody>
      </p:sp>
    </p:spTree>
    <p:extLst>
      <p:ext uri="{BB962C8B-B14F-4D97-AF65-F5344CB8AC3E}">
        <p14:creationId xmlns:p14="http://schemas.microsoft.com/office/powerpoint/2010/main" val="1104464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Business and Communities is</a:t>
            </a:r>
            <a:r>
              <a:rPr lang="en-US" altLang="en-US" baseline="0">
                <a:latin typeface="Arial" panose="020B0604020202020204" pitchFamily="34" charset="0"/>
              </a:rPr>
              <a:t> led by Steve Devlin, Program Director and Associate Dean.  Programming in this area focuses on:</a:t>
            </a:r>
          </a:p>
          <a:p>
            <a:pPr eaLnBrk="1" hangingPunct="1"/>
            <a:endParaRPr lang="en-US" altLang="en-US" baseline="0">
              <a:latin typeface="Arial" panose="020B0604020202020204" pitchFamily="34" charset="0"/>
            </a:endParaRPr>
          </a:p>
          <a:p>
            <a:pPr marL="845786" lvl="1" indent="-362480">
              <a:spcAft>
                <a:spcPct val="40000"/>
              </a:spcAft>
              <a:buFont typeface="Arial" panose="020B0604020202020204" pitchFamily="34" charset="0"/>
              <a:buChar char="•"/>
              <a:defRPr/>
            </a:pPr>
            <a:r>
              <a:rPr lang="en-US" altLang="en-US" sz="2600"/>
              <a:t>Business Development</a:t>
            </a:r>
          </a:p>
          <a:p>
            <a:pPr marL="845786" lvl="1" indent="-362480">
              <a:spcAft>
                <a:spcPct val="40000"/>
              </a:spcAft>
              <a:buFont typeface="Arial" panose="020B0604020202020204" pitchFamily="34" charset="0"/>
              <a:buChar char="•"/>
              <a:defRPr/>
            </a:pPr>
            <a:r>
              <a:rPr lang="en-US" altLang="en-US" sz="2600"/>
              <a:t>Community Development</a:t>
            </a:r>
          </a:p>
          <a:p>
            <a:pPr marL="845786" lvl="1" indent="-362480">
              <a:spcAft>
                <a:spcPct val="40000"/>
              </a:spcAft>
              <a:buFont typeface="Arial" panose="020B0604020202020204" pitchFamily="34" charset="0"/>
              <a:buChar char="•"/>
              <a:defRPr/>
            </a:pPr>
            <a:r>
              <a:rPr lang="en-US" altLang="en-US" sz="2600"/>
              <a:t>Workforce Development</a:t>
            </a:r>
          </a:p>
          <a:p>
            <a:pPr eaLnBrk="1" hangingPunct="1"/>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24</a:t>
            </a:fld>
            <a:endParaRPr lang="en-US"/>
          </a:p>
        </p:txBody>
      </p:sp>
    </p:spTree>
    <p:extLst>
      <p:ext uri="{BB962C8B-B14F-4D97-AF65-F5344CB8AC3E}">
        <p14:creationId xmlns:p14="http://schemas.microsoft.com/office/powerpoint/2010/main" val="3877866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Business and Communities is</a:t>
            </a:r>
            <a:r>
              <a:rPr lang="en-US" altLang="en-US" baseline="0">
                <a:latin typeface="Arial" panose="020B0604020202020204" pitchFamily="34" charset="0"/>
              </a:rPr>
              <a:t> led by Steve Devlin, Program Director and Associate Dean.  Programming in this area focuses on:</a:t>
            </a:r>
          </a:p>
          <a:p>
            <a:pPr eaLnBrk="1" hangingPunct="1"/>
            <a:endParaRPr lang="en-US" altLang="en-US" baseline="0">
              <a:latin typeface="Arial" panose="020B0604020202020204" pitchFamily="34" charset="0"/>
            </a:endParaRPr>
          </a:p>
          <a:p>
            <a:pPr marL="845786" lvl="1" indent="-362480">
              <a:spcAft>
                <a:spcPct val="40000"/>
              </a:spcAft>
              <a:buFont typeface="Arial" panose="020B0604020202020204" pitchFamily="34" charset="0"/>
              <a:buChar char="•"/>
              <a:defRPr/>
            </a:pPr>
            <a:r>
              <a:rPr lang="en-US" altLang="en-US" sz="2600"/>
              <a:t>Business Development</a:t>
            </a:r>
          </a:p>
          <a:p>
            <a:pPr marL="845786" lvl="1" indent="-362480">
              <a:spcAft>
                <a:spcPct val="40000"/>
              </a:spcAft>
              <a:buFont typeface="Arial" panose="020B0604020202020204" pitchFamily="34" charset="0"/>
              <a:buChar char="•"/>
              <a:defRPr/>
            </a:pPr>
            <a:r>
              <a:rPr lang="en-US" altLang="en-US" sz="2600"/>
              <a:t>Community Development</a:t>
            </a:r>
          </a:p>
          <a:p>
            <a:pPr marL="845786" lvl="1" indent="-362480">
              <a:spcAft>
                <a:spcPct val="40000"/>
              </a:spcAft>
              <a:buFont typeface="Arial" panose="020B0604020202020204" pitchFamily="34" charset="0"/>
              <a:buChar char="•"/>
              <a:defRPr/>
            </a:pPr>
            <a:r>
              <a:rPr lang="en-US" altLang="en-US" sz="2600"/>
              <a:t>Workforce Development</a:t>
            </a:r>
          </a:p>
          <a:p>
            <a:pPr eaLnBrk="1" hangingPunct="1"/>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25</a:t>
            </a:fld>
            <a:endParaRPr lang="en-US"/>
          </a:p>
        </p:txBody>
      </p:sp>
    </p:spTree>
    <p:extLst>
      <p:ext uri="{BB962C8B-B14F-4D97-AF65-F5344CB8AC3E}">
        <p14:creationId xmlns:p14="http://schemas.microsoft.com/office/powerpoint/2010/main" val="445036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Business and Communities is</a:t>
            </a:r>
            <a:r>
              <a:rPr lang="en-US" altLang="en-US" baseline="0">
                <a:latin typeface="Arial" panose="020B0604020202020204" pitchFamily="34" charset="0"/>
              </a:rPr>
              <a:t> led by Steve Devlin, Program Director and Associate Dean.  Programming in this area focuses on:</a:t>
            </a:r>
          </a:p>
          <a:p>
            <a:pPr eaLnBrk="1" hangingPunct="1"/>
            <a:endParaRPr lang="en-US" altLang="en-US" baseline="0">
              <a:latin typeface="Arial" panose="020B0604020202020204" pitchFamily="34" charset="0"/>
            </a:endParaRPr>
          </a:p>
          <a:p>
            <a:pPr marL="845786" lvl="1" indent="-362480">
              <a:spcAft>
                <a:spcPct val="40000"/>
              </a:spcAft>
              <a:buFont typeface="Arial" panose="020B0604020202020204" pitchFamily="34" charset="0"/>
              <a:buChar char="•"/>
              <a:defRPr/>
            </a:pPr>
            <a:r>
              <a:rPr lang="en-US" altLang="en-US" sz="2600"/>
              <a:t>Business Development</a:t>
            </a:r>
          </a:p>
          <a:p>
            <a:pPr marL="845786" lvl="1" indent="-362480">
              <a:spcAft>
                <a:spcPct val="40000"/>
              </a:spcAft>
              <a:buFont typeface="Arial" panose="020B0604020202020204" pitchFamily="34" charset="0"/>
              <a:buChar char="•"/>
              <a:defRPr/>
            </a:pPr>
            <a:r>
              <a:rPr lang="en-US" altLang="en-US" sz="2600"/>
              <a:t>Community Development</a:t>
            </a:r>
          </a:p>
          <a:p>
            <a:pPr marL="845786" lvl="1" indent="-362480">
              <a:spcAft>
                <a:spcPct val="40000"/>
              </a:spcAft>
              <a:buFont typeface="Arial" panose="020B0604020202020204" pitchFamily="34" charset="0"/>
              <a:buChar char="•"/>
              <a:defRPr/>
            </a:pPr>
            <a:r>
              <a:rPr lang="en-US" altLang="en-US" sz="2600"/>
              <a:t>Workforce Development</a:t>
            </a:r>
          </a:p>
          <a:p>
            <a:pPr eaLnBrk="1" hangingPunct="1"/>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26</a:t>
            </a:fld>
            <a:endParaRPr lang="en-US"/>
          </a:p>
        </p:txBody>
      </p:sp>
    </p:spTree>
    <p:extLst>
      <p:ext uri="{BB962C8B-B14F-4D97-AF65-F5344CB8AC3E}">
        <p14:creationId xmlns:p14="http://schemas.microsoft.com/office/powerpoint/2010/main" val="3313269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Across the state, Extension is divided into seven administrative regions, supervised by Regional Directors. </a:t>
            </a:r>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27</a:t>
            </a:fld>
            <a:endParaRPr lang="en-US"/>
          </a:p>
        </p:txBody>
      </p:sp>
    </p:spTree>
    <p:extLst>
      <p:ext uri="{BB962C8B-B14F-4D97-AF65-F5344CB8AC3E}">
        <p14:creationId xmlns:p14="http://schemas.microsoft.com/office/powerpoint/2010/main" val="1484733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Business and Communities is</a:t>
            </a:r>
            <a:r>
              <a:rPr lang="en-US" altLang="en-US" baseline="0">
                <a:latin typeface="Arial" panose="020B0604020202020204" pitchFamily="34" charset="0"/>
              </a:rPr>
              <a:t> led by Steve Devlin, Program Director and Associate Dean.  Programming in this area focuses on:</a:t>
            </a:r>
          </a:p>
          <a:p>
            <a:pPr eaLnBrk="1" hangingPunct="1"/>
            <a:endParaRPr lang="en-US" altLang="en-US" baseline="0">
              <a:latin typeface="Arial" panose="020B0604020202020204" pitchFamily="34" charset="0"/>
            </a:endParaRPr>
          </a:p>
          <a:p>
            <a:pPr marL="845786" lvl="1" indent="-362480">
              <a:spcAft>
                <a:spcPct val="40000"/>
              </a:spcAft>
              <a:buFont typeface="Arial" panose="020B0604020202020204" pitchFamily="34" charset="0"/>
              <a:buChar char="•"/>
              <a:defRPr/>
            </a:pPr>
            <a:r>
              <a:rPr lang="en-US" altLang="en-US" sz="2600"/>
              <a:t>Business Development</a:t>
            </a:r>
          </a:p>
          <a:p>
            <a:pPr marL="845786" lvl="1" indent="-362480">
              <a:spcAft>
                <a:spcPct val="40000"/>
              </a:spcAft>
              <a:buFont typeface="Arial" panose="020B0604020202020204" pitchFamily="34" charset="0"/>
              <a:buChar char="•"/>
              <a:defRPr/>
            </a:pPr>
            <a:r>
              <a:rPr lang="en-US" altLang="en-US" sz="2600"/>
              <a:t>Community Development</a:t>
            </a:r>
          </a:p>
          <a:p>
            <a:pPr marL="845786" lvl="1" indent="-362480">
              <a:spcAft>
                <a:spcPct val="40000"/>
              </a:spcAft>
              <a:buFont typeface="Arial" panose="020B0604020202020204" pitchFamily="34" charset="0"/>
              <a:buChar char="•"/>
              <a:defRPr/>
            </a:pPr>
            <a:r>
              <a:rPr lang="en-US" altLang="en-US" sz="2600"/>
              <a:t>Workforce Development</a:t>
            </a:r>
          </a:p>
          <a:p>
            <a:pPr eaLnBrk="1" hangingPunct="1"/>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28</a:t>
            </a:fld>
            <a:endParaRPr lang="en-US"/>
          </a:p>
        </p:txBody>
      </p:sp>
    </p:spTree>
    <p:extLst>
      <p:ext uri="{BB962C8B-B14F-4D97-AF65-F5344CB8AC3E}">
        <p14:creationId xmlns:p14="http://schemas.microsoft.com/office/powerpoint/2010/main" val="2918094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solidFill>
                  <a:srgbClr val="CC3300"/>
                </a:solidFill>
                <a:latin typeface="Arial" panose="020B0604020202020204" pitchFamily="34" charset="0"/>
              </a:rPr>
              <a:t>Note: Choose only the Regional Director slide for your region.</a:t>
            </a:r>
            <a:r>
              <a:rPr lang="en-US" altLang="en-US" b="1">
                <a:latin typeface="Arial" panose="020B0604020202020204" pitchFamily="34" charset="0"/>
              </a:rPr>
              <a:t> </a:t>
            </a:r>
          </a:p>
          <a:p>
            <a:pPr eaLnBrk="1" hangingPunct="1"/>
            <a:endParaRPr lang="en-US" altLang="en-US" b="1">
              <a:latin typeface="Arial" panose="020B0604020202020204" pitchFamily="34" charset="0"/>
            </a:endParaRPr>
          </a:p>
          <a:p>
            <a:pPr eaLnBrk="1" hangingPunct="1"/>
            <a:r>
              <a:rPr lang="en-US" altLang="en-US">
                <a:latin typeface="Arial" panose="020B0604020202020204" pitchFamily="34" charset="0"/>
              </a:rPr>
              <a:t>We are in the Southeast Region, and our Regional Director is Sarah Denkler, whose office is at the Delta Center in Portageville.</a:t>
            </a:r>
          </a:p>
          <a:p>
            <a:endParaRPr lang="en-US" altLang="en-US">
              <a:latin typeface="Arial" panose="020B0604020202020204" pitchFamily="34" charset="0"/>
            </a:endParaRPr>
          </a:p>
          <a:p>
            <a:pPr eaLnBrk="1" hangingPunct="1"/>
            <a:r>
              <a:rPr lang="en-US" altLang="en-US">
                <a:latin typeface="Arial" panose="020B0604020202020204" pitchFamily="34" charset="0"/>
              </a:rPr>
              <a:t>Regional Directors provide leadership for programming, coordination and evaluation at the county level. Each Regional Director supervises the work of regional Extension specialists.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29</a:t>
            </a:fld>
            <a:endParaRPr lang="en-US"/>
          </a:p>
        </p:txBody>
      </p:sp>
    </p:spTree>
    <p:extLst>
      <p:ext uri="{BB962C8B-B14F-4D97-AF65-F5344CB8AC3E}">
        <p14:creationId xmlns:p14="http://schemas.microsoft.com/office/powerpoint/2010/main" val="648432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At the core of this structure are County Extension Council members who ensure the system works by:</a:t>
            </a:r>
          </a:p>
          <a:p>
            <a:pPr eaLnBrk="1" hangingPunct="1">
              <a:buFontTx/>
              <a:buChar char="•"/>
            </a:pPr>
            <a:r>
              <a:rPr lang="en-US" altLang="en-US">
                <a:latin typeface="Arial" panose="020B0604020202020204" pitchFamily="34" charset="0"/>
              </a:rPr>
              <a:t>Identifying local educational needs</a:t>
            </a:r>
          </a:p>
          <a:p>
            <a:pPr eaLnBrk="1" hangingPunct="1">
              <a:buFontTx/>
              <a:buChar char="•"/>
            </a:pPr>
            <a:r>
              <a:rPr lang="en-US" altLang="en-US">
                <a:latin typeface="Arial" panose="020B0604020202020204" pitchFamily="34" charset="0"/>
              </a:rPr>
              <a:t>Securing funds</a:t>
            </a:r>
          </a:p>
          <a:p>
            <a:pPr eaLnBrk="1" hangingPunct="1">
              <a:buFontTx/>
              <a:buChar char="•"/>
            </a:pPr>
            <a:r>
              <a:rPr lang="en-US" altLang="en-US">
                <a:latin typeface="Arial" panose="020B0604020202020204" pitchFamily="34" charset="0"/>
              </a:rPr>
              <a:t>And ensuring that the research-based information of the state’s land-grant universities is available to people in their communities.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30</a:t>
            </a:fld>
            <a:endParaRPr lang="en-US"/>
          </a:p>
        </p:txBody>
      </p:sp>
    </p:spTree>
    <p:extLst>
      <p:ext uri="{BB962C8B-B14F-4D97-AF65-F5344CB8AC3E}">
        <p14:creationId xmlns:p14="http://schemas.microsoft.com/office/powerpoint/2010/main" val="2464365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i="1">
                <a:latin typeface="Arial" panose="020B0604020202020204" pitchFamily="34" charset="0"/>
              </a:rPr>
              <a:t>(Mission Continued)</a:t>
            </a:r>
          </a:p>
          <a:p>
            <a:pPr eaLnBrk="1" hangingPunct="1"/>
            <a:r>
              <a:rPr lang="en-US" altLang="en-US">
                <a:latin typeface="Arial" panose="020B0604020202020204" pitchFamily="34" charset="0"/>
              </a:rPr>
              <a:t>As an integral part of the land-grant mission, University of Missouri Extension is a joint venture of the:</a:t>
            </a:r>
          </a:p>
          <a:p>
            <a:pPr eaLnBrk="1" hangingPunct="1">
              <a:buFontTx/>
              <a:buChar char="•"/>
            </a:pPr>
            <a:r>
              <a:rPr lang="en-US" altLang="en-US">
                <a:latin typeface="Arial" panose="020B0604020202020204" pitchFamily="34" charset="0"/>
              </a:rPr>
              <a:t>University of Missouri campuses (including Columbia, Kansas City, Rolla and St. Louis)</a:t>
            </a:r>
          </a:p>
          <a:p>
            <a:pPr eaLnBrk="1" hangingPunct="1">
              <a:buFontTx/>
              <a:buChar char="•"/>
            </a:pPr>
            <a:r>
              <a:rPr lang="en-US" altLang="en-US">
                <a:latin typeface="Arial" panose="020B0604020202020204" pitchFamily="34" charset="0"/>
              </a:rPr>
              <a:t>Lincoln University Cooperative Extension</a:t>
            </a:r>
          </a:p>
          <a:p>
            <a:pPr eaLnBrk="1" hangingPunct="1">
              <a:buFontTx/>
              <a:buChar char="•"/>
            </a:pPr>
            <a:r>
              <a:rPr lang="en-US" altLang="en-US">
                <a:latin typeface="Arial" panose="020B0604020202020204" pitchFamily="34" charset="0"/>
              </a:rPr>
              <a:t>The people of Missouri through county Extension councils</a:t>
            </a:r>
          </a:p>
          <a:p>
            <a:pPr eaLnBrk="1" hangingPunct="1">
              <a:buFontTx/>
              <a:buChar char="•"/>
            </a:pPr>
            <a:r>
              <a:rPr lang="en-US" altLang="en-US">
                <a:latin typeface="Arial" panose="020B0604020202020204" pitchFamily="34" charset="0"/>
              </a:rPr>
              <a:t>Cooperative State Research, Education and Extension Service of the U.S. Department of Agriculture</a:t>
            </a:r>
          </a:p>
          <a:p>
            <a:pPr eaLnBrk="1" hangingPunct="1">
              <a:buFontTx/>
              <a:buChar char="•"/>
            </a:pPr>
            <a:r>
              <a:rPr lang="en-US" altLang="en-US">
                <a:latin typeface="Arial" panose="020B0604020202020204" pitchFamily="34" charset="0"/>
              </a:rPr>
              <a:t>And other stakeholders and partners.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3</a:t>
            </a:fld>
            <a:endParaRPr lang="en-US"/>
          </a:p>
        </p:txBody>
      </p:sp>
    </p:spTree>
    <p:extLst>
      <p:ext uri="{BB962C8B-B14F-4D97-AF65-F5344CB8AC3E}">
        <p14:creationId xmlns:p14="http://schemas.microsoft.com/office/powerpoint/2010/main" val="2575717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The Extension mission is to:</a:t>
            </a:r>
          </a:p>
          <a:p>
            <a:pPr eaLnBrk="1" hangingPunct="1"/>
            <a:r>
              <a:rPr lang="en-US" altLang="en-US">
                <a:latin typeface="Arial" panose="020B0604020202020204" pitchFamily="34" charset="0"/>
              </a:rPr>
              <a:t>“Improve Missourians’ lives by addressing their highest priorities through the application of research-based knowledge and resources.”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4</a:t>
            </a:fld>
            <a:endParaRPr lang="en-US"/>
          </a:p>
        </p:txBody>
      </p:sp>
    </p:spTree>
    <p:extLst>
      <p:ext uri="{BB962C8B-B14F-4D97-AF65-F5344CB8AC3E}">
        <p14:creationId xmlns:p14="http://schemas.microsoft.com/office/powerpoint/2010/main" val="4238450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i="1">
                <a:latin typeface="Arial" panose="020B0604020202020204" pitchFamily="34" charset="0"/>
              </a:rPr>
              <a:t>(Mission Continued)</a:t>
            </a:r>
          </a:p>
          <a:p>
            <a:r>
              <a:rPr lang="en-US" i="0"/>
              <a:t>In 2016 the director of Extension’s title was changed to “Vice Chancellor</a:t>
            </a:r>
            <a:r>
              <a:rPr lang="en-US" i="0" baseline="0"/>
              <a:t> for Extension and Engagement.”  This change elevated the position to the Chancellor level and added “engagement” to the title.</a:t>
            </a:r>
          </a:p>
          <a:p>
            <a:endParaRPr lang="en-US" i="0" baseline="0"/>
          </a:p>
          <a:p>
            <a:r>
              <a:rPr lang="en-US" i="0" baseline="0"/>
              <a:t>Engagement efforts aim to connect the residents of our state with all of the resources of the University system, not just those who have traditionally been a part of our Extension program efforts.</a:t>
            </a:r>
          </a:p>
          <a:p>
            <a:endParaRPr lang="en-US" i="0" baseline="0"/>
          </a:p>
          <a:p>
            <a:r>
              <a:rPr lang="en-US" i="0" baseline="0"/>
              <a:t>The MU Engagement Council has been created </a:t>
            </a:r>
            <a:r>
              <a:rPr lang="en-US" sz="1300"/>
              <a:t>to bring together university leaders to focus on the engagement initiatives of the university.  By strengthening public engagement and connecting the people of the state to the University, we hope to increase our public understanding and support. </a:t>
            </a:r>
            <a:endParaRPr lang="en-US" i="0" baseline="0"/>
          </a:p>
        </p:txBody>
      </p:sp>
      <p:sp>
        <p:nvSpPr>
          <p:cNvPr id="4" name="Slide Number Placeholder 3"/>
          <p:cNvSpPr>
            <a:spLocks noGrp="1"/>
          </p:cNvSpPr>
          <p:nvPr>
            <p:ph type="sldNum" sz="quarter" idx="10"/>
          </p:nvPr>
        </p:nvSpPr>
        <p:spPr/>
        <p:txBody>
          <a:bodyPr/>
          <a:lstStyle/>
          <a:p>
            <a:fld id="{C97E9F36-4972-446D-BC93-7ADCBB17B3A7}" type="slidenum">
              <a:rPr lang="en-US" smtClean="0"/>
              <a:t>5</a:t>
            </a:fld>
            <a:endParaRPr lang="en-US"/>
          </a:p>
        </p:txBody>
      </p:sp>
    </p:spTree>
    <p:extLst>
      <p:ext uri="{BB962C8B-B14F-4D97-AF65-F5344CB8AC3E}">
        <p14:creationId xmlns:p14="http://schemas.microsoft.com/office/powerpoint/2010/main" val="164598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a:t>
            </a:r>
            <a:r>
              <a:rPr lang="en-US" baseline="0"/>
              <a:t> discuss the responsibilities of your Extension council</a:t>
            </a:r>
            <a:r>
              <a:rPr lang="en-US"/>
              <a:t>.</a:t>
            </a:r>
          </a:p>
        </p:txBody>
      </p:sp>
      <p:sp>
        <p:nvSpPr>
          <p:cNvPr id="4" name="Slide Number Placeholder 3"/>
          <p:cNvSpPr>
            <a:spLocks noGrp="1"/>
          </p:cNvSpPr>
          <p:nvPr>
            <p:ph type="sldNum" sz="quarter" idx="10"/>
          </p:nvPr>
        </p:nvSpPr>
        <p:spPr/>
        <p:txBody>
          <a:bodyPr/>
          <a:lstStyle/>
          <a:p>
            <a:fld id="{C97E9F36-4972-446D-BC93-7ADCBB17B3A7}" type="slidenum">
              <a:rPr lang="en-US" smtClean="0"/>
              <a:t>6</a:t>
            </a:fld>
            <a:endParaRPr lang="en-US"/>
          </a:p>
        </p:txBody>
      </p:sp>
    </p:spTree>
    <p:extLst>
      <p:ext uri="{BB962C8B-B14F-4D97-AF65-F5344CB8AC3E}">
        <p14:creationId xmlns:p14="http://schemas.microsoft.com/office/powerpoint/2010/main" val="1825460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State statutes give Extension council members specific legal responsibilities. These responsibilities can be categorized into three general areas:</a:t>
            </a:r>
          </a:p>
          <a:p>
            <a:pPr eaLnBrk="1" hangingPunct="1"/>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Educational program development and implementation</a:t>
            </a:r>
          </a:p>
          <a:p>
            <a:pPr eaLnBrk="1" hangingPunct="1">
              <a:buFontTx/>
              <a:buChar char="•"/>
            </a:pPr>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Governance</a:t>
            </a:r>
          </a:p>
          <a:p>
            <a:pPr eaLnBrk="1" hangingPunct="1">
              <a:buFontTx/>
              <a:buChar char="•"/>
            </a:pPr>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and Membership.</a:t>
            </a:r>
          </a:p>
          <a:p>
            <a:pPr eaLnBrk="1" hangingPunct="1">
              <a:buFontTx/>
              <a:buChar char="•"/>
            </a:pPr>
            <a:endParaRPr lang="en-US" altLang="en-US">
              <a:latin typeface="Arial" panose="020B0604020202020204" pitchFamily="34" charset="0"/>
            </a:endParaRPr>
          </a:p>
          <a:p>
            <a:pPr eaLnBrk="1" hangingPunct="1"/>
            <a:r>
              <a:rPr lang="en-US" altLang="en-US">
                <a:latin typeface="Arial" panose="020B0604020202020204" pitchFamily="34" charset="0"/>
              </a:rPr>
              <a:t>In this session, we will take a brief look at each of these areas. More specific information about these areas of responsibilities is explored in depth in other council training modules.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7</a:t>
            </a:fld>
            <a:endParaRPr lang="en-US"/>
          </a:p>
        </p:txBody>
      </p:sp>
    </p:spTree>
    <p:extLst>
      <p:ext uri="{BB962C8B-B14F-4D97-AF65-F5344CB8AC3E}">
        <p14:creationId xmlns:p14="http://schemas.microsoft.com/office/powerpoint/2010/main" val="3572185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Council members’ responsibilities for </a:t>
            </a:r>
            <a:r>
              <a:rPr lang="en-US" altLang="en-US" b="1">
                <a:latin typeface="Arial" panose="020B0604020202020204" pitchFamily="34" charset="0"/>
              </a:rPr>
              <a:t>Educational Program Development and Implementation</a:t>
            </a:r>
            <a:r>
              <a:rPr lang="en-US" altLang="en-US">
                <a:latin typeface="Arial" panose="020B0604020202020204" pitchFamily="34" charset="0"/>
              </a:rPr>
              <a:t> include assisting regional faculty in planning and carrying out Extension programs in their county. As council members, we:</a:t>
            </a:r>
          </a:p>
          <a:p>
            <a:pPr eaLnBrk="1" hangingPunct="1"/>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Identify concerns in our communities</a:t>
            </a:r>
          </a:p>
          <a:p>
            <a:pPr eaLnBrk="1" hangingPunct="1">
              <a:buFontTx/>
              <a:buChar char="•"/>
            </a:pPr>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Make recommendations to the University and work with local faculty</a:t>
            </a:r>
          </a:p>
          <a:p>
            <a:pPr eaLnBrk="1" hangingPunct="1">
              <a:buFontTx/>
              <a:buChar char="•"/>
            </a:pPr>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And ensure access to local residents, groups and organizations.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8</a:t>
            </a:fld>
            <a:endParaRPr lang="en-US"/>
          </a:p>
        </p:txBody>
      </p:sp>
    </p:spTree>
    <p:extLst>
      <p:ext uri="{BB962C8B-B14F-4D97-AF65-F5344CB8AC3E}">
        <p14:creationId xmlns:p14="http://schemas.microsoft.com/office/powerpoint/2010/main" val="1499943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Membership on the Extension council is comprised of elected and appointed representatives.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council holds responsibility for recruiting</a:t>
            </a:r>
            <a:r>
              <a:rPr lang="en-US" altLang="en-US" baseline="0">
                <a:latin typeface="Arial" panose="020B0604020202020204" pitchFamily="34" charset="0"/>
              </a:rPr>
              <a:t> candidates and conducting the election.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 The key to a council’s effectiveness is recruiting individuals who represent the broad educational needs and backgrounds of people who live in the county.</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Membership responsibilities also include orienting new members to the council and providing ongoing training to enhance the ability of members to serve their constituents.</a:t>
            </a:r>
          </a:p>
          <a:p>
            <a:endParaRPr lang="en-US"/>
          </a:p>
        </p:txBody>
      </p:sp>
      <p:sp>
        <p:nvSpPr>
          <p:cNvPr id="4" name="Slide Number Placeholder 3"/>
          <p:cNvSpPr>
            <a:spLocks noGrp="1"/>
          </p:cNvSpPr>
          <p:nvPr>
            <p:ph type="sldNum" sz="quarter" idx="10"/>
          </p:nvPr>
        </p:nvSpPr>
        <p:spPr/>
        <p:txBody>
          <a:bodyPr/>
          <a:lstStyle/>
          <a:p>
            <a:fld id="{C97E9F36-4972-446D-BC93-7ADCBB17B3A7}" type="slidenum">
              <a:rPr lang="en-US" smtClean="0"/>
              <a:t>9</a:t>
            </a:fld>
            <a:endParaRPr lang="en-US"/>
          </a:p>
        </p:txBody>
      </p:sp>
    </p:spTree>
    <p:extLst>
      <p:ext uri="{BB962C8B-B14F-4D97-AF65-F5344CB8AC3E}">
        <p14:creationId xmlns:p14="http://schemas.microsoft.com/office/powerpoint/2010/main" val="17362970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0" hasCustomPrompt="1"/>
          </p:nvPr>
        </p:nvSpPr>
        <p:spPr>
          <a:xfrm>
            <a:off x="2628549" y="1646013"/>
            <a:ext cx="6299200" cy="1758950"/>
          </a:xfrm>
        </p:spPr>
        <p:txBody>
          <a:bodyPr>
            <a:normAutofit/>
          </a:bodyPr>
          <a:lstStyle>
            <a:lvl1pPr marL="0" indent="0" algn="r">
              <a:spcBef>
                <a:spcPts val="0"/>
              </a:spcBef>
              <a:buNone/>
              <a:defRPr sz="3200" b="1" i="0" baseline="0">
                <a:solidFill>
                  <a:schemeClr val="tx1">
                    <a:lumMod val="85000"/>
                    <a:lumOff val="15000"/>
                  </a:schemeClr>
                </a:solidFill>
                <a:latin typeface="Arial"/>
                <a:cs typeface="Arial"/>
              </a:defRPr>
            </a:lvl1pPr>
          </a:lstStyle>
          <a:p>
            <a:pPr lvl="0"/>
            <a:r>
              <a:rPr lang="en-US"/>
              <a:t>PRESENTATION TITLE</a:t>
            </a:r>
          </a:p>
        </p:txBody>
      </p:sp>
      <p:sp>
        <p:nvSpPr>
          <p:cNvPr id="8" name="Text Placeholder 10"/>
          <p:cNvSpPr>
            <a:spLocks noGrp="1"/>
          </p:cNvSpPr>
          <p:nvPr>
            <p:ph type="body" sz="quarter" idx="11" hasCustomPrompt="1"/>
          </p:nvPr>
        </p:nvSpPr>
        <p:spPr>
          <a:xfrm>
            <a:off x="4285899" y="2711704"/>
            <a:ext cx="4641850" cy="966788"/>
          </a:xfrm>
        </p:spPr>
        <p:txBody>
          <a:bodyPr>
            <a:normAutofit/>
          </a:bodyPr>
          <a:lstStyle>
            <a:lvl1pPr marL="0" indent="0" algn="r">
              <a:buNone/>
              <a:defRPr sz="2000" spc="200" baseline="0">
                <a:solidFill>
                  <a:schemeClr val="tx1">
                    <a:lumMod val="75000"/>
                    <a:lumOff val="25000"/>
                  </a:schemeClr>
                </a:solidFill>
                <a:latin typeface="Arial"/>
                <a:cs typeface="Arial"/>
              </a:defRPr>
            </a:lvl1pPr>
          </a:lstStyle>
          <a:p>
            <a:pPr lvl="0"/>
            <a:r>
              <a:rPr lang="en-US"/>
              <a:t>presentation subtitle</a:t>
            </a:r>
          </a:p>
        </p:txBody>
      </p:sp>
      <p:sp>
        <p:nvSpPr>
          <p:cNvPr id="2" name="TextBox 1"/>
          <p:cNvSpPr txBox="1"/>
          <p:nvPr userDrawn="1"/>
        </p:nvSpPr>
        <p:spPr>
          <a:xfrm>
            <a:off x="344466" y="263047"/>
            <a:ext cx="8455068" cy="738664"/>
          </a:xfrm>
          <a:prstGeom prst="rect">
            <a:avLst/>
          </a:prstGeom>
          <a:noFill/>
        </p:spPr>
        <p:txBody>
          <a:bodyPr wrap="square" rtlCol="0">
            <a:spAutoFit/>
          </a:bodyPr>
          <a:lstStyle/>
          <a:p>
            <a:pPr algn="r"/>
            <a:r>
              <a:rPr lang="en-US" sz="4200" b="1">
                <a:solidFill>
                  <a:schemeClr val="bg1"/>
                </a:solidFill>
              </a:rPr>
              <a:t>Building Stronger Extension Councils</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74085" y="4221942"/>
            <a:ext cx="2725449" cy="855975"/>
          </a:xfrm>
          <a:prstGeom prst="rect">
            <a:avLst/>
          </a:prstGeom>
        </p:spPr>
      </p:pic>
    </p:spTree>
    <p:extLst>
      <p:ext uri="{BB962C8B-B14F-4D97-AF65-F5344CB8AC3E}">
        <p14:creationId xmlns:p14="http://schemas.microsoft.com/office/powerpoint/2010/main" val="866360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0" hasCustomPrompt="1"/>
          </p:nvPr>
        </p:nvSpPr>
        <p:spPr>
          <a:xfrm>
            <a:off x="3547324" y="1876985"/>
            <a:ext cx="3902337" cy="1758950"/>
          </a:xfrm>
        </p:spPr>
        <p:txBody>
          <a:bodyPr>
            <a:normAutofit/>
          </a:bodyPr>
          <a:lstStyle>
            <a:lvl1pPr marL="0" indent="0" algn="l">
              <a:spcBef>
                <a:spcPts val="0"/>
              </a:spcBef>
              <a:buNone/>
              <a:defRPr sz="3200" b="1" i="0" baseline="0">
                <a:solidFill>
                  <a:srgbClr val="404040"/>
                </a:solidFill>
                <a:latin typeface="Arial"/>
                <a:cs typeface="Arial"/>
              </a:defRPr>
            </a:lvl1pPr>
          </a:lstStyle>
          <a:p>
            <a:pPr lvl="0"/>
            <a:r>
              <a:rPr lang="en-US"/>
              <a:t>SECTION TITLE</a:t>
            </a:r>
          </a:p>
        </p:txBody>
      </p:sp>
    </p:spTree>
    <p:extLst>
      <p:ext uri="{BB962C8B-B14F-4D97-AF65-F5344CB8AC3E}">
        <p14:creationId xmlns:p14="http://schemas.microsoft.com/office/powerpoint/2010/main" val="1780295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9144000" cy="913477"/>
          </a:xfrm>
          <a:prstGeom prst="rect">
            <a:avLst/>
          </a:prstGeom>
        </p:spPr>
      </p:pic>
      <p:sp>
        <p:nvSpPr>
          <p:cNvPr id="4" name="TextBox 3"/>
          <p:cNvSpPr txBox="1"/>
          <p:nvPr userDrawn="1"/>
        </p:nvSpPr>
        <p:spPr>
          <a:xfrm>
            <a:off x="230345" y="188464"/>
            <a:ext cx="7775890" cy="523220"/>
          </a:xfrm>
          <a:prstGeom prst="rect">
            <a:avLst/>
          </a:prstGeom>
          <a:noFill/>
        </p:spPr>
        <p:txBody>
          <a:bodyPr wrap="square" rtlCol="0">
            <a:spAutoFit/>
          </a:bodyPr>
          <a:lstStyle/>
          <a:p>
            <a:r>
              <a:rPr lang="en-US" sz="2800" b="1">
                <a:solidFill>
                  <a:schemeClr val="bg1"/>
                </a:solidFill>
              </a:rPr>
              <a:t>Building Stronger</a:t>
            </a:r>
            <a:r>
              <a:rPr lang="en-US" sz="2800" b="1" baseline="0">
                <a:solidFill>
                  <a:schemeClr val="bg1"/>
                </a:solidFill>
              </a:rPr>
              <a:t> Extension Councils</a:t>
            </a:r>
            <a:endParaRPr lang="en-US" sz="2800" b="1">
              <a:solidFill>
                <a:schemeClr val="bg1"/>
              </a:solidFill>
            </a:endParaRPr>
          </a:p>
        </p:txBody>
      </p:sp>
      <p:pic>
        <p:nvPicPr>
          <p:cNvPr id="5" name="Picture 4"/>
          <p:cNvPicPr>
            <a:picLocks noChangeAspect="1"/>
          </p:cNvPicPr>
          <p:nvPr userDrawn="1"/>
        </p:nvPicPr>
        <p:blipFill>
          <a:blip r:embed="rId2"/>
          <a:stretch>
            <a:fillRect/>
          </a:stretch>
        </p:blipFill>
        <p:spPr>
          <a:xfrm>
            <a:off x="1" y="4655763"/>
            <a:ext cx="9143999" cy="487738"/>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0673" y="4664543"/>
            <a:ext cx="1428916" cy="448776"/>
          </a:xfrm>
          <a:prstGeom prst="rect">
            <a:avLst/>
          </a:prstGeom>
        </p:spPr>
      </p:pic>
    </p:spTree>
    <p:extLst>
      <p:ext uri="{BB962C8B-B14F-4D97-AF65-F5344CB8AC3E}">
        <p14:creationId xmlns:p14="http://schemas.microsoft.com/office/powerpoint/2010/main" val="842198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537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2543961" y="1579627"/>
            <a:ext cx="6213580" cy="2992373"/>
          </a:xfrm>
        </p:spPr>
        <p:txBody>
          <a:bodyPr/>
          <a:lstStyle>
            <a:lvl1pPr marL="0" marR="0" indent="0" algn="r" defTabSz="457200" rtl="0" eaLnBrk="1" fontAlgn="auto" latinLnBrk="0" hangingPunct="1">
              <a:lnSpc>
                <a:spcPct val="100000"/>
              </a:lnSpc>
              <a:spcBef>
                <a:spcPct val="20000"/>
              </a:spcBef>
              <a:spcAft>
                <a:spcPts val="0"/>
              </a:spcAft>
              <a:buClrTx/>
              <a:buSzTx/>
              <a:buFont typeface="Arial"/>
              <a:buNone/>
              <a:tabLst/>
              <a:defRPr sz="3400" baseline="0">
                <a:solidFill>
                  <a:srgbClr val="404040"/>
                </a:solidFill>
                <a:latin typeface="Arial"/>
                <a:cs typeface="Arial"/>
              </a:defRPr>
            </a:lvl1pPr>
            <a:lvl2pPr marL="457200" indent="0">
              <a:buFont typeface="Wingdings" charset="2"/>
              <a:buNone/>
              <a:defRPr sz="2200" baseline="0">
                <a:solidFill>
                  <a:srgbClr val="595959"/>
                </a:solidFill>
                <a:latin typeface="Arial"/>
                <a:cs typeface="Arial"/>
              </a:defRPr>
            </a:lvl2pPr>
            <a:lvl3pPr>
              <a:defRPr sz="2000">
                <a:latin typeface="Arial"/>
                <a:cs typeface="Arial"/>
              </a:defRPr>
            </a:lvl3pPr>
            <a:lvl4pPr>
              <a:defRPr sz="2000">
                <a:latin typeface="Arial"/>
                <a:cs typeface="Arial"/>
              </a:defRPr>
            </a:lvl4pPr>
            <a:lvl5pPr marL="1828800" indent="0">
              <a:buNone/>
              <a:defRPr sz="2000">
                <a:latin typeface="Arial"/>
                <a:cs typeface="Arial"/>
              </a:defRPr>
            </a:lvl5pPr>
            <a:lvl6pPr>
              <a:defRPr sz="2000"/>
            </a:lvl6pPr>
            <a:lvl7pPr>
              <a:defRPr sz="2000"/>
            </a:lvl7pPr>
            <a:lvl8pPr>
              <a:defRPr sz="2000"/>
            </a:lvl8pPr>
            <a:lvl9pPr>
              <a:defRPr sz="2000"/>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a:t>Text (20-25 words per slide recommended.)</a:t>
            </a:r>
          </a:p>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a:t> </a:t>
            </a:r>
          </a:p>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a:t> </a:t>
            </a:r>
          </a:p>
          <a:p>
            <a:pPr lvl="0"/>
            <a:r>
              <a:rPr lang="en-US"/>
              <a:t> </a:t>
            </a:r>
          </a:p>
          <a:p>
            <a:pPr lvl="0"/>
            <a:endParaRPr lang="en-US"/>
          </a:p>
        </p:txBody>
      </p:sp>
    </p:spTree>
    <p:extLst>
      <p:ext uri="{BB962C8B-B14F-4D97-AF65-F5344CB8AC3E}">
        <p14:creationId xmlns:p14="http://schemas.microsoft.com/office/powerpoint/2010/main" val="1988308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29665" y="3147611"/>
            <a:ext cx="8398515" cy="1257300"/>
          </a:xfrm>
          <a:prstGeom prst="rect">
            <a:avLst/>
          </a:prstGeom>
        </p:spPr>
        <p:txBody>
          <a:bodyPr>
            <a:normAutofit/>
          </a:bodyPr>
          <a:lstStyle>
            <a:lvl1pPr algn="ctr">
              <a:defRPr sz="2400" baseline="0">
                <a:solidFill>
                  <a:schemeClr val="tx1"/>
                </a:solidFill>
                <a:latin typeface="Arial"/>
                <a:cs typeface="Arial"/>
              </a:defRPr>
            </a:lvl1pPr>
          </a:lstStyle>
          <a:p>
            <a:r>
              <a:rPr lang="en-US"/>
              <a:t>Contact Information</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44530" y="1378971"/>
            <a:ext cx="3968784" cy="1246466"/>
          </a:xfrm>
          <a:prstGeom prst="rect">
            <a:avLst/>
          </a:prstGeom>
        </p:spPr>
      </p:pic>
    </p:spTree>
    <p:extLst>
      <p:ext uri="{BB962C8B-B14F-4D97-AF65-F5344CB8AC3E}">
        <p14:creationId xmlns:p14="http://schemas.microsoft.com/office/powerpoint/2010/main" val="1395011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183005"/>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577761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1" r:id="rId4"/>
    <p:sldLayoutId id="2147483670" r:id="rId5"/>
    <p:sldLayoutId id="2147483666"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7200" y="205740"/>
            <a:ext cx="82296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183005"/>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4783455"/>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3/2/2023</a:t>
            </a:fld>
            <a:endParaRPr lang="en-US"/>
          </a:p>
        </p:txBody>
      </p:sp>
      <p:sp>
        <p:nvSpPr>
          <p:cNvPr id="6" name="Holder 6"/>
          <p:cNvSpPr>
            <a:spLocks noGrp="1"/>
          </p:cNvSpPr>
          <p:nvPr>
            <p:ph type="sldNum" sz="quarter" idx="7"/>
          </p:nvPr>
        </p:nvSpPr>
        <p:spPr>
          <a:xfrm>
            <a:off x="6583680" y="4783455"/>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302575">
        <a:defRPr>
          <a:latin typeface="+mn-lt"/>
          <a:ea typeface="+mn-ea"/>
          <a:cs typeface="+mn-cs"/>
        </a:defRPr>
      </a:lvl2pPr>
      <a:lvl3pPr marL="605150">
        <a:defRPr>
          <a:latin typeface="+mn-lt"/>
          <a:ea typeface="+mn-ea"/>
          <a:cs typeface="+mn-cs"/>
        </a:defRPr>
      </a:lvl3pPr>
      <a:lvl4pPr marL="907725">
        <a:defRPr>
          <a:latin typeface="+mn-lt"/>
          <a:ea typeface="+mn-ea"/>
          <a:cs typeface="+mn-cs"/>
        </a:defRPr>
      </a:lvl4pPr>
      <a:lvl5pPr marL="1210300">
        <a:defRPr>
          <a:latin typeface="+mn-lt"/>
          <a:ea typeface="+mn-ea"/>
          <a:cs typeface="+mn-cs"/>
        </a:defRPr>
      </a:lvl5pPr>
      <a:lvl6pPr marL="1512875">
        <a:defRPr>
          <a:latin typeface="+mn-lt"/>
          <a:ea typeface="+mn-ea"/>
          <a:cs typeface="+mn-cs"/>
        </a:defRPr>
      </a:lvl6pPr>
      <a:lvl7pPr marL="1815450">
        <a:defRPr>
          <a:latin typeface="+mn-lt"/>
          <a:ea typeface="+mn-ea"/>
          <a:cs typeface="+mn-cs"/>
        </a:defRPr>
      </a:lvl7pPr>
      <a:lvl8pPr marL="2118025">
        <a:defRPr>
          <a:latin typeface="+mn-lt"/>
          <a:ea typeface="+mn-ea"/>
          <a:cs typeface="+mn-cs"/>
        </a:defRPr>
      </a:lvl8pPr>
      <a:lvl9pPr marL="2420600">
        <a:defRPr>
          <a:latin typeface="+mn-lt"/>
          <a:ea typeface="+mn-ea"/>
          <a:cs typeface="+mn-cs"/>
        </a:defRPr>
      </a:lvl9pPr>
    </p:bodyStyle>
    <p:otherStyle>
      <a:lvl1pPr marL="0">
        <a:defRPr>
          <a:latin typeface="+mn-lt"/>
          <a:ea typeface="+mn-ea"/>
          <a:cs typeface="+mn-cs"/>
        </a:defRPr>
      </a:lvl1pPr>
      <a:lvl2pPr marL="302575">
        <a:defRPr>
          <a:latin typeface="+mn-lt"/>
          <a:ea typeface="+mn-ea"/>
          <a:cs typeface="+mn-cs"/>
        </a:defRPr>
      </a:lvl2pPr>
      <a:lvl3pPr marL="605150">
        <a:defRPr>
          <a:latin typeface="+mn-lt"/>
          <a:ea typeface="+mn-ea"/>
          <a:cs typeface="+mn-cs"/>
        </a:defRPr>
      </a:lvl3pPr>
      <a:lvl4pPr marL="907725">
        <a:defRPr>
          <a:latin typeface="+mn-lt"/>
          <a:ea typeface="+mn-ea"/>
          <a:cs typeface="+mn-cs"/>
        </a:defRPr>
      </a:lvl4pPr>
      <a:lvl5pPr marL="1210300">
        <a:defRPr>
          <a:latin typeface="+mn-lt"/>
          <a:ea typeface="+mn-ea"/>
          <a:cs typeface="+mn-cs"/>
        </a:defRPr>
      </a:lvl5pPr>
      <a:lvl6pPr marL="1512875">
        <a:defRPr>
          <a:latin typeface="+mn-lt"/>
          <a:ea typeface="+mn-ea"/>
          <a:cs typeface="+mn-cs"/>
        </a:defRPr>
      </a:lvl6pPr>
      <a:lvl7pPr marL="1815450">
        <a:defRPr>
          <a:latin typeface="+mn-lt"/>
          <a:ea typeface="+mn-ea"/>
          <a:cs typeface="+mn-cs"/>
        </a:defRPr>
      </a:lvl7pPr>
      <a:lvl8pPr marL="2118025">
        <a:defRPr>
          <a:latin typeface="+mn-lt"/>
          <a:ea typeface="+mn-ea"/>
          <a:cs typeface="+mn-cs"/>
        </a:defRPr>
      </a:lvl8pPr>
      <a:lvl9pPr marL="2420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jpe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t>Orientation</a:t>
            </a:r>
          </a:p>
          <a:p>
            <a:r>
              <a:rPr lang="en-US"/>
              <a:t>County Council</a:t>
            </a:r>
          </a:p>
        </p:txBody>
      </p:sp>
      <p:pic>
        <p:nvPicPr>
          <p:cNvPr id="3" name="Picture 2">
            <a:extLst>
              <a:ext uri="{FF2B5EF4-FFF2-40B4-BE49-F238E27FC236}">
                <a16:creationId xmlns:a16="http://schemas.microsoft.com/office/drawing/2014/main" id="{FF8BEF7D-497D-4D9A-A633-36AA2B594B65}"/>
              </a:ext>
            </a:extLst>
          </p:cNvPr>
          <p:cNvPicPr>
            <a:picLocks noChangeAspect="1"/>
          </p:cNvPicPr>
          <p:nvPr/>
        </p:nvPicPr>
        <p:blipFill>
          <a:blip r:embed="rId3"/>
          <a:stretch>
            <a:fillRect/>
          </a:stretch>
        </p:blipFill>
        <p:spPr>
          <a:xfrm>
            <a:off x="97104" y="4412856"/>
            <a:ext cx="5996199" cy="562578"/>
          </a:xfrm>
          <a:prstGeom prst="rect">
            <a:avLst/>
          </a:prstGeom>
        </p:spPr>
      </p:pic>
    </p:spTree>
    <p:extLst>
      <p:ext uri="{BB962C8B-B14F-4D97-AF65-F5344CB8AC3E}">
        <p14:creationId xmlns:p14="http://schemas.microsoft.com/office/powerpoint/2010/main" val="1558349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marL="0" indent="0">
              <a:spcAft>
                <a:spcPct val="30000"/>
              </a:spcAft>
              <a:buNone/>
            </a:pPr>
            <a:r>
              <a:rPr lang="en-US" altLang="en-US" sz="3000"/>
              <a:t>Governance</a:t>
            </a:r>
          </a:p>
          <a:p>
            <a:pPr>
              <a:spcAft>
                <a:spcPct val="40000"/>
              </a:spcAft>
              <a:buNone/>
            </a:pPr>
            <a:r>
              <a:rPr lang="en-US" altLang="en-US" sz="2400"/>
              <a:t>Important Considerations</a:t>
            </a:r>
          </a:p>
          <a:p>
            <a:pPr lvl="1"/>
            <a:r>
              <a:rPr lang="en-US" altLang="en-US" sz="2000"/>
              <a:t>Legally obligated to operate within State Statutes</a:t>
            </a:r>
          </a:p>
          <a:p>
            <a:pPr lvl="1"/>
            <a:r>
              <a:rPr lang="en-US" altLang="en-US" sz="2000"/>
              <a:t>Comply with Sunshine Law</a:t>
            </a:r>
          </a:p>
          <a:p>
            <a:pPr lvl="1"/>
            <a:r>
              <a:rPr lang="en-US" altLang="en-US" sz="2000"/>
              <a:t>Avoid conflict of interest</a:t>
            </a:r>
          </a:p>
          <a:p>
            <a:pPr marL="1371600" lvl="2" indent="-457200">
              <a:buFontTx/>
              <a:buChar char="•"/>
            </a:pPr>
            <a:r>
              <a:rPr lang="en-US" altLang="en-US" sz="1800"/>
              <a:t>Divulge conflict</a:t>
            </a:r>
          </a:p>
          <a:p>
            <a:pPr marL="1371600" lvl="2" indent="-457200">
              <a:buFontTx/>
              <a:buChar char="•"/>
            </a:pPr>
            <a:r>
              <a:rPr lang="en-US" altLang="en-US" sz="1800"/>
              <a:t>Remove yourself from conflict</a:t>
            </a:r>
          </a:p>
        </p:txBody>
      </p:sp>
    </p:spTree>
    <p:extLst>
      <p:ext uri="{BB962C8B-B14F-4D97-AF65-F5344CB8AC3E}">
        <p14:creationId xmlns:p14="http://schemas.microsoft.com/office/powerpoint/2010/main" val="1678566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t>Local Faculty and Staff</a:t>
            </a:r>
          </a:p>
        </p:txBody>
      </p:sp>
    </p:spTree>
    <p:extLst>
      <p:ext uri="{BB962C8B-B14F-4D97-AF65-F5344CB8AC3E}">
        <p14:creationId xmlns:p14="http://schemas.microsoft.com/office/powerpoint/2010/main" val="189922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5967656" cy="3637723"/>
          </a:xfrm>
        </p:spPr>
        <p:txBody>
          <a:bodyPr vert="horz" lIns="91440" tIns="45720" rIns="91440" bIns="45720" rtlCol="0" anchor="t">
            <a:normAutofit/>
          </a:bodyPr>
          <a:lstStyle/>
          <a:p>
            <a:pPr>
              <a:spcAft>
                <a:spcPct val="40000"/>
              </a:spcAft>
              <a:buNone/>
              <a:defRPr/>
            </a:pPr>
            <a:r>
              <a:rPr lang="en-US" altLang="en-US" sz="2800" dirty="0"/>
              <a:t>County Office Staff</a:t>
            </a:r>
          </a:p>
          <a:p>
            <a:pPr>
              <a:spcAft>
                <a:spcPct val="40000"/>
              </a:spcAft>
              <a:buNone/>
            </a:pPr>
            <a:r>
              <a:rPr lang="en-US" altLang="en-US" sz="2400" dirty="0">
                <a:cs typeface="Calibri"/>
              </a:rPr>
              <a:t>Extension Engagement Specialist</a:t>
            </a:r>
          </a:p>
          <a:p>
            <a:pPr lvl="1"/>
            <a:r>
              <a:rPr lang="en-US" altLang="en-US" sz="2000" dirty="0"/>
              <a:t>Liaison among council, staff and University</a:t>
            </a:r>
          </a:p>
          <a:p>
            <a:pPr lvl="1"/>
            <a:r>
              <a:rPr lang="en-US" altLang="en-US" sz="2000" dirty="0">
                <a:cs typeface="Calibri"/>
              </a:rPr>
              <a:t>Engaged with community to identify needs</a:t>
            </a:r>
          </a:p>
          <a:p>
            <a:pPr lvl="1"/>
            <a:r>
              <a:rPr lang="en-US" altLang="en-US" sz="2000" dirty="0">
                <a:cs typeface="Calibri"/>
              </a:rPr>
              <a:t>Organizes programs to address needs</a:t>
            </a:r>
          </a:p>
          <a:p>
            <a:pPr lvl="1"/>
            <a:r>
              <a:rPr lang="en-US" altLang="en-US" sz="2000" dirty="0">
                <a:cs typeface="Calibri"/>
              </a:rPr>
              <a:t>Liaison with County Commission</a:t>
            </a:r>
          </a:p>
        </p:txBody>
      </p:sp>
      <p:pic>
        <p:nvPicPr>
          <p:cNvPr id="2" name="Picture 3" descr="A close-up of a person smiling&#10;&#10;Description automatically generated">
            <a:extLst>
              <a:ext uri="{FF2B5EF4-FFF2-40B4-BE49-F238E27FC236}">
                <a16:creationId xmlns:a16="http://schemas.microsoft.com/office/drawing/2014/main" id="{6E9EC2AC-7FC7-1F63-EB0D-9DD72C96F407}"/>
              </a:ext>
            </a:extLst>
          </p:cNvPr>
          <p:cNvPicPr>
            <a:picLocks noChangeAspect="1"/>
          </p:cNvPicPr>
          <p:nvPr/>
        </p:nvPicPr>
        <p:blipFill>
          <a:blip r:embed="rId3"/>
          <a:stretch>
            <a:fillRect/>
          </a:stretch>
        </p:blipFill>
        <p:spPr>
          <a:xfrm>
            <a:off x="6242905" y="1281845"/>
            <a:ext cx="1836860" cy="2439133"/>
          </a:xfrm>
          <a:prstGeom prst="rect">
            <a:avLst/>
          </a:prstGeom>
        </p:spPr>
      </p:pic>
    </p:spTree>
    <p:extLst>
      <p:ext uri="{BB962C8B-B14F-4D97-AF65-F5344CB8AC3E}">
        <p14:creationId xmlns:p14="http://schemas.microsoft.com/office/powerpoint/2010/main" val="1666879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3600"/>
              <a:t>Clerical Staff</a:t>
            </a:r>
          </a:p>
        </p:txBody>
      </p:sp>
      <p:graphicFrame>
        <p:nvGraphicFramePr>
          <p:cNvPr id="2" name="Diagram 1"/>
          <p:cNvGraphicFramePr/>
          <p:nvPr>
            <p:extLst>
              <p:ext uri="{D42A27DB-BD31-4B8C-83A1-F6EECF244321}">
                <p14:modId xmlns:p14="http://schemas.microsoft.com/office/powerpoint/2010/main" val="370338489"/>
              </p:ext>
            </p:extLst>
          </p:nvPr>
        </p:nvGraphicFramePr>
        <p:xfrm>
          <a:off x="3021311" y="1656679"/>
          <a:ext cx="5580503" cy="2850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79A490EC-30C6-44A2-90B8-8764F6CAE857}"/>
              </a:ext>
            </a:extLst>
          </p:cNvPr>
          <p:cNvSpPr/>
          <p:nvPr/>
        </p:nvSpPr>
        <p:spPr>
          <a:xfrm>
            <a:off x="803744" y="3505285"/>
            <a:ext cx="1225015" cy="507831"/>
          </a:xfrm>
          <a:prstGeom prst="rect">
            <a:avLst/>
          </a:prstGeom>
        </p:spPr>
        <p:txBody>
          <a:bodyPr wrap="none" lIns="91440" tIns="45720" rIns="91440" bIns="45720" anchor="t">
            <a:spAutoFit/>
          </a:bodyPr>
          <a:lstStyle/>
          <a:p>
            <a:r>
              <a:rPr lang="en-US" b="1" err="1"/>
              <a:t>Thoma</a:t>
            </a:r>
            <a:r>
              <a:rPr lang="en-US" b="1"/>
              <a:t> McCoy</a:t>
            </a:r>
            <a:endParaRPr lang="en-US"/>
          </a:p>
          <a:p>
            <a:r>
              <a:rPr lang="en-US" b="1"/>
              <a:t>Office Support</a:t>
            </a:r>
          </a:p>
        </p:txBody>
      </p:sp>
      <p:pic>
        <p:nvPicPr>
          <p:cNvPr id="18" name="Picture 18" descr="A picture containing person&#10;&#10;Description automatically generated">
            <a:extLst>
              <a:ext uri="{FF2B5EF4-FFF2-40B4-BE49-F238E27FC236}">
                <a16:creationId xmlns:a16="http://schemas.microsoft.com/office/drawing/2014/main" id="{184B45AE-72C7-4E99-BB82-CE001CF55A12}"/>
              </a:ext>
            </a:extLst>
          </p:cNvPr>
          <p:cNvPicPr>
            <a:picLocks noChangeAspect="1"/>
          </p:cNvPicPr>
          <p:nvPr/>
        </p:nvPicPr>
        <p:blipFill>
          <a:blip r:embed="rId8"/>
          <a:stretch>
            <a:fillRect/>
          </a:stretch>
        </p:blipFill>
        <p:spPr>
          <a:xfrm>
            <a:off x="629206" y="1803963"/>
            <a:ext cx="1598370" cy="1531249"/>
          </a:xfrm>
          <a:prstGeom prst="rect">
            <a:avLst/>
          </a:prstGeom>
        </p:spPr>
      </p:pic>
    </p:spTree>
    <p:extLst>
      <p:ext uri="{BB962C8B-B14F-4D97-AF65-F5344CB8AC3E}">
        <p14:creationId xmlns:p14="http://schemas.microsoft.com/office/powerpoint/2010/main" val="3435075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655150" y="917330"/>
            <a:ext cx="7904162" cy="3637723"/>
          </a:xfrm>
        </p:spPr>
        <p:txBody>
          <a:bodyPr>
            <a:normAutofit/>
          </a:bodyPr>
          <a:lstStyle/>
          <a:p>
            <a:pPr>
              <a:spcAft>
                <a:spcPct val="40000"/>
              </a:spcAft>
              <a:buNone/>
              <a:defRPr/>
            </a:pPr>
            <a:r>
              <a:rPr lang="en-US" altLang="en-US" sz="3600"/>
              <a:t>Paraprofessionals</a:t>
            </a:r>
          </a:p>
        </p:txBody>
      </p:sp>
      <p:sp>
        <p:nvSpPr>
          <p:cNvPr id="5" name="Freeform: Shape 4">
            <a:extLst>
              <a:ext uri="{FF2B5EF4-FFF2-40B4-BE49-F238E27FC236}">
                <a16:creationId xmlns:a16="http://schemas.microsoft.com/office/drawing/2014/main" id="{8B7752B6-1A66-4B24-84AE-4DE6AF603732}"/>
              </a:ext>
            </a:extLst>
          </p:cNvPr>
          <p:cNvSpPr/>
          <p:nvPr/>
        </p:nvSpPr>
        <p:spPr>
          <a:xfrm>
            <a:off x="2061191" y="1733751"/>
            <a:ext cx="6910100" cy="498343"/>
          </a:xfrm>
          <a:custGeom>
            <a:avLst/>
            <a:gdLst>
              <a:gd name="connsiteX0" fmla="*/ 0 w 5580503"/>
              <a:gd name="connsiteY0" fmla="*/ 134918 h 809493"/>
              <a:gd name="connsiteX1" fmla="*/ 134918 w 5580503"/>
              <a:gd name="connsiteY1" fmla="*/ 0 h 809493"/>
              <a:gd name="connsiteX2" fmla="*/ 5445585 w 5580503"/>
              <a:gd name="connsiteY2" fmla="*/ 0 h 809493"/>
              <a:gd name="connsiteX3" fmla="*/ 5580503 w 5580503"/>
              <a:gd name="connsiteY3" fmla="*/ 134918 h 809493"/>
              <a:gd name="connsiteX4" fmla="*/ 5580503 w 5580503"/>
              <a:gd name="connsiteY4" fmla="*/ 674575 h 809493"/>
              <a:gd name="connsiteX5" fmla="*/ 5445585 w 5580503"/>
              <a:gd name="connsiteY5" fmla="*/ 809493 h 809493"/>
              <a:gd name="connsiteX6" fmla="*/ 134918 w 5580503"/>
              <a:gd name="connsiteY6" fmla="*/ 809493 h 809493"/>
              <a:gd name="connsiteX7" fmla="*/ 0 w 5580503"/>
              <a:gd name="connsiteY7" fmla="*/ 674575 h 809493"/>
              <a:gd name="connsiteX8" fmla="*/ 0 w 5580503"/>
              <a:gd name="connsiteY8" fmla="*/ 134918 h 80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0503" h="809493">
                <a:moveTo>
                  <a:pt x="0" y="134918"/>
                </a:moveTo>
                <a:cubicBezTo>
                  <a:pt x="0" y="60405"/>
                  <a:pt x="60405" y="0"/>
                  <a:pt x="134918" y="0"/>
                </a:cubicBezTo>
                <a:lnTo>
                  <a:pt x="5445585" y="0"/>
                </a:lnTo>
                <a:cubicBezTo>
                  <a:pt x="5520098" y="0"/>
                  <a:pt x="5580503" y="60405"/>
                  <a:pt x="5580503" y="134918"/>
                </a:cubicBezTo>
                <a:lnTo>
                  <a:pt x="5580503" y="674575"/>
                </a:lnTo>
                <a:cubicBezTo>
                  <a:pt x="5580503" y="749088"/>
                  <a:pt x="5520098" y="809493"/>
                  <a:pt x="5445585" y="809493"/>
                </a:cubicBezTo>
                <a:lnTo>
                  <a:pt x="134918" y="809493"/>
                </a:lnTo>
                <a:cubicBezTo>
                  <a:pt x="60405" y="809493"/>
                  <a:pt x="0" y="749088"/>
                  <a:pt x="0" y="674575"/>
                </a:cubicBezTo>
                <a:lnTo>
                  <a:pt x="0" y="134918"/>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5236" tIns="85236" rIns="85236" bIns="85236" numCol="1" spcCol="1270" anchor="ctr" anchorCtr="0">
            <a:noAutofit/>
          </a:bodyPr>
          <a:lstStyle/>
          <a:p>
            <a:pPr marL="0" lvl="0" indent="0" algn="l" defTabSz="533400">
              <a:lnSpc>
                <a:spcPct val="90000"/>
              </a:lnSpc>
              <a:spcBef>
                <a:spcPct val="0"/>
              </a:spcBef>
              <a:spcAft>
                <a:spcPct val="35000"/>
              </a:spcAft>
              <a:buNone/>
            </a:pPr>
            <a:r>
              <a:rPr lang="en-US" sz="2400" kern="1200"/>
              <a:t>University employees – concentrated program effort</a:t>
            </a:r>
          </a:p>
        </p:txBody>
      </p:sp>
      <p:sp>
        <p:nvSpPr>
          <p:cNvPr id="6" name="Freeform: Shape 5">
            <a:extLst>
              <a:ext uri="{FF2B5EF4-FFF2-40B4-BE49-F238E27FC236}">
                <a16:creationId xmlns:a16="http://schemas.microsoft.com/office/drawing/2014/main" id="{2782275F-4D33-4335-ACF9-9AAB9D74F5EF}"/>
              </a:ext>
            </a:extLst>
          </p:cNvPr>
          <p:cNvSpPr/>
          <p:nvPr/>
        </p:nvSpPr>
        <p:spPr>
          <a:xfrm>
            <a:off x="2061191" y="2946105"/>
            <a:ext cx="6910100" cy="504693"/>
          </a:xfrm>
          <a:custGeom>
            <a:avLst/>
            <a:gdLst>
              <a:gd name="connsiteX0" fmla="*/ 0 w 5580503"/>
              <a:gd name="connsiteY0" fmla="*/ 134918 h 809493"/>
              <a:gd name="connsiteX1" fmla="*/ 134918 w 5580503"/>
              <a:gd name="connsiteY1" fmla="*/ 0 h 809493"/>
              <a:gd name="connsiteX2" fmla="*/ 5445585 w 5580503"/>
              <a:gd name="connsiteY2" fmla="*/ 0 h 809493"/>
              <a:gd name="connsiteX3" fmla="*/ 5580503 w 5580503"/>
              <a:gd name="connsiteY3" fmla="*/ 134918 h 809493"/>
              <a:gd name="connsiteX4" fmla="*/ 5580503 w 5580503"/>
              <a:gd name="connsiteY4" fmla="*/ 674575 h 809493"/>
              <a:gd name="connsiteX5" fmla="*/ 5445585 w 5580503"/>
              <a:gd name="connsiteY5" fmla="*/ 809493 h 809493"/>
              <a:gd name="connsiteX6" fmla="*/ 134918 w 5580503"/>
              <a:gd name="connsiteY6" fmla="*/ 809493 h 809493"/>
              <a:gd name="connsiteX7" fmla="*/ 0 w 5580503"/>
              <a:gd name="connsiteY7" fmla="*/ 674575 h 809493"/>
              <a:gd name="connsiteX8" fmla="*/ 0 w 5580503"/>
              <a:gd name="connsiteY8" fmla="*/ 134918 h 80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0503" h="809493">
                <a:moveTo>
                  <a:pt x="0" y="134918"/>
                </a:moveTo>
                <a:cubicBezTo>
                  <a:pt x="0" y="60405"/>
                  <a:pt x="60405" y="0"/>
                  <a:pt x="134918" y="0"/>
                </a:cubicBezTo>
                <a:lnTo>
                  <a:pt x="5445585" y="0"/>
                </a:lnTo>
                <a:cubicBezTo>
                  <a:pt x="5520098" y="0"/>
                  <a:pt x="5580503" y="60405"/>
                  <a:pt x="5580503" y="134918"/>
                </a:cubicBezTo>
                <a:lnTo>
                  <a:pt x="5580503" y="674575"/>
                </a:lnTo>
                <a:cubicBezTo>
                  <a:pt x="5580503" y="749088"/>
                  <a:pt x="5520098" y="809493"/>
                  <a:pt x="5445585" y="809493"/>
                </a:cubicBezTo>
                <a:lnTo>
                  <a:pt x="134918" y="809493"/>
                </a:lnTo>
                <a:cubicBezTo>
                  <a:pt x="60405" y="809493"/>
                  <a:pt x="0" y="749088"/>
                  <a:pt x="0" y="674575"/>
                </a:cubicBezTo>
                <a:lnTo>
                  <a:pt x="0" y="134918"/>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5236" tIns="85236" rIns="85236" bIns="85236" numCol="1" spcCol="1270" anchor="ctr" anchorCtr="0">
            <a:noAutofit/>
          </a:bodyPr>
          <a:lstStyle/>
          <a:p>
            <a:pPr marL="0" lvl="0" indent="0" algn="l" defTabSz="533400">
              <a:lnSpc>
                <a:spcPct val="90000"/>
              </a:lnSpc>
              <a:spcBef>
                <a:spcPct val="0"/>
              </a:spcBef>
              <a:spcAft>
                <a:spcPct val="35000"/>
              </a:spcAft>
              <a:buNone/>
            </a:pPr>
            <a:r>
              <a:rPr lang="en-US" sz="2400" kern="1200"/>
              <a:t>Council may support full salary or partial salary</a:t>
            </a:r>
          </a:p>
        </p:txBody>
      </p:sp>
      <p:sp>
        <p:nvSpPr>
          <p:cNvPr id="7" name="Freeform: Shape 6">
            <a:extLst>
              <a:ext uri="{FF2B5EF4-FFF2-40B4-BE49-F238E27FC236}">
                <a16:creationId xmlns:a16="http://schemas.microsoft.com/office/drawing/2014/main" id="{41499847-BF8B-41A4-941D-A76DA161586D}"/>
              </a:ext>
            </a:extLst>
          </p:cNvPr>
          <p:cNvSpPr/>
          <p:nvPr/>
        </p:nvSpPr>
        <p:spPr>
          <a:xfrm>
            <a:off x="2061191" y="3517108"/>
            <a:ext cx="6910100" cy="1035842"/>
          </a:xfrm>
          <a:custGeom>
            <a:avLst/>
            <a:gdLst>
              <a:gd name="connsiteX0" fmla="*/ 0 w 5580503"/>
              <a:gd name="connsiteY0" fmla="*/ 134918 h 809493"/>
              <a:gd name="connsiteX1" fmla="*/ 134918 w 5580503"/>
              <a:gd name="connsiteY1" fmla="*/ 0 h 809493"/>
              <a:gd name="connsiteX2" fmla="*/ 5445585 w 5580503"/>
              <a:gd name="connsiteY2" fmla="*/ 0 h 809493"/>
              <a:gd name="connsiteX3" fmla="*/ 5580503 w 5580503"/>
              <a:gd name="connsiteY3" fmla="*/ 134918 h 809493"/>
              <a:gd name="connsiteX4" fmla="*/ 5580503 w 5580503"/>
              <a:gd name="connsiteY4" fmla="*/ 674575 h 809493"/>
              <a:gd name="connsiteX5" fmla="*/ 5445585 w 5580503"/>
              <a:gd name="connsiteY5" fmla="*/ 809493 h 809493"/>
              <a:gd name="connsiteX6" fmla="*/ 134918 w 5580503"/>
              <a:gd name="connsiteY6" fmla="*/ 809493 h 809493"/>
              <a:gd name="connsiteX7" fmla="*/ 0 w 5580503"/>
              <a:gd name="connsiteY7" fmla="*/ 674575 h 809493"/>
              <a:gd name="connsiteX8" fmla="*/ 0 w 5580503"/>
              <a:gd name="connsiteY8" fmla="*/ 134918 h 80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0503" h="809493">
                <a:moveTo>
                  <a:pt x="0" y="134918"/>
                </a:moveTo>
                <a:cubicBezTo>
                  <a:pt x="0" y="60405"/>
                  <a:pt x="60405" y="0"/>
                  <a:pt x="134918" y="0"/>
                </a:cubicBezTo>
                <a:lnTo>
                  <a:pt x="5445585" y="0"/>
                </a:lnTo>
                <a:cubicBezTo>
                  <a:pt x="5520098" y="0"/>
                  <a:pt x="5580503" y="60405"/>
                  <a:pt x="5580503" y="134918"/>
                </a:cubicBezTo>
                <a:lnTo>
                  <a:pt x="5580503" y="674575"/>
                </a:lnTo>
                <a:cubicBezTo>
                  <a:pt x="5580503" y="749088"/>
                  <a:pt x="5520098" y="809493"/>
                  <a:pt x="5445585" y="809493"/>
                </a:cubicBezTo>
                <a:lnTo>
                  <a:pt x="134918" y="809493"/>
                </a:lnTo>
                <a:cubicBezTo>
                  <a:pt x="60405" y="809493"/>
                  <a:pt x="0" y="749088"/>
                  <a:pt x="0" y="674575"/>
                </a:cubicBezTo>
                <a:lnTo>
                  <a:pt x="0" y="134918"/>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5236" tIns="85236" rIns="85236" bIns="85236" numCol="1" spcCol="1270" anchor="ctr" anchorCtr="0">
            <a:noAutofit/>
          </a:bodyPr>
          <a:lstStyle/>
          <a:p>
            <a:pPr defTabSz="533400">
              <a:lnSpc>
                <a:spcPct val="90000"/>
              </a:lnSpc>
              <a:spcBef>
                <a:spcPct val="0"/>
              </a:spcBef>
              <a:spcAft>
                <a:spcPct val="35000"/>
              </a:spcAft>
              <a:tabLst>
                <a:tab pos="457200" algn="l"/>
              </a:tabLst>
            </a:pPr>
            <a:r>
              <a:rPr lang="en-US" sz="2400"/>
              <a:t>	Family</a:t>
            </a:r>
            <a:r>
              <a:rPr lang="en-US" sz="2400" kern="1200"/>
              <a:t> Nutrition Education Program (NPA)</a:t>
            </a:r>
          </a:p>
          <a:p>
            <a:pPr marL="0" lvl="0" indent="0" algn="l" defTabSz="533400">
              <a:lnSpc>
                <a:spcPct val="90000"/>
              </a:lnSpc>
              <a:spcBef>
                <a:spcPct val="0"/>
              </a:spcBef>
              <a:spcAft>
                <a:spcPct val="35000"/>
              </a:spcAft>
              <a:buNone/>
              <a:tabLst>
                <a:tab pos="457200" algn="l"/>
              </a:tabLst>
            </a:pPr>
            <a:r>
              <a:rPr lang="en-US" sz="2400" kern="1200"/>
              <a:t>	4-H Youth Development Program (YPA)</a:t>
            </a:r>
          </a:p>
        </p:txBody>
      </p:sp>
      <p:sp>
        <p:nvSpPr>
          <p:cNvPr id="8" name="Freeform: Shape 7">
            <a:extLst>
              <a:ext uri="{FF2B5EF4-FFF2-40B4-BE49-F238E27FC236}">
                <a16:creationId xmlns:a16="http://schemas.microsoft.com/office/drawing/2014/main" id="{518DF414-DEEA-4874-9658-9FC68DB7E42A}"/>
              </a:ext>
            </a:extLst>
          </p:cNvPr>
          <p:cNvSpPr/>
          <p:nvPr/>
        </p:nvSpPr>
        <p:spPr>
          <a:xfrm>
            <a:off x="2209728" y="4231352"/>
            <a:ext cx="5431966" cy="198720"/>
          </a:xfrm>
          <a:custGeom>
            <a:avLst/>
            <a:gdLst>
              <a:gd name="connsiteX0" fmla="*/ 0 w 5580503"/>
              <a:gd name="connsiteY0" fmla="*/ 0 h 198720"/>
              <a:gd name="connsiteX1" fmla="*/ 5580503 w 5580503"/>
              <a:gd name="connsiteY1" fmla="*/ 0 h 198720"/>
              <a:gd name="connsiteX2" fmla="*/ 5580503 w 5580503"/>
              <a:gd name="connsiteY2" fmla="*/ 198720 h 198720"/>
              <a:gd name="connsiteX3" fmla="*/ 0 w 5580503"/>
              <a:gd name="connsiteY3" fmla="*/ 198720 h 198720"/>
              <a:gd name="connsiteX4" fmla="*/ 0 w 5580503"/>
              <a:gd name="connsiteY4" fmla="*/ 0 h 198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0503" h="198720">
                <a:moveTo>
                  <a:pt x="0" y="0"/>
                </a:moveTo>
                <a:lnTo>
                  <a:pt x="5580503" y="0"/>
                </a:lnTo>
                <a:lnTo>
                  <a:pt x="5580503" y="198720"/>
                </a:lnTo>
                <a:lnTo>
                  <a:pt x="0" y="1987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181" tIns="15240" rIns="85344" bIns="15240" numCol="1" spcCol="1270" anchor="t" anchorCtr="0">
            <a:noAutofit/>
          </a:bodyPr>
          <a:lstStyle/>
          <a:p>
            <a:pPr marL="57150" lvl="1" indent="-57150" algn="l" defTabSz="400050">
              <a:lnSpc>
                <a:spcPct val="90000"/>
              </a:lnSpc>
              <a:spcBef>
                <a:spcPct val="0"/>
              </a:spcBef>
              <a:spcAft>
                <a:spcPct val="20000"/>
              </a:spcAft>
              <a:buChar char="•"/>
            </a:pPr>
            <a:endParaRPr lang="en-US" sz="900" kern="1200"/>
          </a:p>
        </p:txBody>
      </p:sp>
      <p:sp>
        <p:nvSpPr>
          <p:cNvPr id="9" name="Rectangle 8">
            <a:extLst>
              <a:ext uri="{FF2B5EF4-FFF2-40B4-BE49-F238E27FC236}">
                <a16:creationId xmlns:a16="http://schemas.microsoft.com/office/drawing/2014/main" id="{B453FE3A-7E51-403F-AD8E-CBA7C08C9149}"/>
              </a:ext>
            </a:extLst>
          </p:cNvPr>
          <p:cNvSpPr/>
          <p:nvPr/>
        </p:nvSpPr>
        <p:spPr>
          <a:xfrm>
            <a:off x="273293" y="2886188"/>
            <a:ext cx="1668085" cy="1754326"/>
          </a:xfrm>
          <a:prstGeom prst="rect">
            <a:avLst/>
          </a:prstGeom>
        </p:spPr>
        <p:txBody>
          <a:bodyPr wrap="none" lIns="91440" tIns="45720" rIns="91440" bIns="45720" anchor="t">
            <a:spAutoFit/>
          </a:bodyPr>
          <a:lstStyle/>
          <a:p>
            <a:r>
              <a:rPr lang="en-US" b="1">
                <a:ea typeface="+mn-lt"/>
                <a:cs typeface="+mn-lt"/>
              </a:rPr>
              <a:t>Dorothy Blissett NPA</a:t>
            </a:r>
            <a:endParaRPr lang="en-US" b="1">
              <a:cs typeface="Calibri"/>
            </a:endParaRPr>
          </a:p>
          <a:p>
            <a:endParaRPr lang="en-US" b="1"/>
          </a:p>
          <a:p>
            <a:endParaRPr lang="en-US" b="1"/>
          </a:p>
          <a:p>
            <a:endParaRPr lang="en-US" b="1"/>
          </a:p>
          <a:p>
            <a:endParaRPr lang="en-US" b="1"/>
          </a:p>
          <a:p>
            <a:endParaRPr lang="en-US" b="1"/>
          </a:p>
          <a:p>
            <a:endParaRPr lang="en-US" b="1"/>
          </a:p>
          <a:p>
            <a:r>
              <a:rPr lang="en-US" b="1">
                <a:ea typeface="+mn-lt"/>
                <a:cs typeface="+mn-lt"/>
              </a:rPr>
              <a:t>Teresa</a:t>
            </a:r>
            <a:r>
              <a:rPr lang="en-US" b="1"/>
              <a:t> Green NPA</a:t>
            </a:r>
            <a:endParaRPr lang="en-US"/>
          </a:p>
        </p:txBody>
      </p:sp>
      <p:sp>
        <p:nvSpPr>
          <p:cNvPr id="11" name="Freeform: Shape 10">
            <a:extLst>
              <a:ext uri="{FF2B5EF4-FFF2-40B4-BE49-F238E27FC236}">
                <a16:creationId xmlns:a16="http://schemas.microsoft.com/office/drawing/2014/main" id="{533A6C0A-F2A6-4EED-9EAC-04A6DF587A50}"/>
              </a:ext>
            </a:extLst>
          </p:cNvPr>
          <p:cNvSpPr/>
          <p:nvPr/>
        </p:nvSpPr>
        <p:spPr>
          <a:xfrm>
            <a:off x="2061191" y="2336504"/>
            <a:ext cx="6910100" cy="504693"/>
          </a:xfrm>
          <a:custGeom>
            <a:avLst/>
            <a:gdLst>
              <a:gd name="connsiteX0" fmla="*/ 0 w 5580503"/>
              <a:gd name="connsiteY0" fmla="*/ 134918 h 809493"/>
              <a:gd name="connsiteX1" fmla="*/ 134918 w 5580503"/>
              <a:gd name="connsiteY1" fmla="*/ 0 h 809493"/>
              <a:gd name="connsiteX2" fmla="*/ 5445585 w 5580503"/>
              <a:gd name="connsiteY2" fmla="*/ 0 h 809493"/>
              <a:gd name="connsiteX3" fmla="*/ 5580503 w 5580503"/>
              <a:gd name="connsiteY3" fmla="*/ 134918 h 809493"/>
              <a:gd name="connsiteX4" fmla="*/ 5580503 w 5580503"/>
              <a:gd name="connsiteY4" fmla="*/ 674575 h 809493"/>
              <a:gd name="connsiteX5" fmla="*/ 5445585 w 5580503"/>
              <a:gd name="connsiteY5" fmla="*/ 809493 h 809493"/>
              <a:gd name="connsiteX6" fmla="*/ 134918 w 5580503"/>
              <a:gd name="connsiteY6" fmla="*/ 809493 h 809493"/>
              <a:gd name="connsiteX7" fmla="*/ 0 w 5580503"/>
              <a:gd name="connsiteY7" fmla="*/ 674575 h 809493"/>
              <a:gd name="connsiteX8" fmla="*/ 0 w 5580503"/>
              <a:gd name="connsiteY8" fmla="*/ 134918 h 80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0503" h="809493">
                <a:moveTo>
                  <a:pt x="0" y="134918"/>
                </a:moveTo>
                <a:cubicBezTo>
                  <a:pt x="0" y="60405"/>
                  <a:pt x="60405" y="0"/>
                  <a:pt x="134918" y="0"/>
                </a:cubicBezTo>
                <a:lnTo>
                  <a:pt x="5445585" y="0"/>
                </a:lnTo>
                <a:cubicBezTo>
                  <a:pt x="5520098" y="0"/>
                  <a:pt x="5580503" y="60405"/>
                  <a:pt x="5580503" y="134918"/>
                </a:cubicBezTo>
                <a:lnTo>
                  <a:pt x="5580503" y="674575"/>
                </a:lnTo>
                <a:cubicBezTo>
                  <a:pt x="5580503" y="749088"/>
                  <a:pt x="5520098" y="809493"/>
                  <a:pt x="5445585" y="809493"/>
                </a:cubicBezTo>
                <a:lnTo>
                  <a:pt x="134918" y="809493"/>
                </a:lnTo>
                <a:cubicBezTo>
                  <a:pt x="60405" y="809493"/>
                  <a:pt x="0" y="749088"/>
                  <a:pt x="0" y="674575"/>
                </a:cubicBezTo>
                <a:lnTo>
                  <a:pt x="0" y="134918"/>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5236" tIns="85236" rIns="85236" bIns="85236" numCol="1" spcCol="1270" anchor="ctr" anchorCtr="0">
            <a:noAutofit/>
          </a:bodyPr>
          <a:lstStyle/>
          <a:p>
            <a:pPr defTabSz="533400">
              <a:lnSpc>
                <a:spcPct val="90000"/>
              </a:lnSpc>
              <a:spcBef>
                <a:spcPct val="0"/>
              </a:spcBef>
              <a:spcAft>
                <a:spcPct val="35000"/>
              </a:spcAft>
            </a:pPr>
            <a:r>
              <a:rPr lang="en-US" sz="2400">
                <a:cs typeface="Calibri"/>
              </a:rPr>
              <a:t>Program specific focus</a:t>
            </a:r>
            <a:endParaRPr lang="en-US" sz="2400" kern="1200">
              <a:cs typeface="Calibri"/>
            </a:endParaRPr>
          </a:p>
        </p:txBody>
      </p:sp>
      <p:pic>
        <p:nvPicPr>
          <p:cNvPr id="15" name="Picture 15">
            <a:extLst>
              <a:ext uri="{FF2B5EF4-FFF2-40B4-BE49-F238E27FC236}">
                <a16:creationId xmlns:a16="http://schemas.microsoft.com/office/drawing/2014/main" id="{16657264-694D-4736-8138-56DC898C626A}"/>
              </a:ext>
            </a:extLst>
          </p:cNvPr>
          <p:cNvPicPr>
            <a:picLocks noChangeAspect="1"/>
          </p:cNvPicPr>
          <p:nvPr/>
        </p:nvPicPr>
        <p:blipFill>
          <a:blip r:embed="rId3"/>
          <a:stretch>
            <a:fillRect/>
          </a:stretch>
        </p:blipFill>
        <p:spPr>
          <a:xfrm>
            <a:off x="420011" y="1544944"/>
            <a:ext cx="1176296" cy="1154745"/>
          </a:xfrm>
          <a:prstGeom prst="rect">
            <a:avLst/>
          </a:prstGeom>
        </p:spPr>
      </p:pic>
      <p:pic>
        <p:nvPicPr>
          <p:cNvPr id="20" name="Picture 20" descr="A close-up of a person smiling&#10;&#10;Description automatically generated">
            <a:extLst>
              <a:ext uri="{FF2B5EF4-FFF2-40B4-BE49-F238E27FC236}">
                <a16:creationId xmlns:a16="http://schemas.microsoft.com/office/drawing/2014/main" id="{942B5B80-CBFD-4C2B-8AE5-9E6D39780B4D}"/>
              </a:ext>
            </a:extLst>
          </p:cNvPr>
          <p:cNvPicPr>
            <a:picLocks noChangeAspect="1"/>
          </p:cNvPicPr>
          <p:nvPr/>
        </p:nvPicPr>
        <p:blipFill>
          <a:blip r:embed="rId4"/>
          <a:stretch>
            <a:fillRect/>
          </a:stretch>
        </p:blipFill>
        <p:spPr>
          <a:xfrm>
            <a:off x="420314" y="3104464"/>
            <a:ext cx="1183108" cy="1127963"/>
          </a:xfrm>
          <a:prstGeom prst="rect">
            <a:avLst/>
          </a:prstGeom>
        </p:spPr>
      </p:pic>
    </p:spTree>
    <p:extLst>
      <p:ext uri="{BB962C8B-B14F-4D97-AF65-F5344CB8AC3E}">
        <p14:creationId xmlns:p14="http://schemas.microsoft.com/office/powerpoint/2010/main" val="3838209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3600"/>
              <a:t>Regional Field Specialists</a:t>
            </a:r>
          </a:p>
        </p:txBody>
      </p:sp>
      <p:grpSp>
        <p:nvGrpSpPr>
          <p:cNvPr id="4" name="Group 3">
            <a:extLst>
              <a:ext uri="{FF2B5EF4-FFF2-40B4-BE49-F238E27FC236}">
                <a16:creationId xmlns:a16="http://schemas.microsoft.com/office/drawing/2014/main" id="{8B84D96B-5F9C-4BFB-9BD5-DB08FB9C5D64}"/>
              </a:ext>
            </a:extLst>
          </p:cNvPr>
          <p:cNvGrpSpPr/>
          <p:nvPr/>
        </p:nvGrpSpPr>
        <p:grpSpPr>
          <a:xfrm>
            <a:off x="1960607" y="1903474"/>
            <a:ext cx="6402343" cy="2356875"/>
            <a:chOff x="1960607" y="1903474"/>
            <a:chExt cx="6402343" cy="2356875"/>
          </a:xfrm>
        </p:grpSpPr>
        <p:sp>
          <p:nvSpPr>
            <p:cNvPr id="5" name="Freeform: Shape 4">
              <a:extLst>
                <a:ext uri="{FF2B5EF4-FFF2-40B4-BE49-F238E27FC236}">
                  <a16:creationId xmlns:a16="http://schemas.microsoft.com/office/drawing/2014/main" id="{DA7D345A-64ED-46A9-8551-DBBEA576A3AD}"/>
                </a:ext>
              </a:extLst>
            </p:cNvPr>
            <p:cNvSpPr/>
            <p:nvPr/>
          </p:nvSpPr>
          <p:spPr>
            <a:xfrm>
              <a:off x="1960607" y="1903474"/>
              <a:ext cx="6402343" cy="599625"/>
            </a:xfrm>
            <a:custGeom>
              <a:avLst/>
              <a:gdLst>
                <a:gd name="connsiteX0" fmla="*/ 0 w 6402343"/>
                <a:gd name="connsiteY0" fmla="*/ 99939 h 599625"/>
                <a:gd name="connsiteX1" fmla="*/ 99939 w 6402343"/>
                <a:gd name="connsiteY1" fmla="*/ 0 h 599625"/>
                <a:gd name="connsiteX2" fmla="*/ 6302404 w 6402343"/>
                <a:gd name="connsiteY2" fmla="*/ 0 h 599625"/>
                <a:gd name="connsiteX3" fmla="*/ 6402343 w 6402343"/>
                <a:gd name="connsiteY3" fmla="*/ 99939 h 599625"/>
                <a:gd name="connsiteX4" fmla="*/ 6402343 w 6402343"/>
                <a:gd name="connsiteY4" fmla="*/ 499686 h 599625"/>
                <a:gd name="connsiteX5" fmla="*/ 6302404 w 6402343"/>
                <a:gd name="connsiteY5" fmla="*/ 599625 h 599625"/>
                <a:gd name="connsiteX6" fmla="*/ 99939 w 6402343"/>
                <a:gd name="connsiteY6" fmla="*/ 599625 h 599625"/>
                <a:gd name="connsiteX7" fmla="*/ 0 w 6402343"/>
                <a:gd name="connsiteY7" fmla="*/ 499686 h 599625"/>
                <a:gd name="connsiteX8" fmla="*/ 0 w 6402343"/>
                <a:gd name="connsiteY8" fmla="*/ 99939 h 59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2343" h="599625">
                  <a:moveTo>
                    <a:pt x="0" y="99939"/>
                  </a:moveTo>
                  <a:cubicBezTo>
                    <a:pt x="0" y="44744"/>
                    <a:pt x="44744" y="0"/>
                    <a:pt x="99939" y="0"/>
                  </a:cubicBezTo>
                  <a:lnTo>
                    <a:pt x="6302404" y="0"/>
                  </a:lnTo>
                  <a:cubicBezTo>
                    <a:pt x="6357599" y="0"/>
                    <a:pt x="6402343" y="44744"/>
                    <a:pt x="6402343" y="99939"/>
                  </a:cubicBezTo>
                  <a:lnTo>
                    <a:pt x="6402343" y="499686"/>
                  </a:lnTo>
                  <a:cubicBezTo>
                    <a:pt x="6402343" y="554881"/>
                    <a:pt x="6357599" y="599625"/>
                    <a:pt x="6302404" y="599625"/>
                  </a:cubicBezTo>
                  <a:lnTo>
                    <a:pt x="99939" y="599625"/>
                  </a:lnTo>
                  <a:cubicBezTo>
                    <a:pt x="44744" y="599625"/>
                    <a:pt x="0" y="554881"/>
                    <a:pt x="0" y="499686"/>
                  </a:cubicBezTo>
                  <a:lnTo>
                    <a:pt x="0" y="99939"/>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4521" tIns="124521" rIns="124521" bIns="124521" numCol="1" spcCol="1270" anchor="ctr" anchorCtr="0">
              <a:noAutofit/>
            </a:bodyPr>
            <a:lstStyle/>
            <a:p>
              <a:pPr marL="0" lvl="0" indent="0" algn="l" defTabSz="1111250">
                <a:lnSpc>
                  <a:spcPct val="90000"/>
                </a:lnSpc>
                <a:spcBef>
                  <a:spcPct val="0"/>
                </a:spcBef>
                <a:spcAft>
                  <a:spcPct val="35000"/>
                </a:spcAft>
                <a:buNone/>
              </a:pPr>
              <a:r>
                <a:rPr lang="en-US" sz="2500" kern="1200"/>
                <a:t>University faculty appointments</a:t>
              </a:r>
            </a:p>
          </p:txBody>
        </p:sp>
        <p:sp>
          <p:nvSpPr>
            <p:cNvPr id="6" name="Freeform: Shape 5">
              <a:extLst>
                <a:ext uri="{FF2B5EF4-FFF2-40B4-BE49-F238E27FC236}">
                  <a16:creationId xmlns:a16="http://schemas.microsoft.com/office/drawing/2014/main" id="{3C900B32-A368-409A-B73D-3894F2CD9756}"/>
                </a:ext>
              </a:extLst>
            </p:cNvPr>
            <p:cNvSpPr/>
            <p:nvPr/>
          </p:nvSpPr>
          <p:spPr>
            <a:xfrm>
              <a:off x="1960607" y="2575099"/>
              <a:ext cx="6402343" cy="599625"/>
            </a:xfrm>
            <a:custGeom>
              <a:avLst/>
              <a:gdLst>
                <a:gd name="connsiteX0" fmla="*/ 0 w 6402343"/>
                <a:gd name="connsiteY0" fmla="*/ 99939 h 599625"/>
                <a:gd name="connsiteX1" fmla="*/ 99939 w 6402343"/>
                <a:gd name="connsiteY1" fmla="*/ 0 h 599625"/>
                <a:gd name="connsiteX2" fmla="*/ 6302404 w 6402343"/>
                <a:gd name="connsiteY2" fmla="*/ 0 h 599625"/>
                <a:gd name="connsiteX3" fmla="*/ 6402343 w 6402343"/>
                <a:gd name="connsiteY3" fmla="*/ 99939 h 599625"/>
                <a:gd name="connsiteX4" fmla="*/ 6402343 w 6402343"/>
                <a:gd name="connsiteY4" fmla="*/ 499686 h 599625"/>
                <a:gd name="connsiteX5" fmla="*/ 6302404 w 6402343"/>
                <a:gd name="connsiteY5" fmla="*/ 599625 h 599625"/>
                <a:gd name="connsiteX6" fmla="*/ 99939 w 6402343"/>
                <a:gd name="connsiteY6" fmla="*/ 599625 h 599625"/>
                <a:gd name="connsiteX7" fmla="*/ 0 w 6402343"/>
                <a:gd name="connsiteY7" fmla="*/ 499686 h 599625"/>
                <a:gd name="connsiteX8" fmla="*/ 0 w 6402343"/>
                <a:gd name="connsiteY8" fmla="*/ 99939 h 59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2343" h="599625">
                  <a:moveTo>
                    <a:pt x="0" y="99939"/>
                  </a:moveTo>
                  <a:cubicBezTo>
                    <a:pt x="0" y="44744"/>
                    <a:pt x="44744" y="0"/>
                    <a:pt x="99939" y="0"/>
                  </a:cubicBezTo>
                  <a:lnTo>
                    <a:pt x="6302404" y="0"/>
                  </a:lnTo>
                  <a:cubicBezTo>
                    <a:pt x="6357599" y="0"/>
                    <a:pt x="6402343" y="44744"/>
                    <a:pt x="6402343" y="99939"/>
                  </a:cubicBezTo>
                  <a:lnTo>
                    <a:pt x="6402343" y="499686"/>
                  </a:lnTo>
                  <a:cubicBezTo>
                    <a:pt x="6402343" y="554881"/>
                    <a:pt x="6357599" y="599625"/>
                    <a:pt x="6302404" y="599625"/>
                  </a:cubicBezTo>
                  <a:lnTo>
                    <a:pt x="99939" y="599625"/>
                  </a:lnTo>
                  <a:cubicBezTo>
                    <a:pt x="44744" y="599625"/>
                    <a:pt x="0" y="554881"/>
                    <a:pt x="0" y="499686"/>
                  </a:cubicBezTo>
                  <a:lnTo>
                    <a:pt x="0" y="99939"/>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4521" tIns="124521" rIns="124521" bIns="124521" numCol="1" spcCol="1270" anchor="ctr" anchorCtr="0">
              <a:noAutofit/>
            </a:bodyPr>
            <a:lstStyle/>
            <a:p>
              <a:pPr marL="0" lvl="0" indent="0" algn="l" defTabSz="1111250">
                <a:lnSpc>
                  <a:spcPct val="90000"/>
                </a:lnSpc>
                <a:spcBef>
                  <a:spcPct val="0"/>
                </a:spcBef>
                <a:spcAft>
                  <a:spcPct val="35000"/>
                </a:spcAft>
                <a:buNone/>
              </a:pPr>
              <a:r>
                <a:rPr lang="en-US" sz="2500" kern="1200"/>
                <a:t>Multi-county assignments – multiple specialties</a:t>
              </a:r>
            </a:p>
          </p:txBody>
        </p:sp>
        <p:sp>
          <p:nvSpPr>
            <p:cNvPr id="7" name="Freeform: Shape 6">
              <a:extLst>
                <a:ext uri="{FF2B5EF4-FFF2-40B4-BE49-F238E27FC236}">
                  <a16:creationId xmlns:a16="http://schemas.microsoft.com/office/drawing/2014/main" id="{1D191C8E-6ED4-4038-A3CF-421EEEE7AEF9}"/>
                </a:ext>
              </a:extLst>
            </p:cNvPr>
            <p:cNvSpPr/>
            <p:nvPr/>
          </p:nvSpPr>
          <p:spPr>
            <a:xfrm>
              <a:off x="1960607" y="3246724"/>
              <a:ext cx="6402343" cy="599625"/>
            </a:xfrm>
            <a:custGeom>
              <a:avLst/>
              <a:gdLst>
                <a:gd name="connsiteX0" fmla="*/ 0 w 6402343"/>
                <a:gd name="connsiteY0" fmla="*/ 99939 h 599625"/>
                <a:gd name="connsiteX1" fmla="*/ 99939 w 6402343"/>
                <a:gd name="connsiteY1" fmla="*/ 0 h 599625"/>
                <a:gd name="connsiteX2" fmla="*/ 6302404 w 6402343"/>
                <a:gd name="connsiteY2" fmla="*/ 0 h 599625"/>
                <a:gd name="connsiteX3" fmla="*/ 6402343 w 6402343"/>
                <a:gd name="connsiteY3" fmla="*/ 99939 h 599625"/>
                <a:gd name="connsiteX4" fmla="*/ 6402343 w 6402343"/>
                <a:gd name="connsiteY4" fmla="*/ 499686 h 599625"/>
                <a:gd name="connsiteX5" fmla="*/ 6302404 w 6402343"/>
                <a:gd name="connsiteY5" fmla="*/ 599625 h 599625"/>
                <a:gd name="connsiteX6" fmla="*/ 99939 w 6402343"/>
                <a:gd name="connsiteY6" fmla="*/ 599625 h 599625"/>
                <a:gd name="connsiteX7" fmla="*/ 0 w 6402343"/>
                <a:gd name="connsiteY7" fmla="*/ 499686 h 599625"/>
                <a:gd name="connsiteX8" fmla="*/ 0 w 6402343"/>
                <a:gd name="connsiteY8" fmla="*/ 99939 h 59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2343" h="599625">
                  <a:moveTo>
                    <a:pt x="0" y="99939"/>
                  </a:moveTo>
                  <a:cubicBezTo>
                    <a:pt x="0" y="44744"/>
                    <a:pt x="44744" y="0"/>
                    <a:pt x="99939" y="0"/>
                  </a:cubicBezTo>
                  <a:lnTo>
                    <a:pt x="6302404" y="0"/>
                  </a:lnTo>
                  <a:cubicBezTo>
                    <a:pt x="6357599" y="0"/>
                    <a:pt x="6402343" y="44744"/>
                    <a:pt x="6402343" y="99939"/>
                  </a:cubicBezTo>
                  <a:lnTo>
                    <a:pt x="6402343" y="499686"/>
                  </a:lnTo>
                  <a:cubicBezTo>
                    <a:pt x="6402343" y="554881"/>
                    <a:pt x="6357599" y="599625"/>
                    <a:pt x="6302404" y="599625"/>
                  </a:cubicBezTo>
                  <a:lnTo>
                    <a:pt x="99939" y="599625"/>
                  </a:lnTo>
                  <a:cubicBezTo>
                    <a:pt x="44744" y="599625"/>
                    <a:pt x="0" y="554881"/>
                    <a:pt x="0" y="499686"/>
                  </a:cubicBezTo>
                  <a:lnTo>
                    <a:pt x="0" y="99939"/>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4521" tIns="124521" rIns="124521" bIns="124521" numCol="1" spcCol="1270" anchor="ctr" anchorCtr="0">
              <a:noAutofit/>
            </a:bodyPr>
            <a:lstStyle/>
            <a:p>
              <a:pPr marL="0" lvl="0" indent="0" algn="l" defTabSz="1111250">
                <a:lnSpc>
                  <a:spcPct val="90000"/>
                </a:lnSpc>
                <a:spcBef>
                  <a:spcPct val="0"/>
                </a:spcBef>
                <a:spcAft>
                  <a:spcPct val="35000"/>
                </a:spcAft>
                <a:buNone/>
              </a:pPr>
              <a:r>
                <a:rPr lang="en-US" sz="2500"/>
                <a:t>Provide education in their specialty</a:t>
              </a:r>
              <a:endParaRPr lang="en-US" sz="2500" kern="1200"/>
            </a:p>
          </p:txBody>
        </p:sp>
        <p:sp>
          <p:nvSpPr>
            <p:cNvPr id="8" name="Freeform: Shape 7">
              <a:extLst>
                <a:ext uri="{FF2B5EF4-FFF2-40B4-BE49-F238E27FC236}">
                  <a16:creationId xmlns:a16="http://schemas.microsoft.com/office/drawing/2014/main" id="{716D38AC-6D4B-42A2-AED6-631D12DF2C67}"/>
                </a:ext>
              </a:extLst>
            </p:cNvPr>
            <p:cNvSpPr/>
            <p:nvPr/>
          </p:nvSpPr>
          <p:spPr>
            <a:xfrm>
              <a:off x="1960607" y="3846349"/>
              <a:ext cx="6402343" cy="414000"/>
            </a:xfrm>
            <a:custGeom>
              <a:avLst/>
              <a:gdLst>
                <a:gd name="connsiteX0" fmla="*/ 0 w 6402343"/>
                <a:gd name="connsiteY0" fmla="*/ 0 h 414000"/>
                <a:gd name="connsiteX1" fmla="*/ 6402343 w 6402343"/>
                <a:gd name="connsiteY1" fmla="*/ 0 h 414000"/>
                <a:gd name="connsiteX2" fmla="*/ 6402343 w 6402343"/>
                <a:gd name="connsiteY2" fmla="*/ 414000 h 414000"/>
                <a:gd name="connsiteX3" fmla="*/ 0 w 6402343"/>
                <a:gd name="connsiteY3" fmla="*/ 414000 h 414000"/>
                <a:gd name="connsiteX4" fmla="*/ 0 w 6402343"/>
                <a:gd name="connsiteY4" fmla="*/ 0 h 41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2343" h="414000">
                  <a:moveTo>
                    <a:pt x="0" y="0"/>
                  </a:moveTo>
                  <a:lnTo>
                    <a:pt x="6402343" y="0"/>
                  </a:lnTo>
                  <a:lnTo>
                    <a:pt x="6402343" y="414000"/>
                  </a:lnTo>
                  <a:lnTo>
                    <a:pt x="0" y="414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74" tIns="31750" rIns="177800" bIns="31750" numCol="1" spcCol="1270" anchor="t" anchorCtr="0">
              <a:noAutofit/>
            </a:bodyPr>
            <a:lstStyle/>
            <a:p>
              <a:pPr marL="228600" lvl="1" indent="-228600" algn="l" defTabSz="889000">
                <a:lnSpc>
                  <a:spcPct val="90000"/>
                </a:lnSpc>
                <a:spcBef>
                  <a:spcPct val="0"/>
                </a:spcBef>
                <a:spcAft>
                  <a:spcPct val="20000"/>
                </a:spcAft>
                <a:buChar char="•"/>
              </a:pPr>
              <a:endParaRPr lang="en-US" sz="2000" kern="1200"/>
            </a:p>
          </p:txBody>
        </p:sp>
      </p:grpSp>
    </p:spTree>
    <p:extLst>
      <p:ext uri="{BB962C8B-B14F-4D97-AF65-F5344CB8AC3E}">
        <p14:creationId xmlns:p14="http://schemas.microsoft.com/office/powerpoint/2010/main" val="2305195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vert="horz" lIns="91440" tIns="45720" rIns="91440" bIns="45720" rtlCol="0" anchor="t">
            <a:normAutofit/>
          </a:bodyPr>
          <a:lstStyle/>
          <a:p>
            <a:pPr>
              <a:spcAft>
                <a:spcPct val="40000"/>
              </a:spcAft>
              <a:buNone/>
              <a:defRPr/>
            </a:pPr>
            <a:r>
              <a:rPr lang="en-US" altLang="en-US" sz="2800"/>
              <a:t>Field Specialists Serving</a:t>
            </a:r>
          </a:p>
        </p:txBody>
      </p:sp>
      <p:sp>
        <p:nvSpPr>
          <p:cNvPr id="2" name="Rectangle 1">
            <a:extLst>
              <a:ext uri="{FF2B5EF4-FFF2-40B4-BE49-F238E27FC236}">
                <a16:creationId xmlns:a16="http://schemas.microsoft.com/office/drawing/2014/main" id="{6D0EEFB7-22AE-4021-9C37-3D3BFF79C91F}"/>
              </a:ext>
            </a:extLst>
          </p:cNvPr>
          <p:cNvSpPr/>
          <p:nvPr/>
        </p:nvSpPr>
        <p:spPr>
          <a:xfrm>
            <a:off x="2548308" y="4756248"/>
            <a:ext cx="4278735" cy="300082"/>
          </a:xfrm>
          <a:prstGeom prst="rect">
            <a:avLst/>
          </a:prstGeom>
        </p:spPr>
        <p:txBody>
          <a:bodyPr wrap="none">
            <a:spAutoFit/>
          </a:bodyPr>
          <a:lstStyle/>
          <a:p>
            <a:r>
              <a:rPr lang="en-US"/>
              <a:t>https://extension.missouri.edu/counties/southeast-region</a:t>
            </a:r>
          </a:p>
        </p:txBody>
      </p:sp>
      <p:sp>
        <p:nvSpPr>
          <p:cNvPr id="9" name="Rectangle 8">
            <a:extLst>
              <a:ext uri="{FF2B5EF4-FFF2-40B4-BE49-F238E27FC236}">
                <a16:creationId xmlns:a16="http://schemas.microsoft.com/office/drawing/2014/main" id="{36421765-4058-4858-8181-D51055E16E33}"/>
              </a:ext>
            </a:extLst>
          </p:cNvPr>
          <p:cNvSpPr/>
          <p:nvPr/>
        </p:nvSpPr>
        <p:spPr>
          <a:xfrm>
            <a:off x="5070501" y="2702189"/>
            <a:ext cx="3402278" cy="507831"/>
          </a:xfrm>
          <a:prstGeom prst="rect">
            <a:avLst/>
          </a:prstGeom>
        </p:spPr>
        <p:txBody>
          <a:bodyPr wrap="none">
            <a:spAutoFit/>
          </a:bodyPr>
          <a:lstStyle/>
          <a:p>
            <a:r>
              <a:rPr lang="en-US"/>
              <a:t>David Reinbott</a:t>
            </a:r>
          </a:p>
          <a:p>
            <a:r>
              <a:rPr lang="en-US"/>
              <a:t>FIELD SPECIALIST IN AGRICULTURAL BUSINESS</a:t>
            </a:r>
          </a:p>
        </p:txBody>
      </p:sp>
      <p:pic>
        <p:nvPicPr>
          <p:cNvPr id="19" name="Picture 18">
            <a:extLst>
              <a:ext uri="{FF2B5EF4-FFF2-40B4-BE49-F238E27FC236}">
                <a16:creationId xmlns:a16="http://schemas.microsoft.com/office/drawing/2014/main" id="{4AE731C9-4BA0-4A09-A6BE-13BF82099E0A}"/>
              </a:ext>
            </a:extLst>
          </p:cNvPr>
          <p:cNvPicPr>
            <a:picLocks noChangeAspect="1"/>
          </p:cNvPicPr>
          <p:nvPr/>
        </p:nvPicPr>
        <p:blipFill>
          <a:blip r:embed="rId3"/>
          <a:stretch>
            <a:fillRect/>
          </a:stretch>
        </p:blipFill>
        <p:spPr>
          <a:xfrm>
            <a:off x="5152390" y="1530455"/>
            <a:ext cx="952500" cy="1190625"/>
          </a:xfrm>
          <a:prstGeom prst="rect">
            <a:avLst/>
          </a:prstGeom>
        </p:spPr>
      </p:pic>
      <p:sp>
        <p:nvSpPr>
          <p:cNvPr id="22" name="Rectangle 21">
            <a:extLst>
              <a:ext uri="{FF2B5EF4-FFF2-40B4-BE49-F238E27FC236}">
                <a16:creationId xmlns:a16="http://schemas.microsoft.com/office/drawing/2014/main" id="{4F6DC842-F2CB-4F60-A9E4-59F2DD27DF1D}"/>
              </a:ext>
            </a:extLst>
          </p:cNvPr>
          <p:cNvSpPr/>
          <p:nvPr/>
        </p:nvSpPr>
        <p:spPr>
          <a:xfrm>
            <a:off x="6629587" y="2212278"/>
            <a:ext cx="2485729" cy="507831"/>
          </a:xfrm>
          <a:prstGeom prst="rect">
            <a:avLst/>
          </a:prstGeom>
        </p:spPr>
        <p:txBody>
          <a:bodyPr wrap="square" lIns="91440" tIns="45720" rIns="91440" bIns="45720" anchor="t">
            <a:spAutoFit/>
          </a:bodyPr>
          <a:lstStyle/>
          <a:p>
            <a:r>
              <a:rPr lang="en-US">
                <a:ea typeface="+mn-lt"/>
                <a:cs typeface="+mn-lt"/>
              </a:rPr>
              <a:t>Anthony Ohmes</a:t>
            </a:r>
          </a:p>
          <a:p>
            <a:r>
              <a:rPr lang="en-US"/>
              <a:t>FIELD SPECIALIST IN AGRONOMY</a:t>
            </a:r>
          </a:p>
        </p:txBody>
      </p:sp>
      <p:sp>
        <p:nvSpPr>
          <p:cNvPr id="24" name="Rectangle 23">
            <a:extLst>
              <a:ext uri="{FF2B5EF4-FFF2-40B4-BE49-F238E27FC236}">
                <a16:creationId xmlns:a16="http://schemas.microsoft.com/office/drawing/2014/main" id="{AED79803-A6B6-4071-B845-E40541A18A86}"/>
              </a:ext>
            </a:extLst>
          </p:cNvPr>
          <p:cNvSpPr/>
          <p:nvPr/>
        </p:nvSpPr>
        <p:spPr>
          <a:xfrm>
            <a:off x="2001199" y="3642458"/>
            <a:ext cx="2752429" cy="507831"/>
          </a:xfrm>
          <a:prstGeom prst="rect">
            <a:avLst/>
          </a:prstGeom>
        </p:spPr>
        <p:txBody>
          <a:bodyPr wrap="square" lIns="91440" tIns="45720" rIns="91440" bIns="45720" anchor="t">
            <a:spAutoFit/>
          </a:bodyPr>
          <a:lstStyle/>
          <a:p>
            <a:r>
              <a:rPr lang="en-US"/>
              <a:t>Donna Aufdenberg</a:t>
            </a:r>
          </a:p>
          <a:p>
            <a:r>
              <a:rPr lang="en-US"/>
              <a:t>FIELD SPECIALIST IN HORTICULTURE</a:t>
            </a:r>
            <a:endParaRPr lang="en-US">
              <a:cs typeface="Calibri"/>
            </a:endParaRPr>
          </a:p>
        </p:txBody>
      </p:sp>
      <p:pic>
        <p:nvPicPr>
          <p:cNvPr id="8" name="Picture 9">
            <a:extLst>
              <a:ext uri="{FF2B5EF4-FFF2-40B4-BE49-F238E27FC236}">
                <a16:creationId xmlns:a16="http://schemas.microsoft.com/office/drawing/2014/main" id="{F73FF44E-0CA0-4A25-BBEB-D19450BF4D28}"/>
              </a:ext>
            </a:extLst>
          </p:cNvPr>
          <p:cNvPicPr>
            <a:picLocks noChangeAspect="1"/>
          </p:cNvPicPr>
          <p:nvPr/>
        </p:nvPicPr>
        <p:blipFill>
          <a:blip r:embed="rId4"/>
          <a:stretch>
            <a:fillRect/>
          </a:stretch>
        </p:blipFill>
        <p:spPr>
          <a:xfrm>
            <a:off x="6721475" y="1019175"/>
            <a:ext cx="955675" cy="1196975"/>
          </a:xfrm>
          <a:prstGeom prst="rect">
            <a:avLst/>
          </a:prstGeom>
        </p:spPr>
      </p:pic>
      <p:pic>
        <p:nvPicPr>
          <p:cNvPr id="10" name="Picture 10">
            <a:extLst>
              <a:ext uri="{FF2B5EF4-FFF2-40B4-BE49-F238E27FC236}">
                <a16:creationId xmlns:a16="http://schemas.microsoft.com/office/drawing/2014/main" id="{C7365879-6376-458B-B4F5-7FB91A69A9BD}"/>
              </a:ext>
            </a:extLst>
          </p:cNvPr>
          <p:cNvPicPr>
            <a:picLocks noChangeAspect="1"/>
          </p:cNvPicPr>
          <p:nvPr/>
        </p:nvPicPr>
        <p:blipFill>
          <a:blip r:embed="rId5"/>
          <a:stretch>
            <a:fillRect/>
          </a:stretch>
        </p:blipFill>
        <p:spPr>
          <a:xfrm>
            <a:off x="2108200" y="2476500"/>
            <a:ext cx="911225" cy="1193800"/>
          </a:xfrm>
          <a:prstGeom prst="rect">
            <a:avLst/>
          </a:prstGeom>
        </p:spPr>
      </p:pic>
      <p:sp>
        <p:nvSpPr>
          <p:cNvPr id="16" name="Rectangle 15">
            <a:extLst>
              <a:ext uri="{FF2B5EF4-FFF2-40B4-BE49-F238E27FC236}">
                <a16:creationId xmlns:a16="http://schemas.microsoft.com/office/drawing/2014/main" id="{C05FC2D6-F20B-4035-BB77-5A5AC3B4C468}"/>
              </a:ext>
            </a:extLst>
          </p:cNvPr>
          <p:cNvSpPr/>
          <p:nvPr/>
        </p:nvSpPr>
        <p:spPr>
          <a:xfrm>
            <a:off x="483549" y="4036157"/>
            <a:ext cx="3673179" cy="507831"/>
          </a:xfrm>
          <a:prstGeom prst="rect">
            <a:avLst/>
          </a:prstGeom>
        </p:spPr>
        <p:txBody>
          <a:bodyPr wrap="square" lIns="91440" tIns="45720" rIns="91440" bIns="45720" anchor="t">
            <a:spAutoFit/>
          </a:bodyPr>
          <a:lstStyle/>
          <a:p>
            <a:r>
              <a:rPr lang="en-US" dirty="0"/>
              <a:t>Tabatha Shankle</a:t>
            </a:r>
          </a:p>
          <a:p>
            <a:r>
              <a:rPr lang="en-US" dirty="0"/>
              <a:t>FIELD SPECIALIST IN HUMAN DEVELOPMENT</a:t>
            </a:r>
            <a:endParaRPr lang="en-US" dirty="0">
              <a:cs typeface="Calibri"/>
            </a:endParaRPr>
          </a:p>
        </p:txBody>
      </p:sp>
      <p:pic>
        <p:nvPicPr>
          <p:cNvPr id="4" name="Picture 6">
            <a:extLst>
              <a:ext uri="{FF2B5EF4-FFF2-40B4-BE49-F238E27FC236}">
                <a16:creationId xmlns:a16="http://schemas.microsoft.com/office/drawing/2014/main" id="{DB233117-C66E-292B-9099-A51067BFB813}"/>
              </a:ext>
            </a:extLst>
          </p:cNvPr>
          <p:cNvPicPr>
            <a:picLocks noChangeAspect="1"/>
          </p:cNvPicPr>
          <p:nvPr/>
        </p:nvPicPr>
        <p:blipFill>
          <a:blip r:embed="rId6"/>
          <a:stretch>
            <a:fillRect/>
          </a:stretch>
        </p:blipFill>
        <p:spPr>
          <a:xfrm>
            <a:off x="591032" y="2830476"/>
            <a:ext cx="924140" cy="1209890"/>
          </a:xfrm>
          <a:prstGeom prst="rect">
            <a:avLst/>
          </a:prstGeom>
        </p:spPr>
      </p:pic>
      <p:pic>
        <p:nvPicPr>
          <p:cNvPr id="6" name="Picture 15">
            <a:extLst>
              <a:ext uri="{FF2B5EF4-FFF2-40B4-BE49-F238E27FC236}">
                <a16:creationId xmlns:a16="http://schemas.microsoft.com/office/drawing/2014/main" id="{FABE5BD4-79C4-F2C3-0514-C06C9F505ADA}"/>
              </a:ext>
            </a:extLst>
          </p:cNvPr>
          <p:cNvPicPr>
            <a:picLocks noChangeAspect="1"/>
          </p:cNvPicPr>
          <p:nvPr/>
        </p:nvPicPr>
        <p:blipFill>
          <a:blip r:embed="rId7"/>
          <a:stretch>
            <a:fillRect/>
          </a:stretch>
        </p:blipFill>
        <p:spPr>
          <a:xfrm>
            <a:off x="3565897" y="1933170"/>
            <a:ext cx="1005254" cy="1278549"/>
          </a:xfrm>
          <a:prstGeom prst="rect">
            <a:avLst/>
          </a:prstGeom>
        </p:spPr>
      </p:pic>
      <p:sp>
        <p:nvSpPr>
          <p:cNvPr id="7" name="Rectangle 6">
            <a:extLst>
              <a:ext uri="{FF2B5EF4-FFF2-40B4-BE49-F238E27FC236}">
                <a16:creationId xmlns:a16="http://schemas.microsoft.com/office/drawing/2014/main" id="{58EF9852-5F50-FD5D-EEC7-A674DF85FF7A}"/>
              </a:ext>
            </a:extLst>
          </p:cNvPr>
          <p:cNvSpPr/>
          <p:nvPr/>
        </p:nvSpPr>
        <p:spPr>
          <a:xfrm>
            <a:off x="3496677" y="3247311"/>
            <a:ext cx="2411238" cy="507831"/>
          </a:xfrm>
          <a:prstGeom prst="rect">
            <a:avLst/>
          </a:prstGeom>
        </p:spPr>
        <p:txBody>
          <a:bodyPr wrap="none" lIns="91440" tIns="45720" rIns="91440" bIns="45720" anchor="t">
            <a:spAutoFit/>
          </a:bodyPr>
          <a:lstStyle/>
          <a:p>
            <a:r>
              <a:rPr lang="en-US" dirty="0">
                <a:cs typeface="Calibri"/>
              </a:rPr>
              <a:t>Maude Harris</a:t>
            </a:r>
          </a:p>
          <a:p>
            <a:r>
              <a:rPr lang="en-US" dirty="0"/>
              <a:t>FIELD SPECIALIST IN NUTRITION</a:t>
            </a:r>
          </a:p>
        </p:txBody>
      </p:sp>
    </p:spTree>
    <p:extLst>
      <p:ext uri="{BB962C8B-B14F-4D97-AF65-F5344CB8AC3E}">
        <p14:creationId xmlns:p14="http://schemas.microsoft.com/office/powerpoint/2010/main" val="436420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t>MU Extension</a:t>
            </a:r>
          </a:p>
          <a:p>
            <a:r>
              <a:rPr lang="en-US"/>
              <a:t>Organizational</a:t>
            </a:r>
          </a:p>
          <a:p>
            <a:r>
              <a:rPr lang="en-US"/>
              <a:t>Structure</a:t>
            </a:r>
          </a:p>
        </p:txBody>
      </p:sp>
    </p:spTree>
    <p:extLst>
      <p:ext uri="{BB962C8B-B14F-4D97-AF65-F5344CB8AC3E}">
        <p14:creationId xmlns:p14="http://schemas.microsoft.com/office/powerpoint/2010/main" val="2581215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3910988" cy="3343275"/>
          </a:xfrm>
        </p:spPr>
        <p:txBody>
          <a:bodyPr vert="horz" lIns="91440" tIns="45720" rIns="91440" bIns="45720" rtlCol="0" anchor="t">
            <a:normAutofit/>
          </a:bodyPr>
          <a:lstStyle/>
          <a:p>
            <a:pPr>
              <a:spcAft>
                <a:spcPct val="40000"/>
              </a:spcAft>
              <a:buNone/>
              <a:defRPr/>
            </a:pPr>
            <a:r>
              <a:rPr lang="en-US" altLang="en-US" sz="2800" dirty="0"/>
              <a:t>Leadership</a:t>
            </a:r>
          </a:p>
          <a:p>
            <a:pPr>
              <a:spcAft>
                <a:spcPct val="40000"/>
              </a:spcAft>
              <a:buNone/>
              <a:defRPr/>
            </a:pPr>
            <a:endParaRPr lang="en-US" altLang="en-US" sz="2800"/>
          </a:p>
          <a:p>
            <a:pPr marL="0" indent="0">
              <a:spcAft>
                <a:spcPct val="40000"/>
              </a:spcAft>
              <a:buNone/>
            </a:pPr>
            <a:r>
              <a:rPr lang="en-US" altLang="en-US" sz="2400" dirty="0"/>
              <a:t>Extension Led by </a:t>
            </a:r>
            <a:endParaRPr lang="en-US" altLang="en-US" sz="2400" dirty="0">
              <a:ea typeface="Calibri"/>
              <a:cs typeface="Calibri"/>
            </a:endParaRPr>
          </a:p>
          <a:p>
            <a:pPr marL="0" indent="0">
              <a:spcAft>
                <a:spcPct val="40000"/>
              </a:spcAft>
              <a:buNone/>
            </a:pPr>
            <a:r>
              <a:rPr lang="en-US" altLang="en-US" sz="2400" dirty="0"/>
              <a:t>Interim Vice Chancellor for MU Extension and Engagement</a:t>
            </a:r>
            <a:br>
              <a:rPr lang="en-US" altLang="en-US" sz="2400" dirty="0"/>
            </a:br>
            <a:r>
              <a:rPr lang="en-US" altLang="en-US" sz="2400" dirty="0">
                <a:solidFill>
                  <a:srgbClr val="000000"/>
                </a:solidFill>
                <a:ea typeface="Calibri"/>
                <a:cs typeface="Calibri"/>
              </a:rPr>
              <a:t>Chad Higgins</a:t>
            </a:r>
            <a:endParaRPr lang="en-US" altLang="en-US" sz="2400" dirty="0">
              <a:solidFill>
                <a:schemeClr val="accent2"/>
              </a:solidFill>
              <a:ea typeface="Calibri"/>
              <a:cs typeface="Calibri"/>
            </a:endParaRPr>
          </a:p>
        </p:txBody>
      </p:sp>
      <p:sp>
        <p:nvSpPr>
          <p:cNvPr id="6" name="Text Placeholder 2">
            <a:extLst>
              <a:ext uri="{FF2B5EF4-FFF2-40B4-BE49-F238E27FC236}">
                <a16:creationId xmlns:a16="http://schemas.microsoft.com/office/drawing/2014/main" id="{09968B7D-743F-4836-82A6-67E001C51B51}"/>
              </a:ext>
            </a:extLst>
          </p:cNvPr>
          <p:cNvSpPr txBox="1">
            <a:spLocks/>
          </p:cNvSpPr>
          <p:nvPr/>
        </p:nvSpPr>
        <p:spPr>
          <a:xfrm>
            <a:off x="5448249" y="3310128"/>
            <a:ext cx="3576880" cy="1297900"/>
          </a:xfrm>
          <a:prstGeom prst="rect">
            <a:avLst/>
          </a:prstGeom>
        </p:spPr>
        <p:txBody>
          <a:bodyPr vert="horz" lIns="91440" tIns="45720" rIns="91440" bIns="45720" rtlCol="0" anchor="t">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ct val="40000"/>
              </a:spcAft>
              <a:buNone/>
            </a:pPr>
            <a:r>
              <a:rPr lang="en-US" altLang="en-US" sz="2400" dirty="0"/>
              <a:t>MU Chancellor and President of University System</a:t>
            </a:r>
            <a:br>
              <a:rPr lang="en-US" altLang="en-US" sz="2400" dirty="0"/>
            </a:br>
            <a:r>
              <a:rPr lang="en-US" altLang="en-US" sz="2400" dirty="0"/>
              <a:t>Dr. Mun Choi</a:t>
            </a:r>
          </a:p>
          <a:p>
            <a:pPr>
              <a:spcAft>
                <a:spcPct val="40000"/>
              </a:spcAft>
              <a:buFont typeface="Arial" panose="020B0604020202020204" pitchFamily="34" charset="0"/>
              <a:buNone/>
              <a:defRPr/>
            </a:pPr>
            <a:endParaRPr lang="en-US" altLang="en-US" sz="2800"/>
          </a:p>
        </p:txBody>
      </p:sp>
      <p:sp>
        <p:nvSpPr>
          <p:cNvPr id="7" name="Text Placeholder 2">
            <a:extLst>
              <a:ext uri="{FF2B5EF4-FFF2-40B4-BE49-F238E27FC236}">
                <a16:creationId xmlns:a16="http://schemas.microsoft.com/office/drawing/2014/main" id="{5262EF58-CBB2-4AC7-A0E4-71CC45206102}"/>
              </a:ext>
            </a:extLst>
          </p:cNvPr>
          <p:cNvSpPr txBox="1">
            <a:spLocks/>
          </p:cNvSpPr>
          <p:nvPr/>
        </p:nvSpPr>
        <p:spPr>
          <a:xfrm>
            <a:off x="4477199" y="2342007"/>
            <a:ext cx="1361626" cy="40956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ct val="40000"/>
              </a:spcAft>
              <a:buNone/>
            </a:pPr>
            <a:r>
              <a:rPr lang="en-US" altLang="en-US" sz="2000"/>
              <a:t>Reports to</a:t>
            </a:r>
          </a:p>
        </p:txBody>
      </p:sp>
      <p:cxnSp>
        <p:nvCxnSpPr>
          <p:cNvPr id="8" name="Straight Arrow Connector 7">
            <a:extLst>
              <a:ext uri="{FF2B5EF4-FFF2-40B4-BE49-F238E27FC236}">
                <a16:creationId xmlns:a16="http://schemas.microsoft.com/office/drawing/2014/main" id="{98E2B1D9-D33E-446E-A7FA-445EA5F3B251}"/>
              </a:ext>
            </a:extLst>
          </p:cNvPr>
          <p:cNvCxnSpPr/>
          <p:nvPr/>
        </p:nvCxnSpPr>
        <p:spPr>
          <a:xfrm>
            <a:off x="4572000" y="2180082"/>
            <a:ext cx="1123950"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960D0CF-D5AF-4CDA-8528-39AC8DFD1DED}"/>
              </a:ext>
            </a:extLst>
          </p:cNvPr>
          <p:cNvPicPr>
            <a:picLocks noChangeAspect="1"/>
          </p:cNvPicPr>
          <p:nvPr/>
        </p:nvPicPr>
        <p:blipFill rotWithShape="1">
          <a:blip r:embed="rId3"/>
          <a:srcRect l="16326" r="25098"/>
          <a:stretch/>
        </p:blipFill>
        <p:spPr>
          <a:xfrm flipH="1">
            <a:off x="6325830" y="1067443"/>
            <a:ext cx="1616601" cy="1976893"/>
          </a:xfrm>
          <a:prstGeom prst="rect">
            <a:avLst/>
          </a:prstGeom>
        </p:spPr>
      </p:pic>
      <p:pic>
        <p:nvPicPr>
          <p:cNvPr id="2" name="Picture 3">
            <a:extLst>
              <a:ext uri="{FF2B5EF4-FFF2-40B4-BE49-F238E27FC236}">
                <a16:creationId xmlns:a16="http://schemas.microsoft.com/office/drawing/2014/main" id="{61010376-CB16-252B-E6FE-C4C3FE4FC151}"/>
              </a:ext>
            </a:extLst>
          </p:cNvPr>
          <p:cNvPicPr>
            <a:picLocks noChangeAspect="1"/>
          </p:cNvPicPr>
          <p:nvPr/>
        </p:nvPicPr>
        <p:blipFill>
          <a:blip r:embed="rId4"/>
          <a:stretch>
            <a:fillRect/>
          </a:stretch>
        </p:blipFill>
        <p:spPr>
          <a:xfrm>
            <a:off x="2844925" y="1109555"/>
            <a:ext cx="1360791" cy="1819918"/>
          </a:xfrm>
          <a:prstGeom prst="rect">
            <a:avLst/>
          </a:prstGeom>
        </p:spPr>
      </p:pic>
    </p:spTree>
    <p:extLst>
      <p:ext uri="{BB962C8B-B14F-4D97-AF65-F5344CB8AC3E}">
        <p14:creationId xmlns:p14="http://schemas.microsoft.com/office/powerpoint/2010/main" val="3322019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5672381" cy="914401"/>
          </a:xfrm>
        </p:spPr>
        <p:txBody>
          <a:bodyPr>
            <a:normAutofit/>
          </a:bodyPr>
          <a:lstStyle/>
          <a:p>
            <a:pPr>
              <a:spcAft>
                <a:spcPct val="40000"/>
              </a:spcAft>
              <a:buNone/>
              <a:defRPr/>
            </a:pPr>
            <a:r>
              <a:rPr lang="en-US" altLang="en-US" sz="2800"/>
              <a:t>Leadership</a:t>
            </a:r>
          </a:p>
          <a:p>
            <a:pPr>
              <a:spcAft>
                <a:spcPct val="40000"/>
              </a:spcAft>
              <a:buNone/>
              <a:defRPr/>
            </a:pPr>
            <a:endParaRPr lang="en-US" altLang="en-US" sz="2800"/>
          </a:p>
        </p:txBody>
      </p:sp>
      <p:sp>
        <p:nvSpPr>
          <p:cNvPr id="7" name="Text Box 10"/>
          <p:cNvSpPr txBox="1">
            <a:spLocks noChangeArrowheads="1"/>
          </p:cNvSpPr>
          <p:nvPr/>
        </p:nvSpPr>
        <p:spPr bwMode="auto">
          <a:xfrm>
            <a:off x="3025945" y="3028308"/>
            <a:ext cx="232438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sz="2000" dirty="0">
                <a:latin typeface="Arial"/>
                <a:ea typeface="MS PGothic"/>
                <a:cs typeface="Arial"/>
              </a:rPr>
              <a:t>Sarah Traub</a:t>
            </a:r>
            <a:endParaRPr lang="en-US" altLang="en-US" sz="2000" dirty="0">
              <a:latin typeface="Arial" panose="020B0604020202020204" pitchFamily="34" charset="0"/>
            </a:endParaRPr>
          </a:p>
          <a:p>
            <a:pPr algn="ctr">
              <a:spcBef>
                <a:spcPct val="25000"/>
              </a:spcBef>
            </a:pPr>
            <a:r>
              <a:rPr lang="en-US" altLang="en-US" sz="1600" dirty="0">
                <a:latin typeface="Arial"/>
                <a:ea typeface="MS PGothic"/>
                <a:cs typeface="Arial"/>
              </a:rPr>
              <a:t>Interim Associate Vice Chancellor for Extension and Engagement</a:t>
            </a:r>
          </a:p>
        </p:txBody>
      </p:sp>
      <p:sp>
        <p:nvSpPr>
          <p:cNvPr id="9" name="Text Box 10"/>
          <p:cNvSpPr txBox="1">
            <a:spLocks noChangeArrowheads="1"/>
          </p:cNvSpPr>
          <p:nvPr/>
        </p:nvSpPr>
        <p:spPr bwMode="auto">
          <a:xfrm>
            <a:off x="6110087" y="3060415"/>
            <a:ext cx="2057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sz="2000">
                <a:latin typeface="Arial" panose="020B0604020202020204" pitchFamily="34" charset="0"/>
              </a:rPr>
              <a:t>Susan </a:t>
            </a:r>
            <a:r>
              <a:rPr lang="en-US" altLang="en-US" sz="2000" err="1">
                <a:latin typeface="Arial" panose="020B0604020202020204" pitchFamily="34" charset="0"/>
              </a:rPr>
              <a:t>Renoe</a:t>
            </a:r>
            <a:endParaRPr lang="en-US" altLang="en-US" sz="2000">
              <a:latin typeface="Arial" panose="020B0604020202020204" pitchFamily="34" charset="0"/>
            </a:endParaRPr>
          </a:p>
          <a:p>
            <a:pPr algn="ctr">
              <a:spcBef>
                <a:spcPct val="25000"/>
              </a:spcBef>
            </a:pPr>
            <a:r>
              <a:rPr lang="en-US" altLang="en-US" sz="1600">
                <a:latin typeface="Arial" panose="020B0604020202020204" pitchFamily="34" charset="0"/>
              </a:rPr>
              <a:t>Assistant Vice Chancellor for Research, Extension and Engagement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75" b="14504"/>
          <a:stretch/>
        </p:blipFill>
        <p:spPr>
          <a:xfrm>
            <a:off x="6578452" y="1571266"/>
            <a:ext cx="1127111" cy="1437195"/>
          </a:xfrm>
          <a:prstGeom prst="rect">
            <a:avLst/>
          </a:prstGeom>
        </p:spPr>
      </p:pic>
      <p:pic>
        <p:nvPicPr>
          <p:cNvPr id="6" name="Picture 7" descr="A picture containing person, wall, red&#10;&#10;Description automatically generated">
            <a:extLst>
              <a:ext uri="{FF2B5EF4-FFF2-40B4-BE49-F238E27FC236}">
                <a16:creationId xmlns:a16="http://schemas.microsoft.com/office/drawing/2014/main" id="{8D6EA83A-1FC2-B7B3-EEAE-31302286DC78}"/>
              </a:ext>
            </a:extLst>
          </p:cNvPr>
          <p:cNvPicPr>
            <a:picLocks noChangeAspect="1"/>
          </p:cNvPicPr>
          <p:nvPr/>
        </p:nvPicPr>
        <p:blipFill>
          <a:blip r:embed="rId4"/>
          <a:stretch>
            <a:fillRect/>
          </a:stretch>
        </p:blipFill>
        <p:spPr>
          <a:xfrm>
            <a:off x="3589801" y="1411358"/>
            <a:ext cx="1200258" cy="1582328"/>
          </a:xfrm>
          <a:prstGeom prst="rect">
            <a:avLst/>
          </a:prstGeom>
        </p:spPr>
      </p:pic>
      <p:sp>
        <p:nvSpPr>
          <p:cNvPr id="8" name="TextBox 7">
            <a:extLst>
              <a:ext uri="{FF2B5EF4-FFF2-40B4-BE49-F238E27FC236}">
                <a16:creationId xmlns:a16="http://schemas.microsoft.com/office/drawing/2014/main" id="{A3AAD8A3-1254-3D59-E051-FDB7089B3FEC}"/>
              </a:ext>
            </a:extLst>
          </p:cNvPr>
          <p:cNvSpPr txBox="1"/>
          <p:nvPr/>
        </p:nvSpPr>
        <p:spPr>
          <a:xfrm>
            <a:off x="265844" y="3068763"/>
            <a:ext cx="247992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221F1F"/>
                </a:solidFill>
                <a:latin typeface="Arial"/>
                <a:cs typeface="Arial"/>
              </a:rPr>
              <a:t>Alison Copeland</a:t>
            </a:r>
            <a:endParaRPr lang="en-US" sz="2000">
              <a:solidFill>
                <a:srgbClr val="000000"/>
              </a:solidFill>
              <a:latin typeface="Arial"/>
              <a:ea typeface="Calibri" panose="020F0502020204030204"/>
              <a:cs typeface="Calibri" panose="020F0502020204030204"/>
            </a:endParaRPr>
          </a:p>
          <a:p>
            <a:pPr algn="ctr"/>
            <a:r>
              <a:rPr lang="en-US" sz="1600" dirty="0">
                <a:solidFill>
                  <a:srgbClr val="221F1F"/>
                </a:solidFill>
                <a:latin typeface="Arial"/>
                <a:cs typeface="Segoe UI"/>
              </a:rPr>
              <a:t>Deputy Chief </a:t>
            </a:r>
            <a:endParaRPr lang="en-US" sz="1600" dirty="0">
              <a:solidFill>
                <a:srgbClr val="000000"/>
              </a:solidFill>
              <a:latin typeface="Calibri" panose="020F0502020204030204"/>
              <a:ea typeface="Calibri" panose="020F0502020204030204"/>
              <a:cs typeface="Calibri" panose="020F0502020204030204"/>
            </a:endParaRPr>
          </a:p>
          <a:p>
            <a:pPr algn="ctr"/>
            <a:r>
              <a:rPr lang="en-US" sz="1600" dirty="0">
                <a:solidFill>
                  <a:srgbClr val="221F1F"/>
                </a:solidFill>
                <a:latin typeface="Arial"/>
                <a:cs typeface="Segoe UI"/>
              </a:rPr>
              <a:t>Engagement Officer </a:t>
            </a:r>
            <a:endParaRPr lang="en-US" sz="1600" dirty="0">
              <a:solidFill>
                <a:srgbClr val="000000"/>
              </a:solidFill>
              <a:latin typeface="Calibri" panose="020F0502020204030204"/>
              <a:ea typeface="Calibri" panose="020F0502020204030204"/>
              <a:cs typeface="Calibri" panose="020F0502020204030204"/>
            </a:endParaRPr>
          </a:p>
          <a:p>
            <a:pPr algn="ctr"/>
            <a:r>
              <a:rPr lang="en-US" sz="1600" dirty="0">
                <a:solidFill>
                  <a:srgbClr val="221F1F"/>
                </a:solidFill>
                <a:latin typeface="Arial"/>
                <a:cs typeface="Segoe UI"/>
              </a:rPr>
              <a:t>for UM System </a:t>
            </a:r>
            <a:endParaRPr lang="en-US" sz="1600" dirty="0">
              <a:solidFill>
                <a:srgbClr val="000000"/>
              </a:solidFill>
              <a:latin typeface="Calibri" panose="020F0502020204030204"/>
              <a:ea typeface="Calibri"/>
              <a:cs typeface="Calibri"/>
            </a:endParaRPr>
          </a:p>
          <a:p>
            <a:pPr algn="ctr"/>
            <a:r>
              <a:rPr lang="en-US" sz="1600" dirty="0">
                <a:solidFill>
                  <a:srgbClr val="221F1F"/>
                </a:solidFill>
                <a:latin typeface="Arial"/>
                <a:cs typeface="Segoe UI"/>
              </a:rPr>
              <a:t>Engagement</a:t>
            </a:r>
            <a:r>
              <a:rPr lang="en-US" sz="1600" dirty="0">
                <a:latin typeface="Arial"/>
                <a:cs typeface="Segoe UI"/>
              </a:rPr>
              <a:t>​</a:t>
            </a:r>
            <a:endParaRPr lang="en-US" sz="1600" dirty="0">
              <a:ea typeface="Calibri"/>
              <a:cs typeface="Calibri"/>
            </a:endParaRPr>
          </a:p>
        </p:txBody>
      </p:sp>
      <p:pic>
        <p:nvPicPr>
          <p:cNvPr id="10" name="Picture 10">
            <a:extLst>
              <a:ext uri="{FF2B5EF4-FFF2-40B4-BE49-F238E27FC236}">
                <a16:creationId xmlns:a16="http://schemas.microsoft.com/office/drawing/2014/main" id="{BE48BF1B-9C50-391F-F345-ED35A2406507}"/>
              </a:ext>
            </a:extLst>
          </p:cNvPr>
          <p:cNvPicPr>
            <a:picLocks noChangeAspect="1"/>
          </p:cNvPicPr>
          <p:nvPr/>
        </p:nvPicPr>
        <p:blipFill>
          <a:blip r:embed="rId5"/>
          <a:stretch>
            <a:fillRect/>
          </a:stretch>
        </p:blipFill>
        <p:spPr>
          <a:xfrm>
            <a:off x="949289" y="1648950"/>
            <a:ext cx="1145140" cy="1428214"/>
          </a:xfrm>
          <a:prstGeom prst="rect">
            <a:avLst/>
          </a:prstGeom>
        </p:spPr>
      </p:pic>
    </p:spTree>
    <p:extLst>
      <p:ext uri="{BB962C8B-B14F-4D97-AF65-F5344CB8AC3E}">
        <p14:creationId xmlns:p14="http://schemas.microsoft.com/office/powerpoint/2010/main" val="2487937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fontScale="92500"/>
          </a:bodyPr>
          <a:lstStyle/>
          <a:p>
            <a:pPr>
              <a:spcAft>
                <a:spcPct val="40000"/>
              </a:spcAft>
              <a:buNone/>
              <a:defRPr/>
            </a:pPr>
            <a:r>
              <a:rPr lang="en-US" altLang="en-US" sz="2800"/>
              <a:t>Land-Grant Mission</a:t>
            </a:r>
          </a:p>
          <a:p>
            <a:pPr>
              <a:spcAft>
                <a:spcPct val="40000"/>
              </a:spcAft>
            </a:pPr>
            <a:r>
              <a:rPr lang="en-US" altLang="en-US" sz="2200"/>
              <a:t>Morrill Act of 1862 - </a:t>
            </a:r>
            <a:r>
              <a:rPr lang="en-US" sz="2200"/>
              <a:t>established the University of Missouri as a land-grant university</a:t>
            </a:r>
          </a:p>
          <a:p>
            <a:pPr>
              <a:spcAft>
                <a:spcPct val="40000"/>
              </a:spcAft>
            </a:pPr>
            <a:r>
              <a:rPr lang="en-US" altLang="en-US" sz="2200"/>
              <a:t>Morrill Act of 1890 - </a:t>
            </a:r>
            <a:r>
              <a:rPr lang="en-US" sz="2200"/>
              <a:t>established the Lincoln University </a:t>
            </a:r>
          </a:p>
          <a:p>
            <a:r>
              <a:rPr lang="en-US" sz="2200"/>
              <a:t>Hatch Act 1887 established agricultural experiment stations – Delta Fisher Research Center in SE / </a:t>
            </a:r>
            <a:r>
              <a:rPr lang="en-US" sz="2200" err="1"/>
              <a:t>Wurdack</a:t>
            </a:r>
            <a:r>
              <a:rPr lang="en-US" sz="2200"/>
              <a:t> Research Center (Cook Station) </a:t>
            </a:r>
          </a:p>
          <a:p>
            <a:r>
              <a:rPr lang="en-US" sz="2200"/>
              <a:t>Smith-Lever Act of 1914 established the Cooperative Agricultural Extension Service - </a:t>
            </a:r>
            <a:r>
              <a:rPr lang="en-US" altLang="en-US" sz="2200"/>
              <a:t>Distinct mission of service fulfilled through Extension</a:t>
            </a:r>
          </a:p>
          <a:p>
            <a:endParaRPr lang="en-US" altLang="en-US" sz="2200"/>
          </a:p>
        </p:txBody>
      </p:sp>
    </p:spTree>
    <p:extLst>
      <p:ext uri="{BB962C8B-B14F-4D97-AF65-F5344CB8AC3E}">
        <p14:creationId xmlns:p14="http://schemas.microsoft.com/office/powerpoint/2010/main" val="1529948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3774215" y="697161"/>
            <a:ext cx="0" cy="1049291"/>
          </a:xfrm>
          <a:custGeom>
            <a:avLst/>
            <a:gdLst/>
            <a:ahLst/>
            <a:cxnLst/>
            <a:rect l="l" t="t" r="r" b="b"/>
            <a:pathLst>
              <a:path h="1585595">
                <a:moveTo>
                  <a:pt x="0" y="0"/>
                </a:moveTo>
                <a:lnTo>
                  <a:pt x="0" y="1585582"/>
                </a:lnTo>
              </a:path>
            </a:pathLst>
          </a:custGeom>
          <a:ln w="6350">
            <a:solidFill>
              <a:srgbClr val="221F1F"/>
            </a:solidFill>
          </a:ln>
        </p:spPr>
        <p:txBody>
          <a:bodyPr wrap="square" lIns="0" tIns="0" rIns="0" bIns="0" rtlCol="0"/>
          <a:lstStyle/>
          <a:p>
            <a:endParaRPr/>
          </a:p>
        </p:txBody>
      </p:sp>
      <p:grpSp>
        <p:nvGrpSpPr>
          <p:cNvPr id="4" name="object 4"/>
          <p:cNvGrpSpPr/>
          <p:nvPr/>
        </p:nvGrpSpPr>
        <p:grpSpPr>
          <a:xfrm>
            <a:off x="4504012" y="656619"/>
            <a:ext cx="3486990" cy="1822076"/>
            <a:chOff x="6298062" y="992224"/>
            <a:chExt cx="5269230" cy="2753360"/>
          </a:xfrm>
        </p:grpSpPr>
        <p:sp>
          <p:nvSpPr>
            <p:cNvPr id="5" name="object 5"/>
            <p:cNvSpPr/>
            <p:nvPr/>
          </p:nvSpPr>
          <p:spPr>
            <a:xfrm>
              <a:off x="6624930" y="995399"/>
              <a:ext cx="4939030" cy="1752600"/>
            </a:xfrm>
            <a:custGeom>
              <a:avLst/>
              <a:gdLst/>
              <a:ahLst/>
              <a:cxnLst/>
              <a:rect l="l" t="t" r="r" b="b"/>
              <a:pathLst>
                <a:path w="4939030" h="1752600">
                  <a:moveTo>
                    <a:pt x="4938979" y="1752079"/>
                  </a:moveTo>
                  <a:lnTo>
                    <a:pt x="4938979" y="431533"/>
                  </a:lnTo>
                  <a:lnTo>
                    <a:pt x="4932389" y="401876"/>
                  </a:lnTo>
                  <a:lnTo>
                    <a:pt x="4914417" y="377655"/>
                  </a:lnTo>
                  <a:lnTo>
                    <a:pt x="4887758" y="361322"/>
                  </a:lnTo>
                  <a:lnTo>
                    <a:pt x="4855108" y="355333"/>
                  </a:lnTo>
                  <a:lnTo>
                    <a:pt x="83870" y="355333"/>
                  </a:lnTo>
                  <a:lnTo>
                    <a:pt x="53017" y="349345"/>
                  </a:lnTo>
                  <a:lnTo>
                    <a:pt x="29333" y="333016"/>
                  </a:lnTo>
                  <a:lnTo>
                    <a:pt x="11951" y="308795"/>
                  </a:lnTo>
                  <a:lnTo>
                    <a:pt x="0" y="279133"/>
                  </a:lnTo>
                  <a:lnTo>
                    <a:pt x="0" y="0"/>
                  </a:lnTo>
                </a:path>
              </a:pathLst>
            </a:custGeom>
            <a:ln w="6350">
              <a:solidFill>
                <a:srgbClr val="221F1F"/>
              </a:solidFill>
            </a:ln>
          </p:spPr>
          <p:txBody>
            <a:bodyPr wrap="square" lIns="0" tIns="0" rIns="0" bIns="0" rtlCol="0"/>
            <a:lstStyle/>
            <a:p>
              <a:endParaRPr/>
            </a:p>
          </p:txBody>
        </p:sp>
        <p:sp>
          <p:nvSpPr>
            <p:cNvPr id="6" name="object 6"/>
            <p:cNvSpPr/>
            <p:nvPr/>
          </p:nvSpPr>
          <p:spPr>
            <a:xfrm>
              <a:off x="6301237" y="1067535"/>
              <a:ext cx="2534285" cy="2675255"/>
            </a:xfrm>
            <a:custGeom>
              <a:avLst/>
              <a:gdLst/>
              <a:ahLst/>
              <a:cxnLst/>
              <a:rect l="l" t="t" r="r" b="b"/>
              <a:pathLst>
                <a:path w="2534284" h="2675254">
                  <a:moveTo>
                    <a:pt x="2533865" y="2674759"/>
                  </a:moveTo>
                  <a:lnTo>
                    <a:pt x="2127986" y="2674759"/>
                  </a:lnTo>
                  <a:lnTo>
                    <a:pt x="2101521" y="2669414"/>
                  </a:lnTo>
                  <a:lnTo>
                    <a:pt x="2079917" y="2654838"/>
                  </a:lnTo>
                  <a:lnTo>
                    <a:pt x="2065360" y="2633220"/>
                  </a:lnTo>
                  <a:lnTo>
                    <a:pt x="2060041" y="2606751"/>
                  </a:lnTo>
                  <a:lnTo>
                    <a:pt x="2061222" y="1425574"/>
                  </a:lnTo>
                  <a:lnTo>
                    <a:pt x="2054631" y="1395918"/>
                  </a:lnTo>
                  <a:lnTo>
                    <a:pt x="2036656" y="1371696"/>
                  </a:lnTo>
                  <a:lnTo>
                    <a:pt x="2009996" y="1355364"/>
                  </a:lnTo>
                  <a:lnTo>
                    <a:pt x="1977351" y="1349374"/>
                  </a:lnTo>
                  <a:lnTo>
                    <a:pt x="83870" y="1345933"/>
                  </a:lnTo>
                  <a:lnTo>
                    <a:pt x="53011" y="1339945"/>
                  </a:lnTo>
                  <a:lnTo>
                    <a:pt x="29329" y="1323616"/>
                  </a:lnTo>
                  <a:lnTo>
                    <a:pt x="11949" y="1299395"/>
                  </a:lnTo>
                  <a:lnTo>
                    <a:pt x="0" y="1269733"/>
                  </a:lnTo>
                  <a:lnTo>
                    <a:pt x="0" y="0"/>
                  </a:lnTo>
                </a:path>
              </a:pathLst>
            </a:custGeom>
            <a:ln w="6350">
              <a:solidFill>
                <a:srgbClr val="221F1F"/>
              </a:solidFill>
            </a:ln>
          </p:spPr>
          <p:txBody>
            <a:bodyPr wrap="square" lIns="0" tIns="0" rIns="0" bIns="0" rtlCol="0"/>
            <a:lstStyle/>
            <a:p>
              <a:endParaRPr/>
            </a:p>
          </p:txBody>
        </p:sp>
      </p:grpSp>
      <p:sp>
        <p:nvSpPr>
          <p:cNvPr id="7" name="object 7"/>
          <p:cNvSpPr/>
          <p:nvPr/>
        </p:nvSpPr>
        <p:spPr>
          <a:xfrm>
            <a:off x="979218" y="1638933"/>
            <a:ext cx="3134846" cy="2864644"/>
          </a:xfrm>
          <a:custGeom>
            <a:avLst/>
            <a:gdLst/>
            <a:ahLst/>
            <a:cxnLst/>
            <a:rect l="l" t="t" r="r" b="b"/>
            <a:pathLst>
              <a:path w="4737100" h="4328795">
                <a:moveTo>
                  <a:pt x="109499" y="0"/>
                </a:moveTo>
                <a:lnTo>
                  <a:pt x="66876" y="6306"/>
                </a:lnTo>
                <a:lnTo>
                  <a:pt x="32070" y="23504"/>
                </a:lnTo>
                <a:lnTo>
                  <a:pt x="8604" y="49013"/>
                </a:lnTo>
                <a:lnTo>
                  <a:pt x="0" y="80251"/>
                </a:lnTo>
                <a:lnTo>
                  <a:pt x="0" y="4248353"/>
                </a:lnTo>
                <a:lnTo>
                  <a:pt x="8604" y="4279591"/>
                </a:lnTo>
                <a:lnTo>
                  <a:pt x="32070" y="4305099"/>
                </a:lnTo>
                <a:lnTo>
                  <a:pt x="66876" y="4322298"/>
                </a:lnTo>
                <a:lnTo>
                  <a:pt x="109499" y="4328604"/>
                </a:lnTo>
                <a:lnTo>
                  <a:pt x="4627422" y="4328604"/>
                </a:lnTo>
                <a:lnTo>
                  <a:pt x="4670045" y="4322298"/>
                </a:lnTo>
                <a:lnTo>
                  <a:pt x="4704851" y="4305099"/>
                </a:lnTo>
                <a:lnTo>
                  <a:pt x="4728317" y="4279591"/>
                </a:lnTo>
                <a:lnTo>
                  <a:pt x="4736922" y="4248353"/>
                </a:lnTo>
                <a:lnTo>
                  <a:pt x="4736922" y="3495052"/>
                </a:lnTo>
                <a:lnTo>
                  <a:pt x="4728937" y="3455506"/>
                </a:lnTo>
                <a:lnTo>
                  <a:pt x="4707162" y="3423211"/>
                </a:lnTo>
                <a:lnTo>
                  <a:pt x="4674868" y="3401437"/>
                </a:lnTo>
                <a:lnTo>
                  <a:pt x="4635322" y="3393452"/>
                </a:lnTo>
                <a:lnTo>
                  <a:pt x="3532759" y="3393452"/>
                </a:lnTo>
                <a:lnTo>
                  <a:pt x="3493207" y="3385469"/>
                </a:lnTo>
                <a:lnTo>
                  <a:pt x="3460913" y="3363698"/>
                </a:lnTo>
                <a:lnTo>
                  <a:pt x="3439141" y="3331403"/>
                </a:lnTo>
                <a:lnTo>
                  <a:pt x="3431159" y="3291852"/>
                </a:lnTo>
                <a:lnTo>
                  <a:pt x="3431159" y="127774"/>
                </a:lnTo>
                <a:lnTo>
                  <a:pt x="3423258" y="88434"/>
                </a:lnTo>
                <a:lnTo>
                  <a:pt x="3401694" y="56234"/>
                </a:lnTo>
                <a:lnTo>
                  <a:pt x="3369672" y="34404"/>
                </a:lnTo>
                <a:lnTo>
                  <a:pt x="3330397" y="26174"/>
                </a:lnTo>
                <a:lnTo>
                  <a:pt x="109499" y="0"/>
                </a:lnTo>
                <a:close/>
              </a:path>
            </a:pathLst>
          </a:custGeom>
          <a:solidFill>
            <a:srgbClr val="FCECD0"/>
          </a:solidFill>
        </p:spPr>
        <p:txBody>
          <a:bodyPr wrap="square" lIns="0" tIns="0" rIns="0" bIns="0" rtlCol="0"/>
          <a:lstStyle/>
          <a:p>
            <a:endParaRPr/>
          </a:p>
        </p:txBody>
      </p:sp>
      <p:grpSp>
        <p:nvGrpSpPr>
          <p:cNvPr id="8" name="object 8"/>
          <p:cNvGrpSpPr/>
          <p:nvPr/>
        </p:nvGrpSpPr>
        <p:grpSpPr>
          <a:xfrm>
            <a:off x="2218170" y="694916"/>
            <a:ext cx="965667" cy="810185"/>
            <a:chOff x="2843902" y="1050095"/>
            <a:chExt cx="1459230" cy="1224280"/>
          </a:xfrm>
        </p:grpSpPr>
        <p:sp>
          <p:nvSpPr>
            <p:cNvPr id="9" name="object 9"/>
            <p:cNvSpPr/>
            <p:nvPr/>
          </p:nvSpPr>
          <p:spPr>
            <a:xfrm>
              <a:off x="4211871" y="1053270"/>
              <a:ext cx="0" cy="777875"/>
            </a:xfrm>
            <a:custGeom>
              <a:avLst/>
              <a:gdLst/>
              <a:ahLst/>
              <a:cxnLst/>
              <a:rect l="l" t="t" r="r" b="b"/>
              <a:pathLst>
                <a:path h="777875">
                  <a:moveTo>
                    <a:pt x="0" y="0"/>
                  </a:moveTo>
                  <a:lnTo>
                    <a:pt x="0" y="777316"/>
                  </a:lnTo>
                </a:path>
              </a:pathLst>
            </a:custGeom>
            <a:ln w="6350">
              <a:solidFill>
                <a:srgbClr val="221F1F"/>
              </a:solidFill>
            </a:ln>
          </p:spPr>
          <p:txBody>
            <a:bodyPr wrap="square" lIns="0" tIns="0" rIns="0" bIns="0" rtlCol="0"/>
            <a:lstStyle/>
            <a:p>
              <a:endParaRPr/>
            </a:p>
          </p:txBody>
        </p:sp>
        <p:sp>
          <p:nvSpPr>
            <p:cNvPr id="10" name="object 10"/>
            <p:cNvSpPr/>
            <p:nvPr/>
          </p:nvSpPr>
          <p:spPr>
            <a:xfrm>
              <a:off x="2843902" y="1746421"/>
              <a:ext cx="1459230" cy="527685"/>
            </a:xfrm>
            <a:custGeom>
              <a:avLst/>
              <a:gdLst/>
              <a:ahLst/>
              <a:cxnLst/>
              <a:rect l="l" t="t" r="r" b="b"/>
              <a:pathLst>
                <a:path w="1459229" h="527685">
                  <a:moveTo>
                    <a:pt x="1402676" y="0"/>
                  </a:moveTo>
                  <a:lnTo>
                    <a:pt x="56108" y="0"/>
                  </a:lnTo>
                  <a:lnTo>
                    <a:pt x="34268" y="5920"/>
                  </a:lnTo>
                  <a:lnTo>
                    <a:pt x="16433" y="22067"/>
                  </a:lnTo>
                  <a:lnTo>
                    <a:pt x="4409" y="46018"/>
                  </a:lnTo>
                  <a:lnTo>
                    <a:pt x="0" y="75349"/>
                  </a:lnTo>
                  <a:lnTo>
                    <a:pt x="0" y="452094"/>
                  </a:lnTo>
                  <a:lnTo>
                    <a:pt x="4409" y="481425"/>
                  </a:lnTo>
                  <a:lnTo>
                    <a:pt x="16433" y="505375"/>
                  </a:lnTo>
                  <a:lnTo>
                    <a:pt x="34268" y="521522"/>
                  </a:lnTo>
                  <a:lnTo>
                    <a:pt x="56108" y="527443"/>
                  </a:lnTo>
                  <a:lnTo>
                    <a:pt x="1402676" y="527443"/>
                  </a:lnTo>
                  <a:lnTo>
                    <a:pt x="1424514" y="521522"/>
                  </a:lnTo>
                  <a:lnTo>
                    <a:pt x="1442345" y="505375"/>
                  </a:lnTo>
                  <a:lnTo>
                    <a:pt x="1454365" y="481425"/>
                  </a:lnTo>
                  <a:lnTo>
                    <a:pt x="1458772" y="452094"/>
                  </a:lnTo>
                  <a:lnTo>
                    <a:pt x="1458772" y="75349"/>
                  </a:lnTo>
                  <a:lnTo>
                    <a:pt x="1454365" y="46018"/>
                  </a:lnTo>
                  <a:lnTo>
                    <a:pt x="1442345" y="22067"/>
                  </a:lnTo>
                  <a:lnTo>
                    <a:pt x="1424514" y="5920"/>
                  </a:lnTo>
                  <a:lnTo>
                    <a:pt x="1402676" y="0"/>
                  </a:lnTo>
                  <a:close/>
                </a:path>
              </a:pathLst>
            </a:custGeom>
            <a:solidFill>
              <a:srgbClr val="F5CA72"/>
            </a:solidFill>
          </p:spPr>
          <p:txBody>
            <a:bodyPr wrap="square" lIns="0" tIns="0" rIns="0" bIns="0" rtlCol="0"/>
            <a:lstStyle/>
            <a:p>
              <a:endParaRPr/>
            </a:p>
          </p:txBody>
        </p:sp>
      </p:grpSp>
      <p:sp>
        <p:nvSpPr>
          <p:cNvPr id="11" name="object 11"/>
          <p:cNvSpPr txBox="1"/>
          <p:nvPr/>
        </p:nvSpPr>
        <p:spPr>
          <a:xfrm>
            <a:off x="2276594" y="1166500"/>
            <a:ext cx="848846" cy="247221"/>
          </a:xfrm>
          <a:prstGeom prst="rect">
            <a:avLst/>
          </a:prstGeom>
        </p:spPr>
        <p:txBody>
          <a:bodyPr vert="horz" wrap="square" lIns="0" tIns="37820" rIns="0" bIns="0" rtlCol="0">
            <a:spAutoFit/>
          </a:bodyPr>
          <a:lstStyle/>
          <a:p>
            <a:pPr algn="ctr">
              <a:spcBef>
                <a:spcPts val="298"/>
              </a:spcBef>
            </a:pPr>
            <a:r>
              <a:rPr sz="596" b="1" spc="-56" dirty="0">
                <a:solidFill>
                  <a:srgbClr val="221F1F"/>
                </a:solidFill>
                <a:latin typeface="Arial"/>
                <a:cs typeface="Arial"/>
              </a:rPr>
              <a:t>Senior</a:t>
            </a:r>
            <a:r>
              <a:rPr sz="596" b="1" spc="40" dirty="0">
                <a:solidFill>
                  <a:srgbClr val="221F1F"/>
                </a:solidFill>
                <a:latin typeface="Arial"/>
                <a:cs typeface="Arial"/>
              </a:rPr>
              <a:t> </a:t>
            </a:r>
            <a:r>
              <a:rPr sz="596" b="1" spc="-56" dirty="0">
                <a:solidFill>
                  <a:srgbClr val="221F1F"/>
                </a:solidFill>
                <a:latin typeface="Arial"/>
                <a:cs typeface="Arial"/>
              </a:rPr>
              <a:t>Executive</a:t>
            </a:r>
            <a:r>
              <a:rPr sz="596" b="1" spc="43" dirty="0">
                <a:solidFill>
                  <a:srgbClr val="221F1F"/>
                </a:solidFill>
                <a:latin typeface="Arial"/>
                <a:cs typeface="Arial"/>
              </a:rPr>
              <a:t> </a:t>
            </a:r>
            <a:r>
              <a:rPr sz="596" b="1" spc="-30" dirty="0">
                <a:solidFill>
                  <a:srgbClr val="221F1F"/>
                </a:solidFill>
                <a:latin typeface="Arial"/>
                <a:cs typeface="Arial"/>
              </a:rPr>
              <a:t>Assistant</a:t>
            </a:r>
            <a:endParaRPr sz="596">
              <a:latin typeface="Arial"/>
              <a:cs typeface="Arial"/>
            </a:endParaRPr>
          </a:p>
          <a:p>
            <a:pPr algn="ctr">
              <a:spcBef>
                <a:spcPts val="232"/>
              </a:spcBef>
            </a:pPr>
            <a:r>
              <a:rPr sz="596" spc="-69" dirty="0">
                <a:solidFill>
                  <a:srgbClr val="221F1F"/>
                </a:solidFill>
                <a:latin typeface="Arial"/>
                <a:cs typeface="Arial"/>
              </a:rPr>
              <a:t>Kim</a:t>
            </a:r>
            <a:r>
              <a:rPr sz="596" spc="-26" dirty="0">
                <a:solidFill>
                  <a:srgbClr val="221F1F"/>
                </a:solidFill>
                <a:latin typeface="Arial"/>
                <a:cs typeface="Arial"/>
              </a:rPr>
              <a:t> </a:t>
            </a:r>
            <a:r>
              <a:rPr sz="596" spc="-7" dirty="0">
                <a:solidFill>
                  <a:srgbClr val="221F1F"/>
                </a:solidFill>
                <a:latin typeface="Arial"/>
                <a:cs typeface="Arial"/>
              </a:rPr>
              <a:t>Foley</a:t>
            </a:r>
            <a:endParaRPr sz="596">
              <a:latin typeface="Arial"/>
              <a:cs typeface="Arial"/>
            </a:endParaRPr>
          </a:p>
        </p:txBody>
      </p:sp>
      <p:grpSp>
        <p:nvGrpSpPr>
          <p:cNvPr id="12" name="object 12"/>
          <p:cNvGrpSpPr/>
          <p:nvPr/>
        </p:nvGrpSpPr>
        <p:grpSpPr>
          <a:xfrm>
            <a:off x="666810" y="319717"/>
            <a:ext cx="157163" cy="176913"/>
            <a:chOff x="499625" y="483127"/>
            <a:chExt cx="237490" cy="267335"/>
          </a:xfrm>
        </p:grpSpPr>
        <p:sp>
          <p:nvSpPr>
            <p:cNvPr id="13" name="object 13"/>
            <p:cNvSpPr/>
            <p:nvPr/>
          </p:nvSpPr>
          <p:spPr>
            <a:xfrm>
              <a:off x="500754" y="483127"/>
              <a:ext cx="236220" cy="263525"/>
            </a:xfrm>
            <a:custGeom>
              <a:avLst/>
              <a:gdLst/>
              <a:ahLst/>
              <a:cxnLst/>
              <a:rect l="l" t="t" r="r" b="b"/>
              <a:pathLst>
                <a:path w="236220" h="263525">
                  <a:moveTo>
                    <a:pt x="235813" y="0"/>
                  </a:moveTo>
                  <a:lnTo>
                    <a:pt x="129095" y="0"/>
                  </a:lnTo>
                  <a:lnTo>
                    <a:pt x="117906" y="25260"/>
                  </a:lnTo>
                  <a:lnTo>
                    <a:pt x="106705" y="0"/>
                  </a:lnTo>
                  <a:lnTo>
                    <a:pt x="0" y="0"/>
                  </a:lnTo>
                  <a:lnTo>
                    <a:pt x="0" y="201104"/>
                  </a:lnTo>
                  <a:lnTo>
                    <a:pt x="19253" y="238505"/>
                  </a:lnTo>
                  <a:lnTo>
                    <a:pt x="58413" y="256936"/>
                  </a:lnTo>
                  <a:lnTo>
                    <a:pt x="116547" y="263118"/>
                  </a:lnTo>
                  <a:lnTo>
                    <a:pt x="150664" y="261569"/>
                  </a:lnTo>
                  <a:lnTo>
                    <a:pt x="199398" y="249241"/>
                  </a:lnTo>
                  <a:lnTo>
                    <a:pt x="232702" y="216800"/>
                  </a:lnTo>
                  <a:lnTo>
                    <a:pt x="235813" y="201104"/>
                  </a:lnTo>
                  <a:lnTo>
                    <a:pt x="235813" y="0"/>
                  </a:lnTo>
                  <a:close/>
                </a:path>
              </a:pathLst>
            </a:custGeom>
            <a:solidFill>
              <a:srgbClr val="FFFFFF"/>
            </a:solidFill>
          </p:spPr>
          <p:txBody>
            <a:bodyPr wrap="square" lIns="0" tIns="0" rIns="0" bIns="0" rtlCol="0"/>
            <a:lstStyle/>
            <a:p>
              <a:endParaRPr/>
            </a:p>
          </p:txBody>
        </p:sp>
        <p:pic>
          <p:nvPicPr>
            <p:cNvPr id="14" name="object 14"/>
            <p:cNvPicPr/>
            <p:nvPr/>
          </p:nvPicPr>
          <p:blipFill>
            <a:blip r:embed="rId2" cstate="print"/>
            <a:stretch>
              <a:fillRect/>
            </a:stretch>
          </p:blipFill>
          <p:spPr>
            <a:xfrm>
              <a:off x="506449" y="488823"/>
              <a:ext cx="224421" cy="251726"/>
            </a:xfrm>
            <a:prstGeom prst="rect">
              <a:avLst/>
            </a:prstGeom>
          </p:spPr>
        </p:pic>
        <p:sp>
          <p:nvSpPr>
            <p:cNvPr id="15" name="object 15"/>
            <p:cNvSpPr/>
            <p:nvPr/>
          </p:nvSpPr>
          <p:spPr>
            <a:xfrm>
              <a:off x="499625" y="487272"/>
              <a:ext cx="236220" cy="263525"/>
            </a:xfrm>
            <a:custGeom>
              <a:avLst/>
              <a:gdLst/>
              <a:ahLst/>
              <a:cxnLst/>
              <a:rect l="l" t="t" r="r" b="b"/>
              <a:pathLst>
                <a:path w="236220" h="263525">
                  <a:moveTo>
                    <a:pt x="235813" y="0"/>
                  </a:moveTo>
                  <a:lnTo>
                    <a:pt x="129095" y="0"/>
                  </a:lnTo>
                  <a:lnTo>
                    <a:pt x="117906" y="25260"/>
                  </a:lnTo>
                  <a:lnTo>
                    <a:pt x="106705" y="0"/>
                  </a:lnTo>
                  <a:lnTo>
                    <a:pt x="0" y="0"/>
                  </a:lnTo>
                  <a:lnTo>
                    <a:pt x="0" y="201104"/>
                  </a:lnTo>
                  <a:lnTo>
                    <a:pt x="19253" y="238505"/>
                  </a:lnTo>
                  <a:lnTo>
                    <a:pt x="58413" y="256936"/>
                  </a:lnTo>
                  <a:lnTo>
                    <a:pt x="116547" y="263118"/>
                  </a:lnTo>
                  <a:lnTo>
                    <a:pt x="150664" y="261569"/>
                  </a:lnTo>
                  <a:lnTo>
                    <a:pt x="199398" y="249241"/>
                  </a:lnTo>
                  <a:lnTo>
                    <a:pt x="232702" y="216800"/>
                  </a:lnTo>
                  <a:lnTo>
                    <a:pt x="235813" y="201104"/>
                  </a:lnTo>
                  <a:lnTo>
                    <a:pt x="235813" y="0"/>
                  </a:lnTo>
                  <a:close/>
                </a:path>
              </a:pathLst>
            </a:custGeom>
            <a:solidFill>
              <a:srgbClr val="FFFFFF"/>
            </a:solidFill>
          </p:spPr>
          <p:txBody>
            <a:bodyPr wrap="square" lIns="0" tIns="0" rIns="0" bIns="0" rtlCol="0"/>
            <a:lstStyle/>
            <a:p>
              <a:endParaRPr/>
            </a:p>
          </p:txBody>
        </p:sp>
        <p:pic>
          <p:nvPicPr>
            <p:cNvPr id="16" name="object 16"/>
            <p:cNvPicPr/>
            <p:nvPr/>
          </p:nvPicPr>
          <p:blipFill>
            <a:blip r:embed="rId3" cstate="print"/>
            <a:stretch>
              <a:fillRect/>
            </a:stretch>
          </p:blipFill>
          <p:spPr>
            <a:xfrm>
              <a:off x="505320" y="492968"/>
              <a:ext cx="224421" cy="251726"/>
            </a:xfrm>
            <a:prstGeom prst="rect">
              <a:avLst/>
            </a:prstGeom>
          </p:spPr>
        </p:pic>
      </p:grpSp>
      <p:pic>
        <p:nvPicPr>
          <p:cNvPr id="17" name="object 17"/>
          <p:cNvPicPr/>
          <p:nvPr/>
        </p:nvPicPr>
        <p:blipFill>
          <a:blip r:embed="rId4" cstate="print"/>
          <a:stretch>
            <a:fillRect/>
          </a:stretch>
        </p:blipFill>
        <p:spPr>
          <a:xfrm>
            <a:off x="6932515" y="322136"/>
            <a:ext cx="1529040" cy="109013"/>
          </a:xfrm>
          <a:prstGeom prst="rect">
            <a:avLst/>
          </a:prstGeom>
        </p:spPr>
      </p:pic>
      <p:grpSp>
        <p:nvGrpSpPr>
          <p:cNvPr id="18" name="object 18"/>
          <p:cNvGrpSpPr/>
          <p:nvPr/>
        </p:nvGrpSpPr>
        <p:grpSpPr>
          <a:xfrm>
            <a:off x="871025" y="323967"/>
            <a:ext cx="5679281" cy="3294950"/>
            <a:chOff x="808215" y="489550"/>
            <a:chExt cx="8582025" cy="4979035"/>
          </a:xfrm>
        </p:grpSpPr>
        <p:sp>
          <p:nvSpPr>
            <p:cNvPr id="19" name="object 19"/>
            <p:cNvSpPr/>
            <p:nvPr/>
          </p:nvSpPr>
          <p:spPr>
            <a:xfrm>
              <a:off x="1806624" y="1053269"/>
              <a:ext cx="2349500" cy="711200"/>
            </a:xfrm>
            <a:custGeom>
              <a:avLst/>
              <a:gdLst/>
              <a:ahLst/>
              <a:cxnLst/>
              <a:rect l="l" t="t" r="r" b="b"/>
              <a:pathLst>
                <a:path w="2349500" h="711200">
                  <a:moveTo>
                    <a:pt x="4775" y="710679"/>
                  </a:moveTo>
                  <a:lnTo>
                    <a:pt x="0" y="444855"/>
                  </a:lnTo>
                  <a:lnTo>
                    <a:pt x="21223" y="390990"/>
                  </a:lnTo>
                  <a:lnTo>
                    <a:pt x="74650" y="368680"/>
                  </a:lnTo>
                  <a:lnTo>
                    <a:pt x="2266670" y="368680"/>
                  </a:lnTo>
                  <a:lnTo>
                    <a:pt x="2296437" y="362693"/>
                  </a:lnTo>
                  <a:lnTo>
                    <a:pt x="2320944" y="346363"/>
                  </a:lnTo>
                  <a:lnTo>
                    <a:pt x="2337697" y="322143"/>
                  </a:lnTo>
                  <a:lnTo>
                    <a:pt x="2344204" y="292480"/>
                  </a:lnTo>
                  <a:lnTo>
                    <a:pt x="2349195" y="0"/>
                  </a:lnTo>
                </a:path>
              </a:pathLst>
            </a:custGeom>
            <a:ln w="6350">
              <a:solidFill>
                <a:srgbClr val="221F1F"/>
              </a:solidFill>
            </a:ln>
          </p:spPr>
          <p:txBody>
            <a:bodyPr wrap="square" lIns="0" tIns="0" rIns="0" bIns="0" rtlCol="0"/>
            <a:lstStyle/>
            <a:p>
              <a:endParaRPr/>
            </a:p>
          </p:txBody>
        </p:sp>
        <p:sp>
          <p:nvSpPr>
            <p:cNvPr id="20" name="object 20"/>
            <p:cNvSpPr/>
            <p:nvPr/>
          </p:nvSpPr>
          <p:spPr>
            <a:xfrm>
              <a:off x="1592324" y="1979733"/>
              <a:ext cx="0" cy="494665"/>
            </a:xfrm>
            <a:custGeom>
              <a:avLst/>
              <a:gdLst/>
              <a:ahLst/>
              <a:cxnLst/>
              <a:rect l="l" t="t" r="r" b="b"/>
              <a:pathLst>
                <a:path h="494664">
                  <a:moveTo>
                    <a:pt x="0" y="0"/>
                  </a:moveTo>
                  <a:lnTo>
                    <a:pt x="0" y="494474"/>
                  </a:lnTo>
                </a:path>
              </a:pathLst>
            </a:custGeom>
            <a:ln w="6350">
              <a:solidFill>
                <a:srgbClr val="221F1F"/>
              </a:solidFill>
            </a:ln>
          </p:spPr>
          <p:txBody>
            <a:bodyPr wrap="square" lIns="0" tIns="0" rIns="0" bIns="0" rtlCol="0"/>
            <a:lstStyle/>
            <a:p>
              <a:endParaRPr/>
            </a:p>
          </p:txBody>
        </p:sp>
        <p:sp>
          <p:nvSpPr>
            <p:cNvPr id="21" name="object 21"/>
            <p:cNvSpPr/>
            <p:nvPr/>
          </p:nvSpPr>
          <p:spPr>
            <a:xfrm>
              <a:off x="985027" y="1763833"/>
              <a:ext cx="1670685" cy="520700"/>
            </a:xfrm>
            <a:custGeom>
              <a:avLst/>
              <a:gdLst/>
              <a:ahLst/>
              <a:cxnLst/>
              <a:rect l="l" t="t" r="r" b="b"/>
              <a:pathLst>
                <a:path w="1670685" h="520700">
                  <a:moveTo>
                    <a:pt x="1584198" y="0"/>
                  </a:moveTo>
                  <a:lnTo>
                    <a:pt x="86410" y="0"/>
                  </a:lnTo>
                  <a:lnTo>
                    <a:pt x="52774" y="5987"/>
                  </a:lnTo>
                  <a:lnTo>
                    <a:pt x="25307" y="22317"/>
                  </a:lnTo>
                  <a:lnTo>
                    <a:pt x="6790" y="46537"/>
                  </a:lnTo>
                  <a:lnTo>
                    <a:pt x="0" y="76200"/>
                  </a:lnTo>
                  <a:lnTo>
                    <a:pt x="0" y="444500"/>
                  </a:lnTo>
                  <a:lnTo>
                    <a:pt x="6790" y="474162"/>
                  </a:lnTo>
                  <a:lnTo>
                    <a:pt x="25307" y="498382"/>
                  </a:lnTo>
                  <a:lnTo>
                    <a:pt x="52774" y="514712"/>
                  </a:lnTo>
                  <a:lnTo>
                    <a:pt x="86410" y="520700"/>
                  </a:lnTo>
                  <a:lnTo>
                    <a:pt x="1584198" y="520700"/>
                  </a:lnTo>
                  <a:lnTo>
                    <a:pt x="1617834" y="514712"/>
                  </a:lnTo>
                  <a:lnTo>
                    <a:pt x="1645300" y="498382"/>
                  </a:lnTo>
                  <a:lnTo>
                    <a:pt x="1663818" y="474162"/>
                  </a:lnTo>
                  <a:lnTo>
                    <a:pt x="1670608" y="444500"/>
                  </a:lnTo>
                  <a:lnTo>
                    <a:pt x="1670608" y="76200"/>
                  </a:lnTo>
                  <a:lnTo>
                    <a:pt x="1663818" y="46537"/>
                  </a:lnTo>
                  <a:lnTo>
                    <a:pt x="1645300" y="22317"/>
                  </a:lnTo>
                  <a:lnTo>
                    <a:pt x="1617834" y="5987"/>
                  </a:lnTo>
                  <a:lnTo>
                    <a:pt x="1584198" y="0"/>
                  </a:lnTo>
                  <a:close/>
                </a:path>
              </a:pathLst>
            </a:custGeom>
            <a:solidFill>
              <a:srgbClr val="F5CA72"/>
            </a:solidFill>
          </p:spPr>
          <p:txBody>
            <a:bodyPr wrap="square" lIns="0" tIns="0" rIns="0" bIns="0" rtlCol="0"/>
            <a:lstStyle/>
            <a:p>
              <a:endParaRPr/>
            </a:p>
          </p:txBody>
        </p:sp>
        <p:sp>
          <p:nvSpPr>
            <p:cNvPr id="22" name="object 22"/>
            <p:cNvSpPr/>
            <p:nvPr/>
          </p:nvSpPr>
          <p:spPr>
            <a:xfrm>
              <a:off x="8361723" y="3290030"/>
              <a:ext cx="605790" cy="2175510"/>
            </a:xfrm>
            <a:custGeom>
              <a:avLst/>
              <a:gdLst/>
              <a:ahLst/>
              <a:cxnLst/>
              <a:rect l="l" t="t" r="r" b="b"/>
              <a:pathLst>
                <a:path w="605790" h="2175510">
                  <a:moveTo>
                    <a:pt x="215" y="0"/>
                  </a:moveTo>
                  <a:lnTo>
                    <a:pt x="0" y="2080691"/>
                  </a:lnTo>
                  <a:lnTo>
                    <a:pt x="27736" y="2147606"/>
                  </a:lnTo>
                  <a:lnTo>
                    <a:pt x="94678" y="2175268"/>
                  </a:lnTo>
                  <a:lnTo>
                    <a:pt x="605370" y="2175014"/>
                  </a:lnTo>
                </a:path>
              </a:pathLst>
            </a:custGeom>
            <a:ln w="6350">
              <a:solidFill>
                <a:srgbClr val="221F1F"/>
              </a:solidFill>
            </a:ln>
          </p:spPr>
          <p:txBody>
            <a:bodyPr wrap="square" lIns="0" tIns="0" rIns="0" bIns="0" rtlCol="0"/>
            <a:lstStyle/>
            <a:p>
              <a:endParaRPr/>
            </a:p>
          </p:txBody>
        </p:sp>
        <p:sp>
          <p:nvSpPr>
            <p:cNvPr id="23" name="object 23"/>
            <p:cNvSpPr/>
            <p:nvPr/>
          </p:nvSpPr>
          <p:spPr>
            <a:xfrm>
              <a:off x="6078443" y="1065730"/>
              <a:ext cx="605790" cy="2683510"/>
            </a:xfrm>
            <a:custGeom>
              <a:avLst/>
              <a:gdLst/>
              <a:ahLst/>
              <a:cxnLst/>
              <a:rect l="l" t="t" r="r" b="b"/>
              <a:pathLst>
                <a:path w="605790" h="2683510">
                  <a:moveTo>
                    <a:pt x="215" y="0"/>
                  </a:moveTo>
                  <a:lnTo>
                    <a:pt x="0" y="2588691"/>
                  </a:lnTo>
                  <a:lnTo>
                    <a:pt x="27736" y="2655611"/>
                  </a:lnTo>
                  <a:lnTo>
                    <a:pt x="94678" y="2683268"/>
                  </a:lnTo>
                  <a:lnTo>
                    <a:pt x="605370" y="2683014"/>
                  </a:lnTo>
                </a:path>
              </a:pathLst>
            </a:custGeom>
            <a:ln w="6349">
              <a:solidFill>
                <a:srgbClr val="221F1F"/>
              </a:solidFill>
            </a:ln>
          </p:spPr>
          <p:txBody>
            <a:bodyPr wrap="square" lIns="0" tIns="0" rIns="0" bIns="0" rtlCol="0"/>
            <a:lstStyle/>
            <a:p>
              <a:endParaRPr/>
            </a:p>
          </p:txBody>
        </p:sp>
        <p:sp>
          <p:nvSpPr>
            <p:cNvPr id="24" name="object 24"/>
            <p:cNvSpPr/>
            <p:nvPr/>
          </p:nvSpPr>
          <p:spPr>
            <a:xfrm>
              <a:off x="6478008" y="1100641"/>
              <a:ext cx="2908935" cy="1651000"/>
            </a:xfrm>
            <a:custGeom>
              <a:avLst/>
              <a:gdLst/>
              <a:ahLst/>
              <a:cxnLst/>
              <a:rect l="l" t="t" r="r" b="b"/>
              <a:pathLst>
                <a:path w="2908934" h="1651000">
                  <a:moveTo>
                    <a:pt x="2908922" y="1650479"/>
                  </a:moveTo>
                  <a:lnTo>
                    <a:pt x="2908922" y="431533"/>
                  </a:lnTo>
                  <a:lnTo>
                    <a:pt x="2902330" y="401876"/>
                  </a:lnTo>
                  <a:lnTo>
                    <a:pt x="2884355" y="377655"/>
                  </a:lnTo>
                  <a:lnTo>
                    <a:pt x="2857696" y="361322"/>
                  </a:lnTo>
                  <a:lnTo>
                    <a:pt x="2825051" y="355333"/>
                  </a:lnTo>
                  <a:lnTo>
                    <a:pt x="83870" y="355333"/>
                  </a:lnTo>
                  <a:lnTo>
                    <a:pt x="53017" y="349345"/>
                  </a:lnTo>
                  <a:lnTo>
                    <a:pt x="29333" y="333016"/>
                  </a:lnTo>
                  <a:lnTo>
                    <a:pt x="11951" y="308795"/>
                  </a:lnTo>
                  <a:lnTo>
                    <a:pt x="0" y="279133"/>
                  </a:lnTo>
                  <a:lnTo>
                    <a:pt x="0" y="0"/>
                  </a:lnTo>
                </a:path>
              </a:pathLst>
            </a:custGeom>
            <a:ln w="6350">
              <a:solidFill>
                <a:srgbClr val="221F1F"/>
              </a:solidFill>
            </a:ln>
          </p:spPr>
          <p:txBody>
            <a:bodyPr wrap="square" lIns="0" tIns="0" rIns="0" bIns="0" rtlCol="0"/>
            <a:lstStyle/>
            <a:p>
              <a:endParaRPr/>
            </a:p>
          </p:txBody>
        </p:sp>
        <p:pic>
          <p:nvPicPr>
            <p:cNvPr id="25" name="object 25"/>
            <p:cNvPicPr/>
            <p:nvPr/>
          </p:nvPicPr>
          <p:blipFill>
            <a:blip r:embed="rId5" cstate="print"/>
            <a:stretch>
              <a:fillRect/>
            </a:stretch>
          </p:blipFill>
          <p:spPr>
            <a:xfrm>
              <a:off x="808215" y="489550"/>
              <a:ext cx="1336346" cy="464136"/>
            </a:xfrm>
            <a:prstGeom prst="rect">
              <a:avLst/>
            </a:prstGeom>
          </p:spPr>
        </p:pic>
      </p:grpSp>
      <p:sp>
        <p:nvSpPr>
          <p:cNvPr id="26" name="object 26"/>
          <p:cNvSpPr txBox="1"/>
          <p:nvPr/>
        </p:nvSpPr>
        <p:spPr>
          <a:xfrm>
            <a:off x="7249129" y="398259"/>
            <a:ext cx="1221161" cy="353575"/>
          </a:xfrm>
          <a:prstGeom prst="rect">
            <a:avLst/>
          </a:prstGeom>
        </p:spPr>
        <p:txBody>
          <a:bodyPr vert="horz" wrap="square" lIns="0" tIns="34878" rIns="0" bIns="0" rtlCol="0">
            <a:spAutoFit/>
          </a:bodyPr>
          <a:lstStyle/>
          <a:p>
            <a:pPr marL="8405">
              <a:spcBef>
                <a:spcPts val="275"/>
              </a:spcBef>
            </a:pPr>
            <a:r>
              <a:rPr sz="927" b="1" spc="-7" dirty="0">
                <a:solidFill>
                  <a:srgbClr val="221F1F"/>
                </a:solidFill>
                <a:latin typeface="Arial Narrow"/>
                <a:cs typeface="Arial Narrow"/>
              </a:rPr>
              <a:t>Organizational Leadership</a:t>
            </a:r>
            <a:endParaRPr sz="927">
              <a:latin typeface="Arial Narrow"/>
              <a:cs typeface="Arial Narrow"/>
            </a:endParaRPr>
          </a:p>
          <a:p>
            <a:pPr marL="647594">
              <a:spcBef>
                <a:spcPts val="119"/>
              </a:spcBef>
            </a:pPr>
            <a:r>
              <a:rPr sz="529" spc="-66" dirty="0">
                <a:solidFill>
                  <a:srgbClr val="221F1F"/>
                </a:solidFill>
                <a:latin typeface="Arial"/>
                <a:cs typeface="Arial"/>
              </a:rPr>
              <a:t>Updated</a:t>
            </a:r>
            <a:r>
              <a:rPr sz="529" spc="3" dirty="0">
                <a:solidFill>
                  <a:srgbClr val="221F1F"/>
                </a:solidFill>
                <a:latin typeface="Arial"/>
                <a:cs typeface="Arial"/>
              </a:rPr>
              <a:t> </a:t>
            </a:r>
            <a:r>
              <a:rPr sz="529" spc="-60" dirty="0">
                <a:solidFill>
                  <a:srgbClr val="221F1F"/>
                </a:solidFill>
                <a:latin typeface="Arial"/>
                <a:cs typeface="Arial"/>
              </a:rPr>
              <a:t>January</a:t>
            </a:r>
            <a:r>
              <a:rPr sz="529" spc="26" dirty="0">
                <a:solidFill>
                  <a:srgbClr val="221F1F"/>
                </a:solidFill>
                <a:latin typeface="Arial"/>
                <a:cs typeface="Arial"/>
              </a:rPr>
              <a:t> </a:t>
            </a:r>
            <a:r>
              <a:rPr sz="529" spc="-13" dirty="0">
                <a:solidFill>
                  <a:srgbClr val="221F1F"/>
                </a:solidFill>
                <a:latin typeface="Arial"/>
                <a:cs typeface="Arial"/>
              </a:rPr>
              <a:t>2023</a:t>
            </a:r>
            <a:endParaRPr sz="529">
              <a:latin typeface="Arial"/>
              <a:cs typeface="Arial"/>
            </a:endParaRPr>
          </a:p>
        </p:txBody>
      </p:sp>
      <p:sp>
        <p:nvSpPr>
          <p:cNvPr id="27" name="object 27"/>
          <p:cNvSpPr txBox="1"/>
          <p:nvPr/>
        </p:nvSpPr>
        <p:spPr>
          <a:xfrm>
            <a:off x="1030448" y="1188539"/>
            <a:ext cx="1027439" cy="285682"/>
          </a:xfrm>
          <a:prstGeom prst="rect">
            <a:avLst/>
          </a:prstGeom>
        </p:spPr>
        <p:txBody>
          <a:bodyPr vert="horz" wrap="square" lIns="0" tIns="5043" rIns="0" bIns="0" rtlCol="0">
            <a:spAutoFit/>
          </a:bodyPr>
          <a:lstStyle/>
          <a:p>
            <a:pPr marL="77324" marR="3362" indent="-69340">
              <a:lnSpc>
                <a:spcPct val="103499"/>
              </a:lnSpc>
              <a:spcBef>
                <a:spcPts val="40"/>
              </a:spcBef>
            </a:pPr>
            <a:r>
              <a:rPr sz="596" b="1" spc="-46" dirty="0">
                <a:solidFill>
                  <a:srgbClr val="221F1F"/>
                </a:solidFill>
                <a:latin typeface="Arial"/>
                <a:cs typeface="Arial"/>
              </a:rPr>
              <a:t>Interim</a:t>
            </a:r>
            <a:r>
              <a:rPr sz="596" b="1" spc="-3" dirty="0">
                <a:solidFill>
                  <a:srgbClr val="221F1F"/>
                </a:solidFill>
                <a:latin typeface="Arial"/>
                <a:cs typeface="Arial"/>
              </a:rPr>
              <a:t> </a:t>
            </a:r>
            <a:r>
              <a:rPr sz="596" b="1" spc="-63" dirty="0">
                <a:solidFill>
                  <a:srgbClr val="221F1F"/>
                </a:solidFill>
                <a:latin typeface="Arial"/>
                <a:cs typeface="Arial"/>
              </a:rPr>
              <a:t>Associate</a:t>
            </a:r>
            <a:r>
              <a:rPr sz="596" b="1" spc="-3" dirty="0">
                <a:solidFill>
                  <a:srgbClr val="221F1F"/>
                </a:solidFill>
                <a:latin typeface="Arial"/>
                <a:cs typeface="Arial"/>
              </a:rPr>
              <a:t> </a:t>
            </a:r>
            <a:r>
              <a:rPr sz="596" b="1" spc="-60" dirty="0">
                <a:solidFill>
                  <a:srgbClr val="221F1F"/>
                </a:solidFill>
                <a:latin typeface="Arial"/>
                <a:cs typeface="Arial"/>
              </a:rPr>
              <a:t>Vice</a:t>
            </a:r>
            <a:r>
              <a:rPr sz="596" b="1" dirty="0">
                <a:solidFill>
                  <a:srgbClr val="221F1F"/>
                </a:solidFill>
                <a:latin typeface="Arial"/>
                <a:cs typeface="Arial"/>
              </a:rPr>
              <a:t> </a:t>
            </a:r>
            <a:r>
              <a:rPr sz="596" b="1" spc="-60" dirty="0">
                <a:solidFill>
                  <a:srgbClr val="221F1F"/>
                </a:solidFill>
                <a:latin typeface="Arial"/>
                <a:cs typeface="Arial"/>
              </a:rPr>
              <a:t>Chancellor</a:t>
            </a:r>
            <a:r>
              <a:rPr sz="596" b="1" spc="331" dirty="0">
                <a:solidFill>
                  <a:srgbClr val="221F1F"/>
                </a:solidFill>
                <a:latin typeface="Arial"/>
                <a:cs typeface="Arial"/>
              </a:rPr>
              <a:t> </a:t>
            </a:r>
            <a:r>
              <a:rPr sz="596" b="1" spc="-50" dirty="0">
                <a:solidFill>
                  <a:srgbClr val="221F1F"/>
                </a:solidFill>
                <a:latin typeface="Arial"/>
                <a:cs typeface="Arial"/>
              </a:rPr>
              <a:t>for</a:t>
            </a:r>
            <a:r>
              <a:rPr sz="596" b="1" spc="-10" dirty="0">
                <a:solidFill>
                  <a:srgbClr val="221F1F"/>
                </a:solidFill>
                <a:latin typeface="Arial"/>
                <a:cs typeface="Arial"/>
              </a:rPr>
              <a:t> </a:t>
            </a:r>
            <a:r>
              <a:rPr sz="596" b="1" spc="-66" dirty="0">
                <a:solidFill>
                  <a:srgbClr val="221F1F"/>
                </a:solidFill>
                <a:latin typeface="Arial"/>
                <a:cs typeface="Arial"/>
              </a:rPr>
              <a:t>Extension</a:t>
            </a:r>
            <a:r>
              <a:rPr sz="596" b="1" spc="-7" dirty="0">
                <a:solidFill>
                  <a:srgbClr val="221F1F"/>
                </a:solidFill>
                <a:latin typeface="Arial"/>
                <a:cs typeface="Arial"/>
              </a:rPr>
              <a:t> </a:t>
            </a:r>
            <a:r>
              <a:rPr sz="596" b="1" spc="-83" dirty="0">
                <a:solidFill>
                  <a:srgbClr val="221F1F"/>
                </a:solidFill>
                <a:latin typeface="Arial"/>
                <a:cs typeface="Arial"/>
              </a:rPr>
              <a:t>&amp;</a:t>
            </a:r>
            <a:r>
              <a:rPr sz="596" b="1" spc="-10" dirty="0">
                <a:solidFill>
                  <a:srgbClr val="221F1F"/>
                </a:solidFill>
                <a:latin typeface="Arial"/>
                <a:cs typeface="Arial"/>
              </a:rPr>
              <a:t> </a:t>
            </a:r>
            <a:r>
              <a:rPr sz="596" b="1" spc="-7" dirty="0">
                <a:solidFill>
                  <a:srgbClr val="221F1F"/>
                </a:solidFill>
                <a:latin typeface="Arial"/>
                <a:cs typeface="Arial"/>
              </a:rPr>
              <a:t>Engagement</a:t>
            </a:r>
            <a:endParaRPr sz="596">
              <a:latin typeface="Arial"/>
              <a:cs typeface="Arial"/>
            </a:endParaRPr>
          </a:p>
          <a:p>
            <a:pPr marL="322326"/>
            <a:r>
              <a:rPr sz="596" spc="-73" dirty="0">
                <a:solidFill>
                  <a:srgbClr val="221F1F"/>
                </a:solidFill>
                <a:latin typeface="Arial"/>
                <a:cs typeface="Arial"/>
              </a:rPr>
              <a:t>Sarah</a:t>
            </a:r>
            <a:r>
              <a:rPr sz="596" spc="-20" dirty="0">
                <a:solidFill>
                  <a:srgbClr val="221F1F"/>
                </a:solidFill>
                <a:latin typeface="Arial"/>
                <a:cs typeface="Arial"/>
              </a:rPr>
              <a:t> </a:t>
            </a:r>
            <a:r>
              <a:rPr sz="596" spc="-13" dirty="0">
                <a:solidFill>
                  <a:srgbClr val="221F1F"/>
                </a:solidFill>
                <a:latin typeface="Arial"/>
                <a:cs typeface="Arial"/>
              </a:rPr>
              <a:t>Traub</a:t>
            </a:r>
            <a:endParaRPr sz="596">
              <a:latin typeface="Arial"/>
              <a:cs typeface="Arial"/>
            </a:endParaRPr>
          </a:p>
        </p:txBody>
      </p:sp>
      <p:grpSp>
        <p:nvGrpSpPr>
          <p:cNvPr id="28" name="object 28"/>
          <p:cNvGrpSpPr/>
          <p:nvPr/>
        </p:nvGrpSpPr>
        <p:grpSpPr>
          <a:xfrm>
            <a:off x="4496913" y="1663902"/>
            <a:ext cx="2638144" cy="2672183"/>
            <a:chOff x="6287335" y="2514340"/>
            <a:chExt cx="3986529" cy="4037965"/>
          </a:xfrm>
        </p:grpSpPr>
        <p:sp>
          <p:nvSpPr>
            <p:cNvPr id="29" name="object 29"/>
            <p:cNvSpPr/>
            <p:nvPr/>
          </p:nvSpPr>
          <p:spPr>
            <a:xfrm>
              <a:off x="6288923" y="2515928"/>
              <a:ext cx="1661160" cy="3188335"/>
            </a:xfrm>
            <a:custGeom>
              <a:avLst/>
              <a:gdLst/>
              <a:ahLst/>
              <a:cxnLst/>
              <a:rect l="l" t="t" r="r" b="b"/>
              <a:pathLst>
                <a:path w="1661159" h="3188335">
                  <a:moveTo>
                    <a:pt x="1571040" y="0"/>
                  </a:moveTo>
                  <a:lnTo>
                    <a:pt x="93979" y="0"/>
                  </a:lnTo>
                  <a:lnTo>
                    <a:pt x="58957" y="7242"/>
                  </a:lnTo>
                  <a:lnTo>
                    <a:pt x="30360" y="26993"/>
                  </a:lnTo>
                  <a:lnTo>
                    <a:pt x="11082" y="56289"/>
                  </a:lnTo>
                  <a:lnTo>
                    <a:pt x="4013" y="92163"/>
                  </a:lnTo>
                  <a:lnTo>
                    <a:pt x="0" y="3095739"/>
                  </a:lnTo>
                  <a:lnTo>
                    <a:pt x="7068" y="3131619"/>
                  </a:lnTo>
                  <a:lnTo>
                    <a:pt x="26347" y="3160914"/>
                  </a:lnTo>
                  <a:lnTo>
                    <a:pt x="54944" y="3180662"/>
                  </a:lnTo>
                  <a:lnTo>
                    <a:pt x="89966" y="3187903"/>
                  </a:lnTo>
                  <a:lnTo>
                    <a:pt x="1567027" y="3187903"/>
                  </a:lnTo>
                  <a:lnTo>
                    <a:pt x="1630653" y="3160914"/>
                  </a:lnTo>
                  <a:lnTo>
                    <a:pt x="1657007" y="3095739"/>
                  </a:lnTo>
                  <a:lnTo>
                    <a:pt x="1661007" y="92163"/>
                  </a:lnTo>
                  <a:lnTo>
                    <a:pt x="1653938" y="56289"/>
                  </a:lnTo>
                  <a:lnTo>
                    <a:pt x="1634659" y="26993"/>
                  </a:lnTo>
                  <a:lnTo>
                    <a:pt x="1606063" y="7242"/>
                  </a:lnTo>
                  <a:lnTo>
                    <a:pt x="1571040" y="0"/>
                  </a:lnTo>
                  <a:close/>
                </a:path>
              </a:pathLst>
            </a:custGeom>
            <a:solidFill>
              <a:srgbClr val="FCECD0"/>
            </a:solidFill>
          </p:spPr>
          <p:txBody>
            <a:bodyPr wrap="square" lIns="0" tIns="0" rIns="0" bIns="0" rtlCol="0"/>
            <a:lstStyle/>
            <a:p>
              <a:endParaRPr/>
            </a:p>
          </p:txBody>
        </p:sp>
        <p:sp>
          <p:nvSpPr>
            <p:cNvPr id="30" name="object 30"/>
            <p:cNvSpPr/>
            <p:nvPr/>
          </p:nvSpPr>
          <p:spPr>
            <a:xfrm>
              <a:off x="6288923" y="2515928"/>
              <a:ext cx="1661160" cy="3188335"/>
            </a:xfrm>
            <a:custGeom>
              <a:avLst/>
              <a:gdLst/>
              <a:ahLst/>
              <a:cxnLst/>
              <a:rect l="l" t="t" r="r" b="b"/>
              <a:pathLst>
                <a:path w="1661159" h="3188335">
                  <a:moveTo>
                    <a:pt x="93979" y="0"/>
                  </a:moveTo>
                  <a:lnTo>
                    <a:pt x="30360" y="26993"/>
                  </a:lnTo>
                  <a:lnTo>
                    <a:pt x="4013" y="92163"/>
                  </a:lnTo>
                  <a:lnTo>
                    <a:pt x="0" y="3095739"/>
                  </a:lnTo>
                  <a:lnTo>
                    <a:pt x="7068" y="3131619"/>
                  </a:lnTo>
                  <a:lnTo>
                    <a:pt x="26347" y="3160914"/>
                  </a:lnTo>
                  <a:lnTo>
                    <a:pt x="54944" y="3180662"/>
                  </a:lnTo>
                  <a:lnTo>
                    <a:pt x="89966" y="3187903"/>
                  </a:lnTo>
                  <a:lnTo>
                    <a:pt x="1567027" y="3187903"/>
                  </a:lnTo>
                  <a:lnTo>
                    <a:pt x="1630653" y="3160914"/>
                  </a:lnTo>
                  <a:lnTo>
                    <a:pt x="1657007" y="3095739"/>
                  </a:lnTo>
                  <a:lnTo>
                    <a:pt x="1661007" y="92163"/>
                  </a:lnTo>
                  <a:lnTo>
                    <a:pt x="1653938" y="56289"/>
                  </a:lnTo>
                  <a:lnTo>
                    <a:pt x="1634659" y="26993"/>
                  </a:lnTo>
                  <a:lnTo>
                    <a:pt x="1606063" y="7242"/>
                  </a:lnTo>
                  <a:lnTo>
                    <a:pt x="1571040" y="0"/>
                  </a:lnTo>
                  <a:lnTo>
                    <a:pt x="93979" y="0"/>
                  </a:lnTo>
                  <a:close/>
                </a:path>
              </a:pathLst>
            </a:custGeom>
            <a:ln w="3175">
              <a:solidFill>
                <a:srgbClr val="F1B830"/>
              </a:solidFill>
            </a:ln>
          </p:spPr>
          <p:txBody>
            <a:bodyPr wrap="square" lIns="0" tIns="0" rIns="0" bIns="0" rtlCol="0"/>
            <a:lstStyle/>
            <a:p>
              <a:endParaRPr/>
            </a:p>
          </p:txBody>
        </p:sp>
        <p:sp>
          <p:nvSpPr>
            <p:cNvPr id="31" name="object 31"/>
            <p:cNvSpPr/>
            <p:nvPr/>
          </p:nvSpPr>
          <p:spPr>
            <a:xfrm>
              <a:off x="8608668" y="5323987"/>
              <a:ext cx="1663064" cy="1226820"/>
            </a:xfrm>
            <a:custGeom>
              <a:avLst/>
              <a:gdLst/>
              <a:ahLst/>
              <a:cxnLst/>
              <a:rect l="l" t="t" r="r" b="b"/>
              <a:pathLst>
                <a:path w="1663065" h="1226820">
                  <a:moveTo>
                    <a:pt x="1567027" y="0"/>
                  </a:moveTo>
                  <a:lnTo>
                    <a:pt x="89966" y="0"/>
                  </a:lnTo>
                  <a:lnTo>
                    <a:pt x="54944" y="6003"/>
                  </a:lnTo>
                  <a:lnTo>
                    <a:pt x="26347" y="22375"/>
                  </a:lnTo>
                  <a:lnTo>
                    <a:pt x="7068" y="46661"/>
                  </a:lnTo>
                  <a:lnTo>
                    <a:pt x="0" y="76403"/>
                  </a:lnTo>
                  <a:lnTo>
                    <a:pt x="0" y="1140015"/>
                  </a:lnTo>
                  <a:lnTo>
                    <a:pt x="26347" y="1194042"/>
                  </a:lnTo>
                  <a:lnTo>
                    <a:pt x="89966" y="1216418"/>
                  </a:lnTo>
                  <a:lnTo>
                    <a:pt x="1573085" y="1226642"/>
                  </a:lnTo>
                  <a:lnTo>
                    <a:pt x="1608109" y="1220638"/>
                  </a:lnTo>
                  <a:lnTo>
                    <a:pt x="1636710" y="1204266"/>
                  </a:lnTo>
                  <a:lnTo>
                    <a:pt x="1655994" y="1179981"/>
                  </a:lnTo>
                  <a:lnTo>
                    <a:pt x="1663064" y="1150239"/>
                  </a:lnTo>
                  <a:lnTo>
                    <a:pt x="1656994" y="76403"/>
                  </a:lnTo>
                  <a:lnTo>
                    <a:pt x="1649925" y="46661"/>
                  </a:lnTo>
                  <a:lnTo>
                    <a:pt x="1630646" y="22375"/>
                  </a:lnTo>
                  <a:lnTo>
                    <a:pt x="1602050" y="6003"/>
                  </a:lnTo>
                  <a:lnTo>
                    <a:pt x="1567027" y="0"/>
                  </a:lnTo>
                  <a:close/>
                </a:path>
              </a:pathLst>
            </a:custGeom>
            <a:solidFill>
              <a:srgbClr val="FCECD0"/>
            </a:solidFill>
          </p:spPr>
          <p:txBody>
            <a:bodyPr wrap="square" lIns="0" tIns="0" rIns="0" bIns="0" rtlCol="0"/>
            <a:lstStyle/>
            <a:p>
              <a:endParaRPr/>
            </a:p>
          </p:txBody>
        </p:sp>
        <p:sp>
          <p:nvSpPr>
            <p:cNvPr id="32" name="object 32"/>
            <p:cNvSpPr/>
            <p:nvPr/>
          </p:nvSpPr>
          <p:spPr>
            <a:xfrm>
              <a:off x="8608668" y="5323987"/>
              <a:ext cx="1663064" cy="1226820"/>
            </a:xfrm>
            <a:custGeom>
              <a:avLst/>
              <a:gdLst/>
              <a:ahLst/>
              <a:cxnLst/>
              <a:rect l="l" t="t" r="r" b="b"/>
              <a:pathLst>
                <a:path w="1663065" h="1226820">
                  <a:moveTo>
                    <a:pt x="89966" y="0"/>
                  </a:moveTo>
                  <a:lnTo>
                    <a:pt x="54944" y="6003"/>
                  </a:lnTo>
                  <a:lnTo>
                    <a:pt x="26347" y="22375"/>
                  </a:lnTo>
                  <a:lnTo>
                    <a:pt x="7068" y="46661"/>
                  </a:lnTo>
                  <a:lnTo>
                    <a:pt x="0" y="76403"/>
                  </a:lnTo>
                  <a:lnTo>
                    <a:pt x="0" y="1140015"/>
                  </a:lnTo>
                  <a:lnTo>
                    <a:pt x="26347" y="1194042"/>
                  </a:lnTo>
                  <a:lnTo>
                    <a:pt x="89966" y="1216418"/>
                  </a:lnTo>
                  <a:lnTo>
                    <a:pt x="1573085" y="1226642"/>
                  </a:lnTo>
                  <a:lnTo>
                    <a:pt x="1608109" y="1220638"/>
                  </a:lnTo>
                  <a:lnTo>
                    <a:pt x="1636710" y="1204266"/>
                  </a:lnTo>
                  <a:lnTo>
                    <a:pt x="1655994" y="1179981"/>
                  </a:lnTo>
                  <a:lnTo>
                    <a:pt x="1663064" y="1150239"/>
                  </a:lnTo>
                  <a:lnTo>
                    <a:pt x="1656994" y="76403"/>
                  </a:lnTo>
                  <a:lnTo>
                    <a:pt x="1649925" y="46661"/>
                  </a:lnTo>
                  <a:lnTo>
                    <a:pt x="1630646" y="22375"/>
                  </a:lnTo>
                  <a:lnTo>
                    <a:pt x="1602050" y="6003"/>
                  </a:lnTo>
                  <a:lnTo>
                    <a:pt x="1567027" y="0"/>
                  </a:lnTo>
                  <a:lnTo>
                    <a:pt x="89966" y="0"/>
                  </a:lnTo>
                  <a:close/>
                </a:path>
              </a:pathLst>
            </a:custGeom>
            <a:ln w="3175">
              <a:solidFill>
                <a:srgbClr val="F1B830"/>
              </a:solidFill>
            </a:ln>
          </p:spPr>
          <p:txBody>
            <a:bodyPr wrap="square" lIns="0" tIns="0" rIns="0" bIns="0" rtlCol="0"/>
            <a:lstStyle/>
            <a:p>
              <a:endParaRPr/>
            </a:p>
          </p:txBody>
        </p:sp>
      </p:grpSp>
      <p:sp>
        <p:nvSpPr>
          <p:cNvPr id="33" name="object 33"/>
          <p:cNvSpPr txBox="1"/>
          <p:nvPr/>
        </p:nvSpPr>
        <p:spPr>
          <a:xfrm>
            <a:off x="6082939" y="3568011"/>
            <a:ext cx="727822" cy="100178"/>
          </a:xfrm>
          <a:prstGeom prst="rect">
            <a:avLst/>
          </a:prstGeom>
        </p:spPr>
        <p:txBody>
          <a:bodyPr vert="horz" wrap="square" lIns="0" tIns="8404" rIns="0" bIns="0" rtlCol="0">
            <a:spAutoFit/>
          </a:bodyPr>
          <a:lstStyle/>
          <a:p>
            <a:pPr marL="8405">
              <a:spcBef>
                <a:spcPts val="66"/>
              </a:spcBef>
            </a:pPr>
            <a:r>
              <a:rPr sz="596" b="1" spc="-83" dirty="0">
                <a:solidFill>
                  <a:srgbClr val="221F1F"/>
                </a:solidFill>
                <a:latin typeface="Arial"/>
                <a:cs typeface="Arial"/>
              </a:rPr>
              <a:t>EDUCATION</a:t>
            </a:r>
            <a:r>
              <a:rPr sz="596" b="1" spc="36" dirty="0">
                <a:solidFill>
                  <a:srgbClr val="221F1F"/>
                </a:solidFill>
                <a:latin typeface="Arial"/>
                <a:cs typeface="Arial"/>
              </a:rPr>
              <a:t> </a:t>
            </a:r>
            <a:r>
              <a:rPr sz="596" b="1" spc="-60" dirty="0">
                <a:solidFill>
                  <a:srgbClr val="221F1F"/>
                </a:solidFill>
                <a:latin typeface="Arial"/>
                <a:cs typeface="Arial"/>
              </a:rPr>
              <a:t>&amp;</a:t>
            </a:r>
            <a:r>
              <a:rPr sz="596" b="1" spc="36" dirty="0">
                <a:solidFill>
                  <a:srgbClr val="221F1F"/>
                </a:solidFill>
                <a:latin typeface="Arial"/>
                <a:cs typeface="Arial"/>
              </a:rPr>
              <a:t> </a:t>
            </a:r>
            <a:r>
              <a:rPr sz="596" b="1" spc="-43" dirty="0">
                <a:solidFill>
                  <a:srgbClr val="221F1F"/>
                </a:solidFill>
                <a:latin typeface="Arial"/>
                <a:cs typeface="Arial"/>
              </a:rPr>
              <a:t>IMPACT</a:t>
            </a:r>
            <a:endParaRPr sz="596">
              <a:latin typeface="Arial"/>
              <a:cs typeface="Arial"/>
            </a:endParaRPr>
          </a:p>
        </p:txBody>
      </p:sp>
      <p:sp>
        <p:nvSpPr>
          <p:cNvPr id="34" name="object 34"/>
          <p:cNvSpPr txBox="1"/>
          <p:nvPr/>
        </p:nvSpPr>
        <p:spPr>
          <a:xfrm>
            <a:off x="4560198" y="1701450"/>
            <a:ext cx="754716" cy="838993"/>
          </a:xfrm>
          <a:prstGeom prst="rect">
            <a:avLst/>
          </a:prstGeom>
        </p:spPr>
        <p:txBody>
          <a:bodyPr vert="horz" wrap="square" lIns="0" tIns="16809" rIns="0" bIns="0" rtlCol="0">
            <a:spAutoFit/>
          </a:bodyPr>
          <a:lstStyle/>
          <a:p>
            <a:pPr marL="292909" marR="14709" indent="-103380">
              <a:lnSpc>
                <a:spcPts val="662"/>
              </a:lnSpc>
              <a:spcBef>
                <a:spcPts val="132"/>
              </a:spcBef>
            </a:pPr>
            <a:r>
              <a:rPr sz="596" b="1" spc="-63" dirty="0">
                <a:solidFill>
                  <a:srgbClr val="221F1F"/>
                </a:solidFill>
                <a:latin typeface="Arial"/>
                <a:cs typeface="Arial"/>
              </a:rPr>
              <a:t>ADMINISTRATIVE</a:t>
            </a:r>
            <a:r>
              <a:rPr sz="596" b="1" spc="-13" dirty="0">
                <a:solidFill>
                  <a:srgbClr val="221F1F"/>
                </a:solidFill>
                <a:latin typeface="Arial"/>
                <a:cs typeface="Arial"/>
              </a:rPr>
              <a:t> DIRECTORS</a:t>
            </a:r>
            <a:endParaRPr sz="596">
              <a:latin typeface="Arial"/>
              <a:cs typeface="Arial"/>
            </a:endParaRPr>
          </a:p>
          <a:p>
            <a:pPr marL="8405">
              <a:spcBef>
                <a:spcPts val="440"/>
              </a:spcBef>
            </a:pPr>
            <a:r>
              <a:rPr sz="529" b="1" spc="-53" dirty="0">
                <a:solidFill>
                  <a:srgbClr val="221F1F"/>
                </a:solidFill>
                <a:latin typeface="Arial"/>
                <a:cs typeface="Arial"/>
              </a:rPr>
              <a:t>Chief</a:t>
            </a:r>
            <a:r>
              <a:rPr sz="529" b="1" spc="10" dirty="0">
                <a:solidFill>
                  <a:srgbClr val="221F1F"/>
                </a:solidFill>
                <a:latin typeface="Arial"/>
                <a:cs typeface="Arial"/>
              </a:rPr>
              <a:t> </a:t>
            </a:r>
            <a:r>
              <a:rPr sz="529" b="1" spc="-60" dirty="0">
                <a:solidFill>
                  <a:srgbClr val="221F1F"/>
                </a:solidFill>
                <a:latin typeface="Arial"/>
                <a:cs typeface="Arial"/>
              </a:rPr>
              <a:t>Development</a:t>
            </a:r>
            <a:r>
              <a:rPr sz="529" b="1" spc="13" dirty="0">
                <a:solidFill>
                  <a:srgbClr val="221F1F"/>
                </a:solidFill>
                <a:latin typeface="Arial"/>
                <a:cs typeface="Arial"/>
              </a:rPr>
              <a:t> </a:t>
            </a:r>
            <a:r>
              <a:rPr sz="529" b="1" spc="-7" dirty="0">
                <a:solidFill>
                  <a:srgbClr val="221F1F"/>
                </a:solidFill>
                <a:latin typeface="Arial"/>
                <a:cs typeface="Arial"/>
              </a:rPr>
              <a:t>Officer</a:t>
            </a:r>
            <a:endParaRPr sz="529">
              <a:latin typeface="Arial"/>
              <a:cs typeface="Arial"/>
            </a:endParaRPr>
          </a:p>
          <a:p>
            <a:pPr marL="58834"/>
            <a:r>
              <a:rPr sz="529" spc="-60" dirty="0">
                <a:solidFill>
                  <a:srgbClr val="221F1F"/>
                </a:solidFill>
                <a:latin typeface="Arial"/>
                <a:cs typeface="Arial"/>
              </a:rPr>
              <a:t>James</a:t>
            </a:r>
            <a:r>
              <a:rPr sz="529" spc="-7" dirty="0">
                <a:solidFill>
                  <a:srgbClr val="221F1F"/>
                </a:solidFill>
                <a:latin typeface="Arial"/>
                <a:cs typeface="Arial"/>
              </a:rPr>
              <a:t> Preston</a:t>
            </a:r>
            <a:endParaRPr sz="529">
              <a:latin typeface="Arial"/>
              <a:cs typeface="Arial"/>
            </a:endParaRPr>
          </a:p>
          <a:p>
            <a:pPr marL="8405" marR="3362">
              <a:spcBef>
                <a:spcPts val="397"/>
              </a:spcBef>
            </a:pPr>
            <a:r>
              <a:rPr sz="529" b="1" spc="-43" dirty="0">
                <a:solidFill>
                  <a:srgbClr val="221F1F"/>
                </a:solidFill>
                <a:latin typeface="Arial"/>
                <a:cs typeface="Arial"/>
              </a:rPr>
              <a:t>Director,</a:t>
            </a:r>
            <a:r>
              <a:rPr sz="529" b="1" spc="-7" dirty="0">
                <a:solidFill>
                  <a:srgbClr val="221F1F"/>
                </a:solidFill>
                <a:latin typeface="Arial"/>
                <a:cs typeface="Arial"/>
              </a:rPr>
              <a:t> Integrated </a:t>
            </a:r>
            <a:r>
              <a:rPr sz="529" b="1" spc="-46" dirty="0">
                <a:solidFill>
                  <a:srgbClr val="221F1F"/>
                </a:solidFill>
                <a:latin typeface="Arial"/>
                <a:cs typeface="Arial"/>
              </a:rPr>
              <a:t>Marketing</a:t>
            </a:r>
            <a:r>
              <a:rPr sz="529" b="1" spc="17" dirty="0">
                <a:solidFill>
                  <a:srgbClr val="221F1F"/>
                </a:solidFill>
                <a:latin typeface="Arial"/>
                <a:cs typeface="Arial"/>
              </a:rPr>
              <a:t> </a:t>
            </a:r>
            <a:r>
              <a:rPr sz="529" b="1" spc="-60" dirty="0">
                <a:solidFill>
                  <a:srgbClr val="221F1F"/>
                </a:solidFill>
                <a:latin typeface="Arial"/>
                <a:cs typeface="Arial"/>
              </a:rPr>
              <a:t>Communications</a:t>
            </a:r>
            <a:endParaRPr sz="529">
              <a:latin typeface="Arial"/>
              <a:cs typeface="Arial"/>
            </a:endParaRPr>
          </a:p>
          <a:p>
            <a:pPr marL="58834"/>
            <a:r>
              <a:rPr sz="529" spc="-56" dirty="0">
                <a:solidFill>
                  <a:srgbClr val="221F1F"/>
                </a:solidFill>
                <a:latin typeface="Arial"/>
                <a:cs typeface="Arial"/>
              </a:rPr>
              <a:t>Robert</a:t>
            </a:r>
            <a:r>
              <a:rPr sz="529" spc="-7" dirty="0">
                <a:solidFill>
                  <a:srgbClr val="221F1F"/>
                </a:solidFill>
                <a:latin typeface="Arial"/>
                <a:cs typeface="Arial"/>
              </a:rPr>
              <a:t> Jones</a:t>
            </a:r>
            <a:endParaRPr sz="529">
              <a:latin typeface="Arial"/>
              <a:cs typeface="Arial"/>
            </a:endParaRPr>
          </a:p>
          <a:p>
            <a:pPr marL="8405">
              <a:spcBef>
                <a:spcPts val="397"/>
              </a:spcBef>
            </a:pPr>
            <a:r>
              <a:rPr sz="529" b="1" spc="-63" dirty="0">
                <a:solidFill>
                  <a:srgbClr val="221F1F"/>
                </a:solidFill>
                <a:latin typeface="Arial"/>
                <a:cs typeface="Arial"/>
              </a:rPr>
              <a:t>Business</a:t>
            </a:r>
            <a:r>
              <a:rPr sz="529" b="1" spc="-7" dirty="0">
                <a:solidFill>
                  <a:srgbClr val="221F1F"/>
                </a:solidFill>
                <a:latin typeface="Arial"/>
                <a:cs typeface="Arial"/>
              </a:rPr>
              <a:t> </a:t>
            </a:r>
            <a:r>
              <a:rPr sz="529" b="1" spc="-73" dirty="0">
                <a:solidFill>
                  <a:srgbClr val="221F1F"/>
                </a:solidFill>
                <a:latin typeface="Arial"/>
                <a:cs typeface="Arial"/>
              </a:rPr>
              <a:t>&amp;</a:t>
            </a:r>
            <a:r>
              <a:rPr sz="529" b="1" spc="-7" dirty="0">
                <a:solidFill>
                  <a:srgbClr val="221F1F"/>
                </a:solidFill>
                <a:latin typeface="Arial"/>
                <a:cs typeface="Arial"/>
              </a:rPr>
              <a:t> Finance</a:t>
            </a:r>
            <a:endParaRPr sz="529">
              <a:latin typeface="Arial"/>
              <a:cs typeface="Arial"/>
            </a:endParaRPr>
          </a:p>
        </p:txBody>
      </p:sp>
      <p:sp>
        <p:nvSpPr>
          <p:cNvPr id="35" name="object 35"/>
          <p:cNvSpPr txBox="1"/>
          <p:nvPr/>
        </p:nvSpPr>
        <p:spPr>
          <a:xfrm>
            <a:off x="6099416" y="3697961"/>
            <a:ext cx="360129" cy="171351"/>
          </a:xfrm>
          <a:prstGeom prst="rect">
            <a:avLst/>
          </a:prstGeom>
        </p:spPr>
        <p:txBody>
          <a:bodyPr vert="horz" wrap="square" lIns="0" tIns="8404" rIns="0" bIns="0" rtlCol="0">
            <a:spAutoFit/>
          </a:bodyPr>
          <a:lstStyle/>
          <a:p>
            <a:pPr marL="8405">
              <a:spcBef>
                <a:spcPts val="66"/>
              </a:spcBef>
            </a:pPr>
            <a:r>
              <a:rPr sz="529" b="1" spc="-7" dirty="0">
                <a:solidFill>
                  <a:srgbClr val="221F1F"/>
                </a:solidFill>
                <a:latin typeface="Arial"/>
                <a:cs typeface="Arial"/>
              </a:rPr>
              <a:t>Director</a:t>
            </a:r>
            <a:endParaRPr sz="529">
              <a:latin typeface="Arial"/>
              <a:cs typeface="Arial"/>
            </a:endParaRPr>
          </a:p>
          <a:p>
            <a:pPr marL="57573"/>
            <a:r>
              <a:rPr sz="529" spc="-69" dirty="0">
                <a:solidFill>
                  <a:srgbClr val="221F1F"/>
                </a:solidFill>
                <a:latin typeface="Arial"/>
                <a:cs typeface="Arial"/>
              </a:rPr>
              <a:t>Sarah</a:t>
            </a:r>
            <a:r>
              <a:rPr sz="529" spc="-10" dirty="0">
                <a:solidFill>
                  <a:srgbClr val="221F1F"/>
                </a:solidFill>
                <a:latin typeface="Arial"/>
                <a:cs typeface="Arial"/>
              </a:rPr>
              <a:t> </a:t>
            </a:r>
            <a:r>
              <a:rPr sz="529" spc="-53" dirty="0">
                <a:solidFill>
                  <a:srgbClr val="221F1F"/>
                </a:solidFill>
                <a:latin typeface="Arial"/>
                <a:cs typeface="Arial"/>
              </a:rPr>
              <a:t>Traub</a:t>
            </a:r>
            <a:endParaRPr sz="529">
              <a:latin typeface="Arial"/>
              <a:cs typeface="Arial"/>
            </a:endParaRPr>
          </a:p>
        </p:txBody>
      </p:sp>
      <p:grpSp>
        <p:nvGrpSpPr>
          <p:cNvPr id="36" name="object 36"/>
          <p:cNvGrpSpPr/>
          <p:nvPr/>
        </p:nvGrpSpPr>
        <p:grpSpPr>
          <a:xfrm>
            <a:off x="6043450" y="1653598"/>
            <a:ext cx="913980" cy="386183"/>
            <a:chOff x="8624324" y="2498770"/>
            <a:chExt cx="1381125" cy="583565"/>
          </a:xfrm>
        </p:grpSpPr>
        <p:sp>
          <p:nvSpPr>
            <p:cNvPr id="37" name="object 37"/>
            <p:cNvSpPr/>
            <p:nvPr/>
          </p:nvSpPr>
          <p:spPr>
            <a:xfrm>
              <a:off x="8625912" y="2500358"/>
              <a:ext cx="1377950" cy="580390"/>
            </a:xfrm>
            <a:custGeom>
              <a:avLst/>
              <a:gdLst/>
              <a:ahLst/>
              <a:cxnLst/>
              <a:rect l="l" t="t" r="r" b="b"/>
              <a:pathLst>
                <a:path w="1377950" h="580389">
                  <a:moveTo>
                    <a:pt x="1307680" y="0"/>
                  </a:moveTo>
                  <a:lnTo>
                    <a:pt x="69976" y="0"/>
                  </a:lnTo>
                  <a:lnTo>
                    <a:pt x="42739" y="6433"/>
                  </a:lnTo>
                  <a:lnTo>
                    <a:pt x="20496" y="23977"/>
                  </a:lnTo>
                  <a:lnTo>
                    <a:pt x="5499" y="49999"/>
                  </a:lnTo>
                  <a:lnTo>
                    <a:pt x="0" y="81864"/>
                  </a:lnTo>
                  <a:lnTo>
                    <a:pt x="0" y="498335"/>
                  </a:lnTo>
                  <a:lnTo>
                    <a:pt x="5499" y="530200"/>
                  </a:lnTo>
                  <a:lnTo>
                    <a:pt x="20496" y="556221"/>
                  </a:lnTo>
                  <a:lnTo>
                    <a:pt x="42739" y="573766"/>
                  </a:lnTo>
                  <a:lnTo>
                    <a:pt x="69976" y="580199"/>
                  </a:lnTo>
                  <a:lnTo>
                    <a:pt x="1307680" y="580199"/>
                  </a:lnTo>
                  <a:lnTo>
                    <a:pt x="1334923" y="573766"/>
                  </a:lnTo>
                  <a:lnTo>
                    <a:pt x="1357166" y="556221"/>
                  </a:lnTo>
                  <a:lnTo>
                    <a:pt x="1372160" y="530200"/>
                  </a:lnTo>
                  <a:lnTo>
                    <a:pt x="1377657" y="498335"/>
                  </a:lnTo>
                  <a:lnTo>
                    <a:pt x="1377657" y="81864"/>
                  </a:lnTo>
                  <a:lnTo>
                    <a:pt x="1372160" y="49999"/>
                  </a:lnTo>
                  <a:lnTo>
                    <a:pt x="1357166" y="23977"/>
                  </a:lnTo>
                  <a:lnTo>
                    <a:pt x="1334923" y="6433"/>
                  </a:lnTo>
                  <a:lnTo>
                    <a:pt x="1307680" y="0"/>
                  </a:lnTo>
                  <a:close/>
                </a:path>
              </a:pathLst>
            </a:custGeom>
            <a:solidFill>
              <a:srgbClr val="FCECD0"/>
            </a:solidFill>
          </p:spPr>
          <p:txBody>
            <a:bodyPr wrap="square" lIns="0" tIns="0" rIns="0" bIns="0" rtlCol="0"/>
            <a:lstStyle/>
            <a:p>
              <a:endParaRPr/>
            </a:p>
          </p:txBody>
        </p:sp>
        <p:sp>
          <p:nvSpPr>
            <p:cNvPr id="38" name="object 38"/>
            <p:cNvSpPr/>
            <p:nvPr/>
          </p:nvSpPr>
          <p:spPr>
            <a:xfrm>
              <a:off x="8625912" y="2500358"/>
              <a:ext cx="1377950" cy="580390"/>
            </a:xfrm>
            <a:custGeom>
              <a:avLst/>
              <a:gdLst/>
              <a:ahLst/>
              <a:cxnLst/>
              <a:rect l="l" t="t" r="r" b="b"/>
              <a:pathLst>
                <a:path w="1377950" h="580389">
                  <a:moveTo>
                    <a:pt x="69976" y="0"/>
                  </a:moveTo>
                  <a:lnTo>
                    <a:pt x="42739" y="6433"/>
                  </a:lnTo>
                  <a:lnTo>
                    <a:pt x="20496" y="23977"/>
                  </a:lnTo>
                  <a:lnTo>
                    <a:pt x="5499" y="49999"/>
                  </a:lnTo>
                  <a:lnTo>
                    <a:pt x="0" y="81864"/>
                  </a:lnTo>
                  <a:lnTo>
                    <a:pt x="0" y="498335"/>
                  </a:lnTo>
                  <a:lnTo>
                    <a:pt x="5499" y="530200"/>
                  </a:lnTo>
                  <a:lnTo>
                    <a:pt x="20496" y="556221"/>
                  </a:lnTo>
                  <a:lnTo>
                    <a:pt x="42739" y="573766"/>
                  </a:lnTo>
                  <a:lnTo>
                    <a:pt x="69976" y="580199"/>
                  </a:lnTo>
                  <a:lnTo>
                    <a:pt x="1307680" y="580199"/>
                  </a:lnTo>
                  <a:lnTo>
                    <a:pt x="1334923" y="573766"/>
                  </a:lnTo>
                  <a:lnTo>
                    <a:pt x="1357166" y="556221"/>
                  </a:lnTo>
                  <a:lnTo>
                    <a:pt x="1372160" y="530200"/>
                  </a:lnTo>
                  <a:lnTo>
                    <a:pt x="1377657" y="498335"/>
                  </a:lnTo>
                  <a:lnTo>
                    <a:pt x="1377657" y="81864"/>
                  </a:lnTo>
                  <a:lnTo>
                    <a:pt x="1372160" y="49999"/>
                  </a:lnTo>
                  <a:lnTo>
                    <a:pt x="1357166" y="23977"/>
                  </a:lnTo>
                  <a:lnTo>
                    <a:pt x="1334923" y="6433"/>
                  </a:lnTo>
                  <a:lnTo>
                    <a:pt x="1307680" y="0"/>
                  </a:lnTo>
                  <a:lnTo>
                    <a:pt x="69976" y="0"/>
                  </a:lnTo>
                  <a:close/>
                </a:path>
              </a:pathLst>
            </a:custGeom>
            <a:ln w="3175">
              <a:solidFill>
                <a:srgbClr val="F1B830"/>
              </a:solidFill>
            </a:ln>
          </p:spPr>
          <p:txBody>
            <a:bodyPr wrap="square" lIns="0" tIns="0" rIns="0" bIns="0" rtlCol="0"/>
            <a:lstStyle/>
            <a:p>
              <a:endParaRPr/>
            </a:p>
          </p:txBody>
        </p:sp>
      </p:grpSp>
      <p:sp>
        <p:nvSpPr>
          <p:cNvPr id="39" name="object 39"/>
          <p:cNvSpPr txBox="1"/>
          <p:nvPr/>
        </p:nvSpPr>
        <p:spPr>
          <a:xfrm>
            <a:off x="6113906" y="1665808"/>
            <a:ext cx="627810" cy="321789"/>
          </a:xfrm>
          <a:prstGeom prst="rect">
            <a:avLst/>
          </a:prstGeom>
        </p:spPr>
        <p:txBody>
          <a:bodyPr vert="horz" wrap="square" lIns="0" tIns="41182" rIns="0" bIns="0" rtlCol="0">
            <a:spAutoFit/>
          </a:bodyPr>
          <a:lstStyle/>
          <a:p>
            <a:pPr marL="153389">
              <a:spcBef>
                <a:spcPts val="324"/>
              </a:spcBef>
            </a:pPr>
            <a:r>
              <a:rPr sz="596" b="1" spc="-56" dirty="0">
                <a:solidFill>
                  <a:srgbClr val="221F1F"/>
                </a:solidFill>
                <a:latin typeface="Arial"/>
                <a:cs typeface="Arial"/>
              </a:rPr>
              <a:t>The</a:t>
            </a:r>
            <a:r>
              <a:rPr sz="596" b="1" spc="7" dirty="0">
                <a:solidFill>
                  <a:srgbClr val="221F1F"/>
                </a:solidFill>
                <a:latin typeface="Arial"/>
                <a:cs typeface="Arial"/>
              </a:rPr>
              <a:t> </a:t>
            </a:r>
            <a:r>
              <a:rPr sz="596" b="1" spc="-43" dirty="0">
                <a:solidFill>
                  <a:srgbClr val="221F1F"/>
                </a:solidFill>
                <a:latin typeface="Arial"/>
                <a:cs typeface="Arial"/>
              </a:rPr>
              <a:t>Connector</a:t>
            </a:r>
            <a:endParaRPr sz="596">
              <a:latin typeface="Arial"/>
              <a:cs typeface="Arial"/>
            </a:endParaRPr>
          </a:p>
          <a:p>
            <a:pPr marL="8405">
              <a:spcBef>
                <a:spcPts val="232"/>
              </a:spcBef>
            </a:pPr>
            <a:r>
              <a:rPr sz="529" b="1" spc="-7" dirty="0">
                <a:solidFill>
                  <a:srgbClr val="221F1F"/>
                </a:solidFill>
                <a:latin typeface="Arial"/>
                <a:cs typeface="Arial"/>
              </a:rPr>
              <a:t>Director</a:t>
            </a:r>
            <a:endParaRPr sz="529">
              <a:latin typeface="Arial"/>
              <a:cs typeface="Arial"/>
            </a:endParaRPr>
          </a:p>
          <a:p>
            <a:pPr marL="58414"/>
            <a:r>
              <a:rPr sz="529" spc="-56" dirty="0">
                <a:solidFill>
                  <a:srgbClr val="221F1F"/>
                </a:solidFill>
                <a:latin typeface="Arial"/>
                <a:cs typeface="Arial"/>
              </a:rPr>
              <a:t>Sara</a:t>
            </a:r>
            <a:r>
              <a:rPr sz="529" spc="-17" dirty="0">
                <a:solidFill>
                  <a:srgbClr val="221F1F"/>
                </a:solidFill>
                <a:latin typeface="Arial"/>
                <a:cs typeface="Arial"/>
              </a:rPr>
              <a:t> </a:t>
            </a:r>
            <a:r>
              <a:rPr sz="529" spc="-7" dirty="0">
                <a:solidFill>
                  <a:srgbClr val="221F1F"/>
                </a:solidFill>
                <a:latin typeface="Arial"/>
                <a:cs typeface="Arial"/>
              </a:rPr>
              <a:t>Vassmer</a:t>
            </a:r>
            <a:endParaRPr sz="529">
              <a:latin typeface="Arial"/>
              <a:cs typeface="Arial"/>
            </a:endParaRPr>
          </a:p>
        </p:txBody>
      </p:sp>
      <p:sp>
        <p:nvSpPr>
          <p:cNvPr id="40" name="object 40"/>
          <p:cNvSpPr txBox="1"/>
          <p:nvPr/>
        </p:nvSpPr>
        <p:spPr>
          <a:xfrm>
            <a:off x="1401153" y="1718661"/>
            <a:ext cx="1137537" cy="100178"/>
          </a:xfrm>
          <a:prstGeom prst="rect">
            <a:avLst/>
          </a:prstGeom>
        </p:spPr>
        <p:txBody>
          <a:bodyPr vert="horz" wrap="square" lIns="0" tIns="8404" rIns="0" bIns="0" rtlCol="0">
            <a:spAutoFit/>
          </a:bodyPr>
          <a:lstStyle/>
          <a:p>
            <a:pPr marL="8405">
              <a:spcBef>
                <a:spcPts val="66"/>
              </a:spcBef>
            </a:pPr>
            <a:r>
              <a:rPr sz="596" b="1" spc="-73" dirty="0">
                <a:solidFill>
                  <a:srgbClr val="221F1F"/>
                </a:solidFill>
                <a:latin typeface="Arial"/>
                <a:cs typeface="Arial"/>
              </a:rPr>
              <a:t>EXTENSION</a:t>
            </a:r>
            <a:r>
              <a:rPr sz="596" b="1" dirty="0">
                <a:solidFill>
                  <a:srgbClr val="221F1F"/>
                </a:solidFill>
                <a:latin typeface="Arial"/>
                <a:cs typeface="Arial"/>
              </a:rPr>
              <a:t> </a:t>
            </a:r>
            <a:r>
              <a:rPr sz="596" b="1" spc="-86" dirty="0">
                <a:solidFill>
                  <a:srgbClr val="221F1F"/>
                </a:solidFill>
                <a:latin typeface="Arial"/>
                <a:cs typeface="Arial"/>
              </a:rPr>
              <a:t>PROGRAM</a:t>
            </a:r>
            <a:r>
              <a:rPr sz="596" b="1" spc="3" dirty="0">
                <a:solidFill>
                  <a:srgbClr val="221F1F"/>
                </a:solidFill>
                <a:latin typeface="Arial"/>
                <a:cs typeface="Arial"/>
              </a:rPr>
              <a:t> </a:t>
            </a:r>
            <a:r>
              <a:rPr sz="596" b="1" spc="-66" dirty="0">
                <a:solidFill>
                  <a:srgbClr val="221F1F"/>
                </a:solidFill>
                <a:latin typeface="Arial"/>
                <a:cs typeface="Arial"/>
              </a:rPr>
              <a:t>LEADERSHIP</a:t>
            </a:r>
            <a:endParaRPr sz="596">
              <a:latin typeface="Arial"/>
              <a:cs typeface="Arial"/>
            </a:endParaRPr>
          </a:p>
        </p:txBody>
      </p:sp>
      <p:sp>
        <p:nvSpPr>
          <p:cNvPr id="41" name="object 41"/>
          <p:cNvSpPr/>
          <p:nvPr/>
        </p:nvSpPr>
        <p:spPr>
          <a:xfrm>
            <a:off x="3065338" y="469927"/>
            <a:ext cx="1716181" cy="256335"/>
          </a:xfrm>
          <a:custGeom>
            <a:avLst/>
            <a:gdLst/>
            <a:ahLst/>
            <a:cxnLst/>
            <a:rect l="l" t="t" r="r" b="b"/>
            <a:pathLst>
              <a:path w="2593340" h="387350">
                <a:moveTo>
                  <a:pt x="2504516" y="0"/>
                </a:moveTo>
                <a:lnTo>
                  <a:pt x="88658" y="0"/>
                </a:lnTo>
                <a:lnTo>
                  <a:pt x="54146" y="5987"/>
                </a:lnTo>
                <a:lnTo>
                  <a:pt x="25965" y="22317"/>
                </a:lnTo>
                <a:lnTo>
                  <a:pt x="6966" y="46537"/>
                </a:lnTo>
                <a:lnTo>
                  <a:pt x="0" y="76200"/>
                </a:lnTo>
                <a:lnTo>
                  <a:pt x="0" y="311150"/>
                </a:lnTo>
                <a:lnTo>
                  <a:pt x="6966" y="340812"/>
                </a:lnTo>
                <a:lnTo>
                  <a:pt x="25965" y="365032"/>
                </a:lnTo>
                <a:lnTo>
                  <a:pt x="54146" y="381362"/>
                </a:lnTo>
                <a:lnTo>
                  <a:pt x="88658" y="387350"/>
                </a:lnTo>
                <a:lnTo>
                  <a:pt x="2504516" y="387350"/>
                </a:lnTo>
                <a:lnTo>
                  <a:pt x="2539023" y="381362"/>
                </a:lnTo>
                <a:lnTo>
                  <a:pt x="2567204" y="365032"/>
                </a:lnTo>
                <a:lnTo>
                  <a:pt x="2586206" y="340812"/>
                </a:lnTo>
                <a:lnTo>
                  <a:pt x="2593174" y="311150"/>
                </a:lnTo>
                <a:lnTo>
                  <a:pt x="2593174" y="76200"/>
                </a:lnTo>
                <a:lnTo>
                  <a:pt x="2586206" y="46537"/>
                </a:lnTo>
                <a:lnTo>
                  <a:pt x="2567204" y="22317"/>
                </a:lnTo>
                <a:lnTo>
                  <a:pt x="2539023" y="5987"/>
                </a:lnTo>
                <a:lnTo>
                  <a:pt x="2504516" y="0"/>
                </a:lnTo>
                <a:close/>
              </a:path>
            </a:pathLst>
          </a:custGeom>
          <a:solidFill>
            <a:srgbClr val="F5CA72"/>
          </a:solidFill>
        </p:spPr>
        <p:txBody>
          <a:bodyPr wrap="square" lIns="0" tIns="0" rIns="0" bIns="0" rtlCol="0"/>
          <a:lstStyle/>
          <a:p>
            <a:endParaRPr/>
          </a:p>
        </p:txBody>
      </p:sp>
      <p:sp>
        <p:nvSpPr>
          <p:cNvPr id="42" name="object 42"/>
          <p:cNvSpPr txBox="1"/>
          <p:nvPr/>
        </p:nvSpPr>
        <p:spPr>
          <a:xfrm>
            <a:off x="3127594" y="492416"/>
            <a:ext cx="1584232" cy="191870"/>
          </a:xfrm>
          <a:prstGeom prst="rect">
            <a:avLst/>
          </a:prstGeom>
        </p:spPr>
        <p:txBody>
          <a:bodyPr vert="horz" wrap="square" lIns="0" tIns="8404" rIns="0" bIns="0" rtlCol="0">
            <a:spAutoFit/>
          </a:bodyPr>
          <a:lstStyle/>
          <a:p>
            <a:pPr algn="ctr">
              <a:spcBef>
                <a:spcPts val="66"/>
              </a:spcBef>
            </a:pPr>
            <a:r>
              <a:rPr sz="596" b="1" spc="-46" dirty="0">
                <a:solidFill>
                  <a:srgbClr val="221F1F"/>
                </a:solidFill>
                <a:latin typeface="Arial"/>
                <a:cs typeface="Arial"/>
              </a:rPr>
              <a:t>Interim</a:t>
            </a:r>
            <a:r>
              <a:rPr sz="596" b="1" spc="-3" dirty="0">
                <a:solidFill>
                  <a:srgbClr val="221F1F"/>
                </a:solidFill>
                <a:latin typeface="Arial"/>
                <a:cs typeface="Arial"/>
              </a:rPr>
              <a:t> </a:t>
            </a:r>
            <a:r>
              <a:rPr sz="596" b="1" spc="-60" dirty="0">
                <a:solidFill>
                  <a:srgbClr val="221F1F"/>
                </a:solidFill>
                <a:latin typeface="Arial"/>
                <a:cs typeface="Arial"/>
              </a:rPr>
              <a:t>Vice</a:t>
            </a:r>
            <a:r>
              <a:rPr sz="596" b="1" spc="-3" dirty="0">
                <a:solidFill>
                  <a:srgbClr val="221F1F"/>
                </a:solidFill>
                <a:latin typeface="Arial"/>
                <a:cs typeface="Arial"/>
              </a:rPr>
              <a:t> </a:t>
            </a:r>
            <a:r>
              <a:rPr sz="596" b="1" spc="-63" dirty="0">
                <a:solidFill>
                  <a:srgbClr val="221F1F"/>
                </a:solidFill>
                <a:latin typeface="Arial"/>
                <a:cs typeface="Arial"/>
              </a:rPr>
              <a:t>Chancellor</a:t>
            </a:r>
            <a:r>
              <a:rPr sz="596" b="1" spc="-3" dirty="0">
                <a:solidFill>
                  <a:srgbClr val="221F1F"/>
                </a:solidFill>
                <a:latin typeface="Arial"/>
                <a:cs typeface="Arial"/>
              </a:rPr>
              <a:t> </a:t>
            </a:r>
            <a:r>
              <a:rPr sz="596" b="1" spc="-50" dirty="0">
                <a:solidFill>
                  <a:srgbClr val="221F1F"/>
                </a:solidFill>
                <a:latin typeface="Arial"/>
                <a:cs typeface="Arial"/>
              </a:rPr>
              <a:t>for</a:t>
            </a:r>
            <a:r>
              <a:rPr sz="596" b="1" spc="-3" dirty="0">
                <a:solidFill>
                  <a:srgbClr val="221F1F"/>
                </a:solidFill>
                <a:latin typeface="Arial"/>
                <a:cs typeface="Arial"/>
              </a:rPr>
              <a:t> </a:t>
            </a:r>
            <a:r>
              <a:rPr sz="596" b="1" spc="-66" dirty="0">
                <a:solidFill>
                  <a:srgbClr val="221F1F"/>
                </a:solidFill>
                <a:latin typeface="Arial"/>
                <a:cs typeface="Arial"/>
              </a:rPr>
              <a:t>Extension</a:t>
            </a:r>
            <a:r>
              <a:rPr sz="596" b="1" spc="-3" dirty="0">
                <a:solidFill>
                  <a:srgbClr val="221F1F"/>
                </a:solidFill>
                <a:latin typeface="Arial"/>
                <a:cs typeface="Arial"/>
              </a:rPr>
              <a:t> </a:t>
            </a:r>
            <a:r>
              <a:rPr sz="596" b="1" spc="-83" dirty="0">
                <a:solidFill>
                  <a:srgbClr val="221F1F"/>
                </a:solidFill>
                <a:latin typeface="Arial"/>
                <a:cs typeface="Arial"/>
              </a:rPr>
              <a:t>&amp;</a:t>
            </a:r>
            <a:r>
              <a:rPr sz="596" b="1" spc="-3" dirty="0">
                <a:solidFill>
                  <a:srgbClr val="221F1F"/>
                </a:solidFill>
                <a:latin typeface="Arial"/>
                <a:cs typeface="Arial"/>
              </a:rPr>
              <a:t> </a:t>
            </a:r>
            <a:r>
              <a:rPr sz="596" b="1" spc="-50" dirty="0">
                <a:solidFill>
                  <a:srgbClr val="221F1F"/>
                </a:solidFill>
                <a:latin typeface="Arial"/>
                <a:cs typeface="Arial"/>
              </a:rPr>
              <a:t>Engagement</a:t>
            </a:r>
            <a:endParaRPr sz="596">
              <a:latin typeface="Arial"/>
              <a:cs typeface="Arial"/>
            </a:endParaRPr>
          </a:p>
          <a:p>
            <a:pPr marL="23954" algn="ctr">
              <a:spcBef>
                <a:spcPts val="10"/>
              </a:spcBef>
            </a:pPr>
            <a:r>
              <a:rPr sz="596" spc="-79" dirty="0">
                <a:solidFill>
                  <a:srgbClr val="221F1F"/>
                </a:solidFill>
                <a:latin typeface="Arial"/>
                <a:cs typeface="Arial"/>
              </a:rPr>
              <a:t>Chad</a:t>
            </a:r>
            <a:r>
              <a:rPr sz="596" spc="-3" dirty="0">
                <a:solidFill>
                  <a:srgbClr val="221F1F"/>
                </a:solidFill>
                <a:latin typeface="Arial"/>
                <a:cs typeface="Arial"/>
              </a:rPr>
              <a:t> </a:t>
            </a:r>
            <a:r>
              <a:rPr sz="596" spc="-7" dirty="0">
                <a:solidFill>
                  <a:srgbClr val="221F1F"/>
                </a:solidFill>
                <a:latin typeface="Arial"/>
                <a:cs typeface="Arial"/>
              </a:rPr>
              <a:t>Higgins</a:t>
            </a:r>
            <a:endParaRPr sz="596">
              <a:latin typeface="Arial"/>
              <a:cs typeface="Arial"/>
            </a:endParaRPr>
          </a:p>
        </p:txBody>
      </p:sp>
      <p:grpSp>
        <p:nvGrpSpPr>
          <p:cNvPr id="43" name="object 43"/>
          <p:cNvGrpSpPr/>
          <p:nvPr/>
        </p:nvGrpSpPr>
        <p:grpSpPr>
          <a:xfrm>
            <a:off x="3063239" y="467826"/>
            <a:ext cx="3891663" cy="1048450"/>
            <a:chOff x="4120894" y="706937"/>
            <a:chExt cx="5880735" cy="1584325"/>
          </a:xfrm>
        </p:grpSpPr>
        <p:sp>
          <p:nvSpPr>
            <p:cNvPr id="44" name="object 44"/>
            <p:cNvSpPr/>
            <p:nvPr/>
          </p:nvSpPr>
          <p:spPr>
            <a:xfrm>
              <a:off x="4124069" y="710112"/>
              <a:ext cx="2595245" cy="387350"/>
            </a:xfrm>
            <a:custGeom>
              <a:avLst/>
              <a:gdLst/>
              <a:ahLst/>
              <a:cxnLst/>
              <a:rect l="l" t="t" r="r" b="b"/>
              <a:pathLst>
                <a:path w="2595245" h="387350">
                  <a:moveTo>
                    <a:pt x="88722" y="0"/>
                  </a:moveTo>
                  <a:lnTo>
                    <a:pt x="54183" y="5987"/>
                  </a:lnTo>
                  <a:lnTo>
                    <a:pt x="25982" y="22317"/>
                  </a:lnTo>
                  <a:lnTo>
                    <a:pt x="6970" y="46537"/>
                  </a:lnTo>
                  <a:lnTo>
                    <a:pt x="0" y="76200"/>
                  </a:lnTo>
                  <a:lnTo>
                    <a:pt x="0" y="311150"/>
                  </a:lnTo>
                  <a:lnTo>
                    <a:pt x="6970" y="340812"/>
                  </a:lnTo>
                  <a:lnTo>
                    <a:pt x="25982" y="365032"/>
                  </a:lnTo>
                  <a:lnTo>
                    <a:pt x="54183" y="381362"/>
                  </a:lnTo>
                  <a:lnTo>
                    <a:pt x="88722" y="387350"/>
                  </a:lnTo>
                  <a:lnTo>
                    <a:pt x="2506408" y="387350"/>
                  </a:lnTo>
                  <a:lnTo>
                    <a:pt x="2540941" y="381362"/>
                  </a:lnTo>
                  <a:lnTo>
                    <a:pt x="2569143" y="365032"/>
                  </a:lnTo>
                  <a:lnTo>
                    <a:pt x="2588158" y="340812"/>
                  </a:lnTo>
                  <a:lnTo>
                    <a:pt x="2595130" y="311150"/>
                  </a:lnTo>
                  <a:lnTo>
                    <a:pt x="2595130" y="76200"/>
                  </a:lnTo>
                  <a:lnTo>
                    <a:pt x="2588158" y="46537"/>
                  </a:lnTo>
                  <a:lnTo>
                    <a:pt x="2569143" y="22317"/>
                  </a:lnTo>
                  <a:lnTo>
                    <a:pt x="2540941" y="5987"/>
                  </a:lnTo>
                  <a:lnTo>
                    <a:pt x="2506408" y="0"/>
                  </a:lnTo>
                  <a:lnTo>
                    <a:pt x="88722" y="0"/>
                  </a:lnTo>
                  <a:close/>
                </a:path>
              </a:pathLst>
            </a:custGeom>
            <a:ln w="6350">
              <a:solidFill>
                <a:srgbClr val="F1B830"/>
              </a:solidFill>
            </a:ln>
          </p:spPr>
          <p:txBody>
            <a:bodyPr wrap="square" lIns="0" tIns="0" rIns="0" bIns="0" rtlCol="0"/>
            <a:lstStyle/>
            <a:p>
              <a:endParaRPr/>
            </a:p>
          </p:txBody>
        </p:sp>
        <p:sp>
          <p:nvSpPr>
            <p:cNvPr id="45" name="object 45"/>
            <p:cNvSpPr/>
            <p:nvPr/>
          </p:nvSpPr>
          <p:spPr>
            <a:xfrm>
              <a:off x="8020081" y="1757483"/>
              <a:ext cx="1981200" cy="533400"/>
            </a:xfrm>
            <a:custGeom>
              <a:avLst/>
              <a:gdLst/>
              <a:ahLst/>
              <a:cxnLst/>
              <a:rect l="l" t="t" r="r" b="b"/>
              <a:pathLst>
                <a:path w="1981200" h="533400">
                  <a:moveTo>
                    <a:pt x="1905000" y="0"/>
                  </a:moveTo>
                  <a:lnTo>
                    <a:pt x="76200" y="0"/>
                  </a:lnTo>
                  <a:lnTo>
                    <a:pt x="46537" y="5987"/>
                  </a:lnTo>
                  <a:lnTo>
                    <a:pt x="22317" y="22317"/>
                  </a:lnTo>
                  <a:lnTo>
                    <a:pt x="5987" y="46537"/>
                  </a:lnTo>
                  <a:lnTo>
                    <a:pt x="0" y="76200"/>
                  </a:lnTo>
                  <a:lnTo>
                    <a:pt x="0" y="457200"/>
                  </a:lnTo>
                  <a:lnTo>
                    <a:pt x="5987" y="486862"/>
                  </a:lnTo>
                  <a:lnTo>
                    <a:pt x="22317" y="511082"/>
                  </a:lnTo>
                  <a:lnTo>
                    <a:pt x="46537" y="527412"/>
                  </a:lnTo>
                  <a:lnTo>
                    <a:pt x="76200" y="533400"/>
                  </a:lnTo>
                  <a:lnTo>
                    <a:pt x="1905000" y="533400"/>
                  </a:lnTo>
                  <a:lnTo>
                    <a:pt x="1934662" y="527412"/>
                  </a:lnTo>
                  <a:lnTo>
                    <a:pt x="1958882" y="511082"/>
                  </a:lnTo>
                  <a:lnTo>
                    <a:pt x="1975212" y="486862"/>
                  </a:lnTo>
                  <a:lnTo>
                    <a:pt x="1981200" y="457200"/>
                  </a:lnTo>
                  <a:lnTo>
                    <a:pt x="1981200" y="76200"/>
                  </a:lnTo>
                  <a:lnTo>
                    <a:pt x="1975212" y="46537"/>
                  </a:lnTo>
                  <a:lnTo>
                    <a:pt x="1958882" y="22317"/>
                  </a:lnTo>
                  <a:lnTo>
                    <a:pt x="1934662" y="5987"/>
                  </a:lnTo>
                  <a:lnTo>
                    <a:pt x="1905000" y="0"/>
                  </a:lnTo>
                  <a:close/>
                </a:path>
              </a:pathLst>
            </a:custGeom>
            <a:solidFill>
              <a:srgbClr val="F5CA72"/>
            </a:solidFill>
          </p:spPr>
          <p:txBody>
            <a:bodyPr wrap="square" lIns="0" tIns="0" rIns="0" bIns="0" rtlCol="0"/>
            <a:lstStyle/>
            <a:p>
              <a:endParaRPr/>
            </a:p>
          </p:txBody>
        </p:sp>
      </p:grpSp>
      <p:sp>
        <p:nvSpPr>
          <p:cNvPr id="46" name="object 46"/>
          <p:cNvSpPr txBox="1"/>
          <p:nvPr/>
        </p:nvSpPr>
        <p:spPr>
          <a:xfrm>
            <a:off x="5696468" y="1191724"/>
            <a:ext cx="1205612" cy="283561"/>
          </a:xfrm>
          <a:prstGeom prst="rect">
            <a:avLst/>
          </a:prstGeom>
        </p:spPr>
        <p:txBody>
          <a:bodyPr vert="horz" wrap="square" lIns="0" tIns="8404" rIns="0" bIns="0" rtlCol="0">
            <a:spAutoFit/>
          </a:bodyPr>
          <a:lstStyle/>
          <a:p>
            <a:pPr algn="ctr">
              <a:spcBef>
                <a:spcPts val="66"/>
              </a:spcBef>
            </a:pPr>
            <a:r>
              <a:rPr sz="596" b="1" spc="-53" dirty="0">
                <a:solidFill>
                  <a:srgbClr val="221F1F"/>
                </a:solidFill>
                <a:latin typeface="Arial"/>
                <a:cs typeface="Arial"/>
              </a:rPr>
              <a:t>Associate</a:t>
            </a:r>
            <a:r>
              <a:rPr sz="596" b="1" spc="7" dirty="0">
                <a:solidFill>
                  <a:srgbClr val="221F1F"/>
                </a:solidFill>
                <a:latin typeface="Arial"/>
                <a:cs typeface="Arial"/>
              </a:rPr>
              <a:t> </a:t>
            </a:r>
            <a:r>
              <a:rPr sz="596" b="1" spc="-53" dirty="0">
                <a:solidFill>
                  <a:srgbClr val="221F1F"/>
                </a:solidFill>
                <a:latin typeface="Arial"/>
                <a:cs typeface="Arial"/>
              </a:rPr>
              <a:t>Vice</a:t>
            </a:r>
            <a:r>
              <a:rPr sz="596" b="1" spc="-13" dirty="0">
                <a:solidFill>
                  <a:srgbClr val="221F1F"/>
                </a:solidFill>
                <a:latin typeface="Arial"/>
                <a:cs typeface="Arial"/>
              </a:rPr>
              <a:t> </a:t>
            </a:r>
            <a:r>
              <a:rPr sz="596" b="1" spc="-7" dirty="0">
                <a:solidFill>
                  <a:srgbClr val="221F1F"/>
                </a:solidFill>
                <a:latin typeface="Arial"/>
                <a:cs typeface="Arial"/>
              </a:rPr>
              <a:t>Chancellor</a:t>
            </a:r>
            <a:endParaRPr sz="596">
              <a:latin typeface="Arial"/>
              <a:cs typeface="Arial"/>
            </a:endParaRPr>
          </a:p>
          <a:p>
            <a:pPr algn="ctr">
              <a:lnSpc>
                <a:spcPct val="100000"/>
              </a:lnSpc>
            </a:pPr>
            <a:r>
              <a:rPr sz="596" b="1" spc="-43" dirty="0">
                <a:solidFill>
                  <a:srgbClr val="221F1F"/>
                </a:solidFill>
                <a:latin typeface="Arial"/>
                <a:cs typeface="Arial"/>
              </a:rPr>
              <a:t>for</a:t>
            </a:r>
            <a:r>
              <a:rPr sz="596" b="1" spc="-10" dirty="0">
                <a:solidFill>
                  <a:srgbClr val="221F1F"/>
                </a:solidFill>
                <a:latin typeface="Arial"/>
                <a:cs typeface="Arial"/>
              </a:rPr>
              <a:t> </a:t>
            </a:r>
            <a:r>
              <a:rPr sz="596" b="1" spc="-56" dirty="0">
                <a:solidFill>
                  <a:srgbClr val="221F1F"/>
                </a:solidFill>
                <a:latin typeface="Arial"/>
                <a:cs typeface="Arial"/>
              </a:rPr>
              <a:t>Research,</a:t>
            </a:r>
            <a:r>
              <a:rPr sz="596" b="1" spc="-7" dirty="0">
                <a:solidFill>
                  <a:srgbClr val="221F1F"/>
                </a:solidFill>
                <a:latin typeface="Arial"/>
                <a:cs typeface="Arial"/>
              </a:rPr>
              <a:t> </a:t>
            </a:r>
            <a:r>
              <a:rPr sz="596" b="1" spc="-60" dirty="0">
                <a:solidFill>
                  <a:srgbClr val="221F1F"/>
                </a:solidFill>
                <a:latin typeface="Arial"/>
                <a:cs typeface="Arial"/>
              </a:rPr>
              <a:t>Extension</a:t>
            </a:r>
            <a:r>
              <a:rPr sz="596" b="1" spc="-10" dirty="0">
                <a:solidFill>
                  <a:srgbClr val="221F1F"/>
                </a:solidFill>
                <a:latin typeface="Arial"/>
                <a:cs typeface="Arial"/>
              </a:rPr>
              <a:t> </a:t>
            </a:r>
            <a:r>
              <a:rPr sz="596" b="1" spc="-83" dirty="0">
                <a:solidFill>
                  <a:srgbClr val="221F1F"/>
                </a:solidFill>
                <a:latin typeface="Arial"/>
                <a:cs typeface="Arial"/>
              </a:rPr>
              <a:t>&amp;</a:t>
            </a:r>
            <a:r>
              <a:rPr sz="596" b="1" spc="-7" dirty="0">
                <a:solidFill>
                  <a:srgbClr val="221F1F"/>
                </a:solidFill>
                <a:latin typeface="Arial"/>
                <a:cs typeface="Arial"/>
              </a:rPr>
              <a:t> </a:t>
            </a:r>
            <a:r>
              <a:rPr sz="596" b="1" spc="-46" dirty="0">
                <a:solidFill>
                  <a:srgbClr val="221F1F"/>
                </a:solidFill>
                <a:latin typeface="Arial"/>
                <a:cs typeface="Arial"/>
              </a:rPr>
              <a:t>Engagement</a:t>
            </a:r>
            <a:endParaRPr sz="596">
              <a:latin typeface="Arial"/>
              <a:cs typeface="Arial"/>
            </a:endParaRPr>
          </a:p>
          <a:p>
            <a:pPr algn="ctr">
              <a:lnSpc>
                <a:spcPct val="100000"/>
              </a:lnSpc>
            </a:pPr>
            <a:r>
              <a:rPr sz="596" spc="-75" dirty="0">
                <a:solidFill>
                  <a:srgbClr val="221F1F"/>
                </a:solidFill>
                <a:latin typeface="Arial"/>
                <a:cs typeface="Arial"/>
              </a:rPr>
              <a:t>Susan</a:t>
            </a:r>
            <a:r>
              <a:rPr sz="596" spc="-26" dirty="0">
                <a:solidFill>
                  <a:srgbClr val="221F1F"/>
                </a:solidFill>
                <a:latin typeface="Arial"/>
                <a:cs typeface="Arial"/>
              </a:rPr>
              <a:t> </a:t>
            </a:r>
            <a:r>
              <a:rPr sz="596" spc="-7" dirty="0">
                <a:solidFill>
                  <a:srgbClr val="221F1F"/>
                </a:solidFill>
                <a:latin typeface="Arial"/>
                <a:cs typeface="Arial"/>
              </a:rPr>
              <a:t>Renoe</a:t>
            </a:r>
            <a:endParaRPr sz="596">
              <a:latin typeface="Arial"/>
              <a:cs typeface="Arial"/>
            </a:endParaRPr>
          </a:p>
        </p:txBody>
      </p:sp>
      <p:grpSp>
        <p:nvGrpSpPr>
          <p:cNvPr id="47" name="object 47"/>
          <p:cNvGrpSpPr/>
          <p:nvPr/>
        </p:nvGrpSpPr>
        <p:grpSpPr>
          <a:xfrm>
            <a:off x="7483511" y="1649946"/>
            <a:ext cx="913980" cy="793376"/>
            <a:chOff x="10800417" y="2493252"/>
            <a:chExt cx="1381125" cy="1198880"/>
          </a:xfrm>
        </p:grpSpPr>
        <p:sp>
          <p:nvSpPr>
            <p:cNvPr id="48" name="object 48"/>
            <p:cNvSpPr/>
            <p:nvPr/>
          </p:nvSpPr>
          <p:spPr>
            <a:xfrm>
              <a:off x="10802004" y="2494840"/>
              <a:ext cx="1377950" cy="1195705"/>
            </a:xfrm>
            <a:custGeom>
              <a:avLst/>
              <a:gdLst/>
              <a:ahLst/>
              <a:cxnLst/>
              <a:rect l="l" t="t" r="r" b="b"/>
              <a:pathLst>
                <a:path w="1377950" h="1195704">
                  <a:moveTo>
                    <a:pt x="1307680" y="0"/>
                  </a:moveTo>
                  <a:lnTo>
                    <a:pt x="69976" y="0"/>
                  </a:lnTo>
                  <a:lnTo>
                    <a:pt x="42739" y="6495"/>
                  </a:lnTo>
                  <a:lnTo>
                    <a:pt x="20496" y="24210"/>
                  </a:lnTo>
                  <a:lnTo>
                    <a:pt x="5499" y="50486"/>
                  </a:lnTo>
                  <a:lnTo>
                    <a:pt x="0" y="82664"/>
                  </a:lnTo>
                  <a:lnTo>
                    <a:pt x="0" y="1112837"/>
                  </a:lnTo>
                  <a:lnTo>
                    <a:pt x="5499" y="1145015"/>
                  </a:lnTo>
                  <a:lnTo>
                    <a:pt x="20496" y="1171290"/>
                  </a:lnTo>
                  <a:lnTo>
                    <a:pt x="42739" y="1189005"/>
                  </a:lnTo>
                  <a:lnTo>
                    <a:pt x="69976" y="1195501"/>
                  </a:lnTo>
                  <a:lnTo>
                    <a:pt x="1307680" y="1195501"/>
                  </a:lnTo>
                  <a:lnTo>
                    <a:pt x="1334925" y="1189005"/>
                  </a:lnTo>
                  <a:lnTo>
                    <a:pt x="1357172" y="1171290"/>
                  </a:lnTo>
                  <a:lnTo>
                    <a:pt x="1372171" y="1145015"/>
                  </a:lnTo>
                  <a:lnTo>
                    <a:pt x="1377670" y="1112837"/>
                  </a:lnTo>
                  <a:lnTo>
                    <a:pt x="1377670" y="82664"/>
                  </a:lnTo>
                  <a:lnTo>
                    <a:pt x="1372171" y="50486"/>
                  </a:lnTo>
                  <a:lnTo>
                    <a:pt x="1357172" y="24210"/>
                  </a:lnTo>
                  <a:lnTo>
                    <a:pt x="1334925" y="6495"/>
                  </a:lnTo>
                  <a:lnTo>
                    <a:pt x="1307680" y="0"/>
                  </a:lnTo>
                  <a:close/>
                </a:path>
              </a:pathLst>
            </a:custGeom>
            <a:solidFill>
              <a:srgbClr val="FCECD0"/>
            </a:solidFill>
          </p:spPr>
          <p:txBody>
            <a:bodyPr wrap="square" lIns="0" tIns="0" rIns="0" bIns="0" rtlCol="0"/>
            <a:lstStyle/>
            <a:p>
              <a:endParaRPr/>
            </a:p>
          </p:txBody>
        </p:sp>
        <p:sp>
          <p:nvSpPr>
            <p:cNvPr id="49" name="object 49"/>
            <p:cNvSpPr/>
            <p:nvPr/>
          </p:nvSpPr>
          <p:spPr>
            <a:xfrm>
              <a:off x="10802004" y="2494840"/>
              <a:ext cx="1377950" cy="1195705"/>
            </a:xfrm>
            <a:custGeom>
              <a:avLst/>
              <a:gdLst/>
              <a:ahLst/>
              <a:cxnLst/>
              <a:rect l="l" t="t" r="r" b="b"/>
              <a:pathLst>
                <a:path w="1377950" h="1195704">
                  <a:moveTo>
                    <a:pt x="69976" y="0"/>
                  </a:moveTo>
                  <a:lnTo>
                    <a:pt x="42739" y="6495"/>
                  </a:lnTo>
                  <a:lnTo>
                    <a:pt x="20496" y="24210"/>
                  </a:lnTo>
                  <a:lnTo>
                    <a:pt x="5499" y="50486"/>
                  </a:lnTo>
                  <a:lnTo>
                    <a:pt x="0" y="82664"/>
                  </a:lnTo>
                  <a:lnTo>
                    <a:pt x="0" y="1112837"/>
                  </a:lnTo>
                  <a:lnTo>
                    <a:pt x="5499" y="1145015"/>
                  </a:lnTo>
                  <a:lnTo>
                    <a:pt x="20496" y="1171290"/>
                  </a:lnTo>
                  <a:lnTo>
                    <a:pt x="42739" y="1189005"/>
                  </a:lnTo>
                  <a:lnTo>
                    <a:pt x="69976" y="1195501"/>
                  </a:lnTo>
                  <a:lnTo>
                    <a:pt x="1307680" y="1195501"/>
                  </a:lnTo>
                  <a:lnTo>
                    <a:pt x="1334925" y="1189005"/>
                  </a:lnTo>
                  <a:lnTo>
                    <a:pt x="1357172" y="1171290"/>
                  </a:lnTo>
                  <a:lnTo>
                    <a:pt x="1372171" y="1145015"/>
                  </a:lnTo>
                  <a:lnTo>
                    <a:pt x="1377670" y="1112837"/>
                  </a:lnTo>
                  <a:lnTo>
                    <a:pt x="1377670" y="82664"/>
                  </a:lnTo>
                  <a:lnTo>
                    <a:pt x="1372171" y="50486"/>
                  </a:lnTo>
                  <a:lnTo>
                    <a:pt x="1357172" y="24210"/>
                  </a:lnTo>
                  <a:lnTo>
                    <a:pt x="1334925" y="6495"/>
                  </a:lnTo>
                  <a:lnTo>
                    <a:pt x="1307680" y="0"/>
                  </a:lnTo>
                  <a:lnTo>
                    <a:pt x="69976" y="0"/>
                  </a:lnTo>
                  <a:close/>
                </a:path>
              </a:pathLst>
            </a:custGeom>
            <a:ln w="3175">
              <a:solidFill>
                <a:srgbClr val="F1B830"/>
              </a:solidFill>
            </a:ln>
          </p:spPr>
          <p:txBody>
            <a:bodyPr wrap="square" lIns="0" tIns="0" rIns="0" bIns="0" rtlCol="0"/>
            <a:lstStyle/>
            <a:p>
              <a:endParaRPr/>
            </a:p>
          </p:txBody>
        </p:sp>
      </p:grpSp>
      <p:sp>
        <p:nvSpPr>
          <p:cNvPr id="50" name="object 50"/>
          <p:cNvSpPr txBox="1"/>
          <p:nvPr/>
        </p:nvSpPr>
        <p:spPr>
          <a:xfrm>
            <a:off x="7610096" y="1684220"/>
            <a:ext cx="688321" cy="678023"/>
          </a:xfrm>
          <a:prstGeom prst="rect">
            <a:avLst/>
          </a:prstGeom>
        </p:spPr>
        <p:txBody>
          <a:bodyPr vert="horz" wrap="square" lIns="0" tIns="20591" rIns="0" bIns="0" rtlCol="0">
            <a:spAutoFit/>
          </a:bodyPr>
          <a:lstStyle/>
          <a:p>
            <a:pPr marL="44966">
              <a:spcBef>
                <a:spcPts val="162"/>
              </a:spcBef>
            </a:pPr>
            <a:r>
              <a:rPr sz="596" b="1" spc="-66" dirty="0">
                <a:solidFill>
                  <a:srgbClr val="221F1F"/>
                </a:solidFill>
                <a:latin typeface="Arial"/>
                <a:cs typeface="Arial"/>
              </a:rPr>
              <a:t>UM</a:t>
            </a:r>
            <a:r>
              <a:rPr sz="596" b="1" spc="7" dirty="0">
                <a:solidFill>
                  <a:srgbClr val="221F1F"/>
                </a:solidFill>
                <a:latin typeface="Arial"/>
                <a:cs typeface="Arial"/>
              </a:rPr>
              <a:t> </a:t>
            </a:r>
            <a:r>
              <a:rPr sz="596" b="1" spc="-26" dirty="0">
                <a:solidFill>
                  <a:srgbClr val="221F1F"/>
                </a:solidFill>
                <a:latin typeface="Arial"/>
                <a:cs typeface="Arial"/>
              </a:rPr>
              <a:t>ENGAGEMENT</a:t>
            </a:r>
            <a:endParaRPr sz="596">
              <a:latin typeface="Arial"/>
              <a:cs typeface="Arial"/>
            </a:endParaRPr>
          </a:p>
          <a:p>
            <a:pPr marL="8405" marR="3362">
              <a:spcBef>
                <a:spcPts val="86"/>
              </a:spcBef>
            </a:pPr>
            <a:r>
              <a:rPr sz="529" b="1" spc="-53" dirty="0">
                <a:solidFill>
                  <a:srgbClr val="221F1F"/>
                </a:solidFill>
                <a:latin typeface="Arial"/>
                <a:cs typeface="Arial"/>
              </a:rPr>
              <a:t>Engagement</a:t>
            </a:r>
            <a:r>
              <a:rPr sz="529" b="1" spc="7" dirty="0">
                <a:solidFill>
                  <a:srgbClr val="221F1F"/>
                </a:solidFill>
                <a:latin typeface="Arial"/>
                <a:cs typeface="Arial"/>
              </a:rPr>
              <a:t> </a:t>
            </a:r>
            <a:r>
              <a:rPr sz="529" b="1" spc="-73" dirty="0">
                <a:solidFill>
                  <a:srgbClr val="221F1F"/>
                </a:solidFill>
                <a:latin typeface="Arial"/>
                <a:cs typeface="Arial"/>
              </a:rPr>
              <a:t>&amp;</a:t>
            </a:r>
            <a:r>
              <a:rPr sz="529" b="1" spc="7" dirty="0">
                <a:solidFill>
                  <a:srgbClr val="221F1F"/>
                </a:solidFill>
                <a:latin typeface="Arial"/>
                <a:cs typeface="Arial"/>
              </a:rPr>
              <a:t> </a:t>
            </a:r>
            <a:r>
              <a:rPr sz="529" b="1" spc="-46" dirty="0">
                <a:solidFill>
                  <a:srgbClr val="221F1F"/>
                </a:solidFill>
                <a:latin typeface="Arial"/>
                <a:cs typeface="Arial"/>
              </a:rPr>
              <a:t>Outreach</a:t>
            </a:r>
            <a:r>
              <a:rPr sz="529" b="1" spc="-7" dirty="0">
                <a:solidFill>
                  <a:srgbClr val="221F1F"/>
                </a:solidFill>
                <a:latin typeface="Arial"/>
                <a:cs typeface="Arial"/>
              </a:rPr>
              <a:t> Associate</a:t>
            </a:r>
            <a:endParaRPr sz="529">
              <a:latin typeface="Arial"/>
              <a:cs typeface="Arial"/>
            </a:endParaRPr>
          </a:p>
          <a:p>
            <a:pPr marL="58834">
              <a:spcBef>
                <a:spcPts val="26"/>
              </a:spcBef>
            </a:pPr>
            <a:r>
              <a:rPr sz="529" spc="-50" dirty="0">
                <a:solidFill>
                  <a:srgbClr val="221F1F"/>
                </a:solidFill>
                <a:latin typeface="Arial"/>
                <a:cs typeface="Arial"/>
              </a:rPr>
              <a:t>Ashley</a:t>
            </a:r>
            <a:r>
              <a:rPr sz="529" spc="30" dirty="0">
                <a:solidFill>
                  <a:srgbClr val="221F1F"/>
                </a:solidFill>
                <a:latin typeface="Arial"/>
                <a:cs typeface="Arial"/>
              </a:rPr>
              <a:t> </a:t>
            </a:r>
            <a:r>
              <a:rPr sz="529" spc="-7" dirty="0">
                <a:solidFill>
                  <a:srgbClr val="221F1F"/>
                </a:solidFill>
                <a:latin typeface="Arial"/>
                <a:cs typeface="Arial"/>
              </a:rPr>
              <a:t>Rhode</a:t>
            </a:r>
            <a:endParaRPr sz="529">
              <a:latin typeface="Arial"/>
              <a:cs typeface="Arial"/>
            </a:endParaRPr>
          </a:p>
          <a:p>
            <a:pPr marL="8405" marR="39503">
              <a:spcBef>
                <a:spcPts val="510"/>
              </a:spcBef>
            </a:pPr>
            <a:r>
              <a:rPr sz="529" b="1" spc="-40" dirty="0">
                <a:solidFill>
                  <a:srgbClr val="221F1F"/>
                </a:solidFill>
                <a:latin typeface="Arial"/>
                <a:cs typeface="Arial"/>
              </a:rPr>
              <a:t>Statewide</a:t>
            </a:r>
            <a:r>
              <a:rPr sz="529" b="1" spc="13" dirty="0">
                <a:solidFill>
                  <a:srgbClr val="221F1F"/>
                </a:solidFill>
                <a:latin typeface="Arial"/>
                <a:cs typeface="Arial"/>
              </a:rPr>
              <a:t> </a:t>
            </a:r>
            <a:r>
              <a:rPr sz="529" b="1" spc="-53" dirty="0">
                <a:solidFill>
                  <a:srgbClr val="221F1F"/>
                </a:solidFill>
                <a:latin typeface="Arial"/>
                <a:cs typeface="Arial"/>
              </a:rPr>
              <a:t>Extension</a:t>
            </a:r>
            <a:r>
              <a:rPr sz="529" b="1" spc="17" dirty="0">
                <a:solidFill>
                  <a:srgbClr val="221F1F"/>
                </a:solidFill>
                <a:latin typeface="Arial"/>
                <a:cs typeface="Arial"/>
              </a:rPr>
              <a:t> </a:t>
            </a:r>
            <a:r>
              <a:rPr sz="529" b="1" spc="-33" dirty="0">
                <a:solidFill>
                  <a:srgbClr val="221F1F"/>
                </a:solidFill>
                <a:latin typeface="Arial"/>
                <a:cs typeface="Arial"/>
              </a:rPr>
              <a:t>&amp;</a:t>
            </a:r>
            <a:r>
              <a:rPr sz="529" b="1" spc="331" dirty="0">
                <a:solidFill>
                  <a:srgbClr val="221F1F"/>
                </a:solidFill>
                <a:latin typeface="Arial"/>
                <a:cs typeface="Arial"/>
              </a:rPr>
              <a:t> </a:t>
            </a:r>
            <a:r>
              <a:rPr sz="529" b="1" spc="-53" dirty="0">
                <a:solidFill>
                  <a:srgbClr val="221F1F"/>
                </a:solidFill>
                <a:latin typeface="Arial"/>
                <a:cs typeface="Arial"/>
              </a:rPr>
              <a:t>Engagement</a:t>
            </a:r>
            <a:r>
              <a:rPr sz="529" b="1" spc="13" dirty="0">
                <a:solidFill>
                  <a:srgbClr val="221F1F"/>
                </a:solidFill>
                <a:latin typeface="Arial"/>
                <a:cs typeface="Arial"/>
              </a:rPr>
              <a:t> </a:t>
            </a:r>
            <a:r>
              <a:rPr sz="529" b="1" spc="-36" dirty="0">
                <a:solidFill>
                  <a:srgbClr val="221F1F"/>
                </a:solidFill>
                <a:latin typeface="Arial"/>
                <a:cs typeface="Arial"/>
              </a:rPr>
              <a:t>Specialist</a:t>
            </a:r>
            <a:endParaRPr sz="529">
              <a:latin typeface="Arial"/>
              <a:cs typeface="Arial"/>
            </a:endParaRPr>
          </a:p>
          <a:p>
            <a:pPr marL="58834">
              <a:spcBef>
                <a:spcPts val="26"/>
              </a:spcBef>
            </a:pPr>
            <a:r>
              <a:rPr sz="529" spc="-63" dirty="0">
                <a:solidFill>
                  <a:srgbClr val="221F1F"/>
                </a:solidFill>
                <a:latin typeface="Arial"/>
                <a:cs typeface="Arial"/>
              </a:rPr>
              <a:t>Noah</a:t>
            </a:r>
            <a:r>
              <a:rPr sz="529" spc="17" dirty="0">
                <a:solidFill>
                  <a:srgbClr val="221F1F"/>
                </a:solidFill>
                <a:latin typeface="Arial"/>
                <a:cs typeface="Arial"/>
              </a:rPr>
              <a:t> </a:t>
            </a:r>
            <a:r>
              <a:rPr sz="529" spc="-7" dirty="0">
                <a:solidFill>
                  <a:srgbClr val="221F1F"/>
                </a:solidFill>
                <a:latin typeface="Arial"/>
                <a:cs typeface="Arial"/>
              </a:rPr>
              <a:t>Washburn</a:t>
            </a:r>
            <a:endParaRPr sz="529">
              <a:latin typeface="Arial"/>
              <a:cs typeface="Arial"/>
            </a:endParaRPr>
          </a:p>
        </p:txBody>
      </p:sp>
      <p:sp>
        <p:nvSpPr>
          <p:cNvPr id="51" name="object 51"/>
          <p:cNvSpPr/>
          <p:nvPr/>
        </p:nvSpPr>
        <p:spPr>
          <a:xfrm>
            <a:off x="7084232" y="1160630"/>
            <a:ext cx="1311088" cy="352985"/>
          </a:xfrm>
          <a:custGeom>
            <a:avLst/>
            <a:gdLst/>
            <a:ahLst/>
            <a:cxnLst/>
            <a:rect l="l" t="t" r="r" b="b"/>
            <a:pathLst>
              <a:path w="1981200" h="533400">
                <a:moveTo>
                  <a:pt x="1905000" y="0"/>
                </a:moveTo>
                <a:lnTo>
                  <a:pt x="76200" y="0"/>
                </a:lnTo>
                <a:lnTo>
                  <a:pt x="46537" y="5987"/>
                </a:lnTo>
                <a:lnTo>
                  <a:pt x="22317" y="22317"/>
                </a:lnTo>
                <a:lnTo>
                  <a:pt x="5987" y="46537"/>
                </a:lnTo>
                <a:lnTo>
                  <a:pt x="0" y="76200"/>
                </a:lnTo>
                <a:lnTo>
                  <a:pt x="0" y="457200"/>
                </a:lnTo>
                <a:lnTo>
                  <a:pt x="5987" y="486862"/>
                </a:lnTo>
                <a:lnTo>
                  <a:pt x="22317" y="511082"/>
                </a:lnTo>
                <a:lnTo>
                  <a:pt x="46537" y="527412"/>
                </a:lnTo>
                <a:lnTo>
                  <a:pt x="76200" y="533400"/>
                </a:lnTo>
                <a:lnTo>
                  <a:pt x="1905000" y="533400"/>
                </a:lnTo>
                <a:lnTo>
                  <a:pt x="1934662" y="527412"/>
                </a:lnTo>
                <a:lnTo>
                  <a:pt x="1958882" y="511082"/>
                </a:lnTo>
                <a:lnTo>
                  <a:pt x="1975212" y="486862"/>
                </a:lnTo>
                <a:lnTo>
                  <a:pt x="1981200" y="457200"/>
                </a:lnTo>
                <a:lnTo>
                  <a:pt x="1981200" y="76200"/>
                </a:lnTo>
                <a:lnTo>
                  <a:pt x="1975212" y="46537"/>
                </a:lnTo>
                <a:lnTo>
                  <a:pt x="1958882" y="22317"/>
                </a:lnTo>
                <a:lnTo>
                  <a:pt x="1934662" y="5987"/>
                </a:lnTo>
                <a:lnTo>
                  <a:pt x="1905000" y="0"/>
                </a:lnTo>
                <a:close/>
              </a:path>
            </a:pathLst>
          </a:custGeom>
          <a:solidFill>
            <a:srgbClr val="F5CA72"/>
          </a:solidFill>
        </p:spPr>
        <p:txBody>
          <a:bodyPr wrap="square" lIns="0" tIns="0" rIns="0" bIns="0" rtlCol="0"/>
          <a:lstStyle/>
          <a:p>
            <a:endParaRPr/>
          </a:p>
        </p:txBody>
      </p:sp>
      <p:sp>
        <p:nvSpPr>
          <p:cNvPr id="52" name="object 52"/>
          <p:cNvSpPr txBox="1"/>
          <p:nvPr/>
        </p:nvSpPr>
        <p:spPr>
          <a:xfrm>
            <a:off x="7217297" y="1189311"/>
            <a:ext cx="1050551" cy="283561"/>
          </a:xfrm>
          <a:prstGeom prst="rect">
            <a:avLst/>
          </a:prstGeom>
        </p:spPr>
        <p:txBody>
          <a:bodyPr vert="horz" wrap="square" lIns="0" tIns="8404" rIns="0" bIns="0" rtlCol="0">
            <a:spAutoFit/>
          </a:bodyPr>
          <a:lstStyle/>
          <a:p>
            <a:pPr marL="8405" marR="3362" algn="ctr">
              <a:spcBef>
                <a:spcPts val="66"/>
              </a:spcBef>
            </a:pPr>
            <a:r>
              <a:rPr sz="596" b="1" spc="-60" dirty="0">
                <a:solidFill>
                  <a:srgbClr val="221F1F"/>
                </a:solidFill>
                <a:latin typeface="Arial"/>
                <a:cs typeface="Arial"/>
              </a:rPr>
              <a:t>Deputy</a:t>
            </a:r>
            <a:r>
              <a:rPr sz="596" b="1" spc="13" dirty="0">
                <a:solidFill>
                  <a:srgbClr val="221F1F"/>
                </a:solidFill>
                <a:latin typeface="Arial"/>
                <a:cs typeface="Arial"/>
              </a:rPr>
              <a:t> </a:t>
            </a:r>
            <a:r>
              <a:rPr sz="596" b="1" spc="-53" dirty="0">
                <a:solidFill>
                  <a:srgbClr val="221F1F"/>
                </a:solidFill>
                <a:latin typeface="Arial"/>
                <a:cs typeface="Arial"/>
              </a:rPr>
              <a:t>Chief</a:t>
            </a:r>
            <a:r>
              <a:rPr sz="596" b="1" spc="13" dirty="0">
                <a:solidFill>
                  <a:srgbClr val="221F1F"/>
                </a:solidFill>
                <a:latin typeface="Arial"/>
                <a:cs typeface="Arial"/>
              </a:rPr>
              <a:t> </a:t>
            </a:r>
            <a:r>
              <a:rPr sz="596" b="1" spc="-56" dirty="0">
                <a:solidFill>
                  <a:srgbClr val="221F1F"/>
                </a:solidFill>
                <a:latin typeface="Arial"/>
                <a:cs typeface="Arial"/>
              </a:rPr>
              <a:t>Engagement</a:t>
            </a:r>
            <a:r>
              <a:rPr sz="596" b="1" spc="17" dirty="0">
                <a:solidFill>
                  <a:srgbClr val="221F1F"/>
                </a:solidFill>
                <a:latin typeface="Arial"/>
                <a:cs typeface="Arial"/>
              </a:rPr>
              <a:t> </a:t>
            </a:r>
            <a:r>
              <a:rPr sz="596" b="1" spc="-40" dirty="0">
                <a:solidFill>
                  <a:srgbClr val="221F1F"/>
                </a:solidFill>
                <a:latin typeface="Arial"/>
                <a:cs typeface="Arial"/>
              </a:rPr>
              <a:t>Officer</a:t>
            </a:r>
            <a:r>
              <a:rPr sz="596" b="1" spc="331" dirty="0">
                <a:solidFill>
                  <a:srgbClr val="221F1F"/>
                </a:solidFill>
                <a:latin typeface="Arial"/>
                <a:cs typeface="Arial"/>
              </a:rPr>
              <a:t> </a:t>
            </a:r>
            <a:r>
              <a:rPr sz="596" b="1" spc="-43" dirty="0">
                <a:solidFill>
                  <a:srgbClr val="221F1F"/>
                </a:solidFill>
                <a:latin typeface="Arial"/>
                <a:cs typeface="Arial"/>
              </a:rPr>
              <a:t>for</a:t>
            </a:r>
            <a:r>
              <a:rPr sz="596" b="1" spc="-17" dirty="0">
                <a:solidFill>
                  <a:srgbClr val="221F1F"/>
                </a:solidFill>
                <a:latin typeface="Arial"/>
                <a:cs typeface="Arial"/>
              </a:rPr>
              <a:t> </a:t>
            </a:r>
            <a:r>
              <a:rPr sz="596" b="1" spc="-86" dirty="0">
                <a:solidFill>
                  <a:srgbClr val="221F1F"/>
                </a:solidFill>
                <a:latin typeface="Arial"/>
                <a:cs typeface="Arial"/>
              </a:rPr>
              <a:t>UM</a:t>
            </a:r>
            <a:r>
              <a:rPr sz="596" b="1" spc="-10" dirty="0">
                <a:solidFill>
                  <a:srgbClr val="221F1F"/>
                </a:solidFill>
                <a:latin typeface="Arial"/>
                <a:cs typeface="Arial"/>
              </a:rPr>
              <a:t> </a:t>
            </a:r>
            <a:r>
              <a:rPr sz="596" b="1" spc="-63" dirty="0">
                <a:solidFill>
                  <a:srgbClr val="221F1F"/>
                </a:solidFill>
                <a:latin typeface="Arial"/>
                <a:cs typeface="Arial"/>
              </a:rPr>
              <a:t>System</a:t>
            </a:r>
            <a:r>
              <a:rPr sz="596" b="1" spc="-13" dirty="0">
                <a:solidFill>
                  <a:srgbClr val="221F1F"/>
                </a:solidFill>
                <a:latin typeface="Arial"/>
                <a:cs typeface="Arial"/>
              </a:rPr>
              <a:t> </a:t>
            </a:r>
            <a:r>
              <a:rPr sz="596" b="1" spc="-7" dirty="0">
                <a:solidFill>
                  <a:srgbClr val="221F1F"/>
                </a:solidFill>
                <a:latin typeface="Arial"/>
                <a:cs typeface="Arial"/>
              </a:rPr>
              <a:t>Engagement</a:t>
            </a:r>
            <a:endParaRPr sz="596">
              <a:latin typeface="Arial"/>
              <a:cs typeface="Arial"/>
            </a:endParaRPr>
          </a:p>
          <a:p>
            <a:pPr marL="420" algn="ctr"/>
            <a:r>
              <a:rPr sz="596" spc="-60" dirty="0">
                <a:solidFill>
                  <a:srgbClr val="221F1F"/>
                </a:solidFill>
                <a:latin typeface="Arial"/>
                <a:cs typeface="Arial"/>
              </a:rPr>
              <a:t>Alison</a:t>
            </a:r>
            <a:r>
              <a:rPr sz="596" spc="-23" dirty="0">
                <a:solidFill>
                  <a:srgbClr val="221F1F"/>
                </a:solidFill>
                <a:latin typeface="Arial"/>
                <a:cs typeface="Arial"/>
              </a:rPr>
              <a:t> </a:t>
            </a:r>
            <a:r>
              <a:rPr sz="596" spc="-7" dirty="0">
                <a:solidFill>
                  <a:srgbClr val="221F1F"/>
                </a:solidFill>
                <a:latin typeface="Arial"/>
                <a:cs typeface="Arial"/>
              </a:rPr>
              <a:t>Copeland</a:t>
            </a:r>
            <a:endParaRPr sz="596">
              <a:latin typeface="Arial"/>
              <a:cs typeface="Arial"/>
            </a:endParaRPr>
          </a:p>
        </p:txBody>
      </p:sp>
      <p:grpSp>
        <p:nvGrpSpPr>
          <p:cNvPr id="53" name="object 53"/>
          <p:cNvGrpSpPr/>
          <p:nvPr/>
        </p:nvGrpSpPr>
        <p:grpSpPr>
          <a:xfrm>
            <a:off x="1058661" y="1968211"/>
            <a:ext cx="5911663" cy="1448921"/>
            <a:chOff x="1091754" y="2974186"/>
            <a:chExt cx="8933180" cy="2189480"/>
          </a:xfrm>
        </p:grpSpPr>
        <p:sp>
          <p:nvSpPr>
            <p:cNvPr id="54" name="object 54"/>
            <p:cNvSpPr/>
            <p:nvPr/>
          </p:nvSpPr>
          <p:spPr>
            <a:xfrm>
              <a:off x="8606430" y="3347854"/>
              <a:ext cx="1416685" cy="1814195"/>
            </a:xfrm>
            <a:custGeom>
              <a:avLst/>
              <a:gdLst/>
              <a:ahLst/>
              <a:cxnLst/>
              <a:rect l="l" t="t" r="r" b="b"/>
              <a:pathLst>
                <a:path w="1416684" h="1814195">
                  <a:moveTo>
                    <a:pt x="1362138" y="0"/>
                  </a:moveTo>
                  <a:lnTo>
                    <a:pt x="54482" y="0"/>
                  </a:lnTo>
                  <a:lnTo>
                    <a:pt x="33272" y="4380"/>
                  </a:lnTo>
                  <a:lnTo>
                    <a:pt x="15954" y="17267"/>
                  </a:lnTo>
                  <a:lnTo>
                    <a:pt x="4280" y="38281"/>
                  </a:lnTo>
                  <a:lnTo>
                    <a:pt x="0" y="67043"/>
                  </a:lnTo>
                  <a:lnTo>
                    <a:pt x="0" y="1735150"/>
                  </a:lnTo>
                  <a:lnTo>
                    <a:pt x="4280" y="1765699"/>
                  </a:lnTo>
                  <a:lnTo>
                    <a:pt x="15954" y="1790647"/>
                  </a:lnTo>
                  <a:lnTo>
                    <a:pt x="33272" y="1807468"/>
                  </a:lnTo>
                  <a:lnTo>
                    <a:pt x="54482" y="1813636"/>
                  </a:lnTo>
                  <a:lnTo>
                    <a:pt x="1362138" y="1813636"/>
                  </a:lnTo>
                  <a:lnTo>
                    <a:pt x="1383349" y="1807468"/>
                  </a:lnTo>
                  <a:lnTo>
                    <a:pt x="1400667" y="1790647"/>
                  </a:lnTo>
                  <a:lnTo>
                    <a:pt x="1412341" y="1765699"/>
                  </a:lnTo>
                  <a:lnTo>
                    <a:pt x="1416621" y="1735150"/>
                  </a:lnTo>
                  <a:lnTo>
                    <a:pt x="1416621" y="67043"/>
                  </a:lnTo>
                  <a:lnTo>
                    <a:pt x="1412341" y="38281"/>
                  </a:lnTo>
                  <a:lnTo>
                    <a:pt x="1400667" y="17267"/>
                  </a:lnTo>
                  <a:lnTo>
                    <a:pt x="1383349" y="4380"/>
                  </a:lnTo>
                  <a:lnTo>
                    <a:pt x="1362138" y="0"/>
                  </a:lnTo>
                  <a:close/>
                </a:path>
              </a:pathLst>
            </a:custGeom>
            <a:solidFill>
              <a:srgbClr val="FCECD0"/>
            </a:solidFill>
          </p:spPr>
          <p:txBody>
            <a:bodyPr wrap="square" lIns="0" tIns="0" rIns="0" bIns="0" rtlCol="0"/>
            <a:lstStyle/>
            <a:p>
              <a:endParaRPr/>
            </a:p>
          </p:txBody>
        </p:sp>
        <p:sp>
          <p:nvSpPr>
            <p:cNvPr id="55" name="object 55"/>
            <p:cNvSpPr/>
            <p:nvPr/>
          </p:nvSpPr>
          <p:spPr>
            <a:xfrm>
              <a:off x="8606430" y="3347854"/>
              <a:ext cx="1416685" cy="1814195"/>
            </a:xfrm>
            <a:custGeom>
              <a:avLst/>
              <a:gdLst/>
              <a:ahLst/>
              <a:cxnLst/>
              <a:rect l="l" t="t" r="r" b="b"/>
              <a:pathLst>
                <a:path w="1416684" h="1814195">
                  <a:moveTo>
                    <a:pt x="54482" y="0"/>
                  </a:moveTo>
                  <a:lnTo>
                    <a:pt x="33272" y="4380"/>
                  </a:lnTo>
                  <a:lnTo>
                    <a:pt x="15954" y="17267"/>
                  </a:lnTo>
                  <a:lnTo>
                    <a:pt x="4280" y="38281"/>
                  </a:lnTo>
                  <a:lnTo>
                    <a:pt x="0" y="67043"/>
                  </a:lnTo>
                  <a:lnTo>
                    <a:pt x="0" y="1735150"/>
                  </a:lnTo>
                  <a:lnTo>
                    <a:pt x="4280" y="1765699"/>
                  </a:lnTo>
                  <a:lnTo>
                    <a:pt x="15954" y="1790647"/>
                  </a:lnTo>
                  <a:lnTo>
                    <a:pt x="33272" y="1807468"/>
                  </a:lnTo>
                  <a:lnTo>
                    <a:pt x="54482" y="1813636"/>
                  </a:lnTo>
                  <a:lnTo>
                    <a:pt x="1362138" y="1813636"/>
                  </a:lnTo>
                  <a:lnTo>
                    <a:pt x="1383349" y="1807468"/>
                  </a:lnTo>
                  <a:lnTo>
                    <a:pt x="1400667" y="1790647"/>
                  </a:lnTo>
                  <a:lnTo>
                    <a:pt x="1412341" y="1765699"/>
                  </a:lnTo>
                  <a:lnTo>
                    <a:pt x="1416621" y="1735150"/>
                  </a:lnTo>
                  <a:lnTo>
                    <a:pt x="1416621" y="67043"/>
                  </a:lnTo>
                  <a:lnTo>
                    <a:pt x="1412341" y="38281"/>
                  </a:lnTo>
                  <a:lnTo>
                    <a:pt x="1400667" y="17267"/>
                  </a:lnTo>
                  <a:lnTo>
                    <a:pt x="1383349" y="4380"/>
                  </a:lnTo>
                  <a:lnTo>
                    <a:pt x="1362138" y="0"/>
                  </a:lnTo>
                  <a:lnTo>
                    <a:pt x="54482" y="0"/>
                  </a:lnTo>
                  <a:close/>
                </a:path>
              </a:pathLst>
            </a:custGeom>
            <a:ln w="3175">
              <a:solidFill>
                <a:srgbClr val="F1B830"/>
              </a:solidFill>
            </a:ln>
          </p:spPr>
          <p:txBody>
            <a:bodyPr wrap="square" lIns="0" tIns="0" rIns="0" bIns="0" rtlCol="0"/>
            <a:lstStyle/>
            <a:p>
              <a:endParaRPr/>
            </a:p>
          </p:txBody>
        </p:sp>
        <p:sp>
          <p:nvSpPr>
            <p:cNvPr id="56" name="object 56"/>
            <p:cNvSpPr/>
            <p:nvPr/>
          </p:nvSpPr>
          <p:spPr>
            <a:xfrm>
              <a:off x="1093341" y="2975773"/>
              <a:ext cx="1555750" cy="1325880"/>
            </a:xfrm>
            <a:custGeom>
              <a:avLst/>
              <a:gdLst/>
              <a:ahLst/>
              <a:cxnLst/>
              <a:rect l="l" t="t" r="r" b="b"/>
              <a:pathLst>
                <a:path w="1555750" h="1325879">
                  <a:moveTo>
                    <a:pt x="1479550" y="0"/>
                  </a:moveTo>
                  <a:lnTo>
                    <a:pt x="76200" y="0"/>
                  </a:lnTo>
                  <a:lnTo>
                    <a:pt x="46537" y="6756"/>
                  </a:lnTo>
                  <a:lnTo>
                    <a:pt x="22317" y="25182"/>
                  </a:lnTo>
                  <a:lnTo>
                    <a:pt x="5987" y="52511"/>
                  </a:lnTo>
                  <a:lnTo>
                    <a:pt x="0" y="85979"/>
                  </a:lnTo>
                  <a:lnTo>
                    <a:pt x="0" y="1239545"/>
                  </a:lnTo>
                  <a:lnTo>
                    <a:pt x="5987" y="1273012"/>
                  </a:lnTo>
                  <a:lnTo>
                    <a:pt x="22317" y="1300341"/>
                  </a:lnTo>
                  <a:lnTo>
                    <a:pt x="46537" y="1318767"/>
                  </a:lnTo>
                  <a:lnTo>
                    <a:pt x="76200" y="1325524"/>
                  </a:lnTo>
                  <a:lnTo>
                    <a:pt x="1479550" y="1325524"/>
                  </a:lnTo>
                  <a:lnTo>
                    <a:pt x="1509212" y="1318767"/>
                  </a:lnTo>
                  <a:lnTo>
                    <a:pt x="1533432" y="1300341"/>
                  </a:lnTo>
                  <a:lnTo>
                    <a:pt x="1549762" y="1273012"/>
                  </a:lnTo>
                  <a:lnTo>
                    <a:pt x="1555750" y="1239545"/>
                  </a:lnTo>
                  <a:lnTo>
                    <a:pt x="1555750" y="85979"/>
                  </a:lnTo>
                  <a:lnTo>
                    <a:pt x="1549762" y="52511"/>
                  </a:lnTo>
                  <a:lnTo>
                    <a:pt x="1533432" y="25182"/>
                  </a:lnTo>
                  <a:lnTo>
                    <a:pt x="1509212" y="6756"/>
                  </a:lnTo>
                  <a:lnTo>
                    <a:pt x="1479550" y="0"/>
                  </a:lnTo>
                  <a:close/>
                </a:path>
              </a:pathLst>
            </a:custGeom>
            <a:solidFill>
              <a:srgbClr val="F5CA72"/>
            </a:solidFill>
          </p:spPr>
          <p:txBody>
            <a:bodyPr wrap="square" lIns="0" tIns="0" rIns="0" bIns="0" rtlCol="0"/>
            <a:lstStyle/>
            <a:p>
              <a:endParaRPr/>
            </a:p>
          </p:txBody>
        </p:sp>
        <p:sp>
          <p:nvSpPr>
            <p:cNvPr id="57" name="object 57"/>
            <p:cNvSpPr/>
            <p:nvPr/>
          </p:nvSpPr>
          <p:spPr>
            <a:xfrm>
              <a:off x="1093341" y="2975773"/>
              <a:ext cx="1555750" cy="1325880"/>
            </a:xfrm>
            <a:custGeom>
              <a:avLst/>
              <a:gdLst/>
              <a:ahLst/>
              <a:cxnLst/>
              <a:rect l="l" t="t" r="r" b="b"/>
              <a:pathLst>
                <a:path w="1555750" h="1325879">
                  <a:moveTo>
                    <a:pt x="76200" y="0"/>
                  </a:moveTo>
                  <a:lnTo>
                    <a:pt x="46537" y="6756"/>
                  </a:lnTo>
                  <a:lnTo>
                    <a:pt x="22317" y="25182"/>
                  </a:lnTo>
                  <a:lnTo>
                    <a:pt x="5987" y="52511"/>
                  </a:lnTo>
                  <a:lnTo>
                    <a:pt x="0" y="85979"/>
                  </a:lnTo>
                  <a:lnTo>
                    <a:pt x="0" y="1239545"/>
                  </a:lnTo>
                  <a:lnTo>
                    <a:pt x="5987" y="1273012"/>
                  </a:lnTo>
                  <a:lnTo>
                    <a:pt x="22317" y="1300341"/>
                  </a:lnTo>
                  <a:lnTo>
                    <a:pt x="46537" y="1318767"/>
                  </a:lnTo>
                  <a:lnTo>
                    <a:pt x="76200" y="1325524"/>
                  </a:lnTo>
                  <a:lnTo>
                    <a:pt x="1479550" y="1325524"/>
                  </a:lnTo>
                  <a:lnTo>
                    <a:pt x="1509212" y="1318767"/>
                  </a:lnTo>
                  <a:lnTo>
                    <a:pt x="1533432" y="1300341"/>
                  </a:lnTo>
                  <a:lnTo>
                    <a:pt x="1549762" y="1273012"/>
                  </a:lnTo>
                  <a:lnTo>
                    <a:pt x="1555750" y="1239545"/>
                  </a:lnTo>
                  <a:lnTo>
                    <a:pt x="1555750" y="85979"/>
                  </a:lnTo>
                  <a:lnTo>
                    <a:pt x="1549762" y="52511"/>
                  </a:lnTo>
                  <a:lnTo>
                    <a:pt x="1533432" y="25182"/>
                  </a:lnTo>
                  <a:lnTo>
                    <a:pt x="1509212" y="6756"/>
                  </a:lnTo>
                  <a:lnTo>
                    <a:pt x="1479550" y="0"/>
                  </a:lnTo>
                  <a:lnTo>
                    <a:pt x="76200" y="0"/>
                  </a:lnTo>
                  <a:close/>
                </a:path>
              </a:pathLst>
            </a:custGeom>
            <a:ln w="3175">
              <a:solidFill>
                <a:srgbClr val="F1B830"/>
              </a:solidFill>
            </a:ln>
          </p:spPr>
          <p:txBody>
            <a:bodyPr wrap="square" lIns="0" tIns="0" rIns="0" bIns="0" rtlCol="0"/>
            <a:lstStyle/>
            <a:p>
              <a:endParaRPr/>
            </a:p>
          </p:txBody>
        </p:sp>
      </p:grpSp>
      <p:sp>
        <p:nvSpPr>
          <p:cNvPr id="58" name="object 58"/>
          <p:cNvSpPr txBox="1"/>
          <p:nvPr/>
        </p:nvSpPr>
        <p:spPr>
          <a:xfrm>
            <a:off x="1103834" y="2002561"/>
            <a:ext cx="864394" cy="711243"/>
          </a:xfrm>
          <a:prstGeom prst="rect">
            <a:avLst/>
          </a:prstGeom>
        </p:spPr>
        <p:txBody>
          <a:bodyPr vert="horz" wrap="square" lIns="0" tIns="8404" rIns="0" bIns="0" rtlCol="0">
            <a:spAutoFit/>
          </a:bodyPr>
          <a:lstStyle/>
          <a:p>
            <a:pPr marL="58834" marR="3362" indent="-50429">
              <a:spcBef>
                <a:spcPts val="66"/>
              </a:spcBef>
            </a:pPr>
            <a:r>
              <a:rPr sz="529" b="1" spc="-50" dirty="0">
                <a:solidFill>
                  <a:srgbClr val="221F1F"/>
                </a:solidFill>
                <a:latin typeface="Arial"/>
                <a:cs typeface="Arial"/>
              </a:rPr>
              <a:t>Agriculture</a:t>
            </a:r>
            <a:r>
              <a:rPr sz="529" b="1" spc="-3" dirty="0">
                <a:solidFill>
                  <a:srgbClr val="221F1F"/>
                </a:solidFill>
                <a:latin typeface="Arial"/>
                <a:cs typeface="Arial"/>
              </a:rPr>
              <a:t> </a:t>
            </a:r>
            <a:r>
              <a:rPr sz="529" b="1" spc="-73" dirty="0">
                <a:solidFill>
                  <a:srgbClr val="221F1F"/>
                </a:solidFill>
                <a:latin typeface="Arial"/>
                <a:cs typeface="Arial"/>
              </a:rPr>
              <a:t>&amp;</a:t>
            </a:r>
            <a:r>
              <a:rPr sz="529" b="1" spc="-3" dirty="0">
                <a:solidFill>
                  <a:srgbClr val="221F1F"/>
                </a:solidFill>
                <a:latin typeface="Arial"/>
                <a:cs typeface="Arial"/>
              </a:rPr>
              <a:t> </a:t>
            </a:r>
            <a:r>
              <a:rPr sz="529" b="1" spc="-7" dirty="0">
                <a:solidFill>
                  <a:srgbClr val="221F1F"/>
                </a:solidFill>
                <a:latin typeface="Arial"/>
                <a:cs typeface="Arial"/>
              </a:rPr>
              <a:t>Environment </a:t>
            </a:r>
            <a:r>
              <a:rPr sz="529" spc="-50" dirty="0">
                <a:solidFill>
                  <a:srgbClr val="221F1F"/>
                </a:solidFill>
                <a:latin typeface="Arial"/>
                <a:cs typeface="Arial"/>
              </a:rPr>
              <a:t>Senior</a:t>
            </a:r>
            <a:r>
              <a:rPr sz="529" spc="-3" dirty="0">
                <a:solidFill>
                  <a:srgbClr val="221F1F"/>
                </a:solidFill>
                <a:latin typeface="Arial"/>
                <a:cs typeface="Arial"/>
              </a:rPr>
              <a:t> </a:t>
            </a:r>
            <a:r>
              <a:rPr sz="529" spc="-56" dirty="0">
                <a:solidFill>
                  <a:srgbClr val="221F1F"/>
                </a:solidFill>
                <a:latin typeface="Arial"/>
                <a:cs typeface="Arial"/>
              </a:rPr>
              <a:t>Program</a:t>
            </a:r>
            <a:r>
              <a:rPr sz="529" spc="-3" dirty="0">
                <a:solidFill>
                  <a:srgbClr val="221F1F"/>
                </a:solidFill>
                <a:latin typeface="Arial"/>
                <a:cs typeface="Arial"/>
              </a:rPr>
              <a:t> </a:t>
            </a:r>
            <a:r>
              <a:rPr sz="529" spc="-43" dirty="0">
                <a:solidFill>
                  <a:srgbClr val="221F1F"/>
                </a:solidFill>
                <a:latin typeface="Arial"/>
                <a:cs typeface="Arial"/>
              </a:rPr>
              <a:t>Director</a:t>
            </a:r>
            <a:r>
              <a:rPr sz="529" dirty="0">
                <a:solidFill>
                  <a:srgbClr val="221F1F"/>
                </a:solidFill>
                <a:latin typeface="Arial"/>
                <a:cs typeface="Arial"/>
              </a:rPr>
              <a:t> </a:t>
            </a:r>
            <a:r>
              <a:rPr sz="529" spc="-33" dirty="0">
                <a:solidFill>
                  <a:srgbClr val="221F1F"/>
                </a:solidFill>
                <a:latin typeface="Arial"/>
                <a:cs typeface="Arial"/>
              </a:rPr>
              <a:t>&amp;</a:t>
            </a:r>
            <a:r>
              <a:rPr sz="529" spc="331" dirty="0">
                <a:solidFill>
                  <a:srgbClr val="221F1F"/>
                </a:solidFill>
                <a:latin typeface="Arial"/>
                <a:cs typeface="Arial"/>
              </a:rPr>
              <a:t> </a:t>
            </a:r>
            <a:r>
              <a:rPr sz="529" spc="-50" dirty="0">
                <a:solidFill>
                  <a:srgbClr val="221F1F"/>
                </a:solidFill>
                <a:latin typeface="Arial"/>
                <a:cs typeface="Arial"/>
              </a:rPr>
              <a:t>Associate</a:t>
            </a:r>
            <a:r>
              <a:rPr sz="529" spc="-7" dirty="0">
                <a:solidFill>
                  <a:srgbClr val="221F1F"/>
                </a:solidFill>
                <a:latin typeface="Arial"/>
                <a:cs typeface="Arial"/>
              </a:rPr>
              <a:t> </a:t>
            </a:r>
            <a:r>
              <a:rPr sz="529" spc="-63" dirty="0">
                <a:solidFill>
                  <a:srgbClr val="221F1F"/>
                </a:solidFill>
                <a:latin typeface="Arial"/>
                <a:cs typeface="Arial"/>
              </a:rPr>
              <a:t>Dean:</a:t>
            </a:r>
            <a:r>
              <a:rPr sz="529" spc="-23" dirty="0">
                <a:solidFill>
                  <a:srgbClr val="221F1F"/>
                </a:solidFill>
                <a:latin typeface="Arial"/>
                <a:cs typeface="Arial"/>
              </a:rPr>
              <a:t> </a:t>
            </a:r>
            <a:r>
              <a:rPr sz="529" spc="-75" dirty="0">
                <a:solidFill>
                  <a:srgbClr val="221F1F"/>
                </a:solidFill>
                <a:latin typeface="Arial"/>
                <a:cs typeface="Arial"/>
              </a:rPr>
              <a:t>Rob</a:t>
            </a:r>
            <a:r>
              <a:rPr sz="529" spc="-3" dirty="0">
                <a:solidFill>
                  <a:srgbClr val="221F1F"/>
                </a:solidFill>
                <a:latin typeface="Arial"/>
                <a:cs typeface="Arial"/>
              </a:rPr>
              <a:t> </a:t>
            </a:r>
            <a:r>
              <a:rPr sz="529" spc="-53" dirty="0">
                <a:solidFill>
                  <a:srgbClr val="221F1F"/>
                </a:solidFill>
                <a:latin typeface="Arial"/>
                <a:cs typeface="Arial"/>
              </a:rPr>
              <a:t>Kallenbach</a:t>
            </a:r>
            <a:endParaRPr sz="529">
              <a:latin typeface="Arial"/>
              <a:cs typeface="Arial"/>
            </a:endParaRPr>
          </a:p>
          <a:p>
            <a:pPr marL="8405">
              <a:spcBef>
                <a:spcPts val="397"/>
              </a:spcBef>
            </a:pPr>
            <a:r>
              <a:rPr sz="529" b="1" spc="-53" dirty="0">
                <a:solidFill>
                  <a:srgbClr val="221F1F"/>
                </a:solidFill>
                <a:latin typeface="Arial"/>
                <a:cs typeface="Arial"/>
              </a:rPr>
              <a:t>Faculty</a:t>
            </a:r>
            <a:r>
              <a:rPr sz="529" b="1" spc="-10" dirty="0">
                <a:solidFill>
                  <a:srgbClr val="221F1F"/>
                </a:solidFill>
                <a:latin typeface="Arial"/>
                <a:cs typeface="Arial"/>
              </a:rPr>
              <a:t> </a:t>
            </a:r>
            <a:r>
              <a:rPr sz="529" b="1" spc="-7" dirty="0">
                <a:solidFill>
                  <a:srgbClr val="221F1F"/>
                </a:solidFill>
                <a:latin typeface="Arial"/>
                <a:cs typeface="Arial"/>
              </a:rPr>
              <a:t>Leadership</a:t>
            </a:r>
            <a:endParaRPr sz="529">
              <a:latin typeface="Arial"/>
              <a:cs typeface="Arial"/>
            </a:endParaRPr>
          </a:p>
          <a:p>
            <a:pPr marL="58834" marR="41184"/>
            <a:r>
              <a:rPr sz="529" spc="-50" dirty="0">
                <a:solidFill>
                  <a:srgbClr val="221F1F"/>
                </a:solidFill>
                <a:latin typeface="Arial"/>
                <a:cs typeface="Arial"/>
              </a:rPr>
              <a:t>Animal</a:t>
            </a:r>
            <a:r>
              <a:rPr sz="529" spc="-13" dirty="0">
                <a:solidFill>
                  <a:srgbClr val="221F1F"/>
                </a:solidFill>
                <a:latin typeface="Arial"/>
                <a:cs typeface="Arial"/>
              </a:rPr>
              <a:t> </a:t>
            </a:r>
            <a:r>
              <a:rPr sz="529" spc="-50" dirty="0">
                <a:solidFill>
                  <a:srgbClr val="221F1F"/>
                </a:solidFill>
                <a:latin typeface="Arial"/>
                <a:cs typeface="Arial"/>
              </a:rPr>
              <a:t>Health</a:t>
            </a:r>
            <a:r>
              <a:rPr sz="529" spc="-10" dirty="0">
                <a:solidFill>
                  <a:srgbClr val="221F1F"/>
                </a:solidFill>
                <a:latin typeface="Arial"/>
                <a:cs typeface="Arial"/>
              </a:rPr>
              <a:t> </a:t>
            </a:r>
            <a:r>
              <a:rPr sz="529" spc="-66" dirty="0">
                <a:solidFill>
                  <a:srgbClr val="221F1F"/>
                </a:solidFill>
                <a:latin typeface="Arial"/>
                <a:cs typeface="Arial"/>
              </a:rPr>
              <a:t>&amp;</a:t>
            </a:r>
            <a:r>
              <a:rPr sz="529" spc="-13" dirty="0">
                <a:solidFill>
                  <a:srgbClr val="221F1F"/>
                </a:solidFill>
                <a:latin typeface="Arial"/>
                <a:cs typeface="Arial"/>
              </a:rPr>
              <a:t> </a:t>
            </a:r>
            <a:r>
              <a:rPr sz="529" spc="-7" dirty="0">
                <a:solidFill>
                  <a:srgbClr val="221F1F"/>
                </a:solidFill>
                <a:latin typeface="Arial"/>
                <a:cs typeface="Arial"/>
              </a:rPr>
              <a:t>Production </a:t>
            </a:r>
            <a:r>
              <a:rPr sz="529" spc="-50" dirty="0">
                <a:solidFill>
                  <a:srgbClr val="221F1F"/>
                </a:solidFill>
                <a:latin typeface="Arial"/>
                <a:cs typeface="Arial"/>
              </a:rPr>
              <a:t>Plant</a:t>
            </a:r>
            <a:r>
              <a:rPr sz="529" spc="-3" dirty="0">
                <a:solidFill>
                  <a:srgbClr val="221F1F"/>
                </a:solidFill>
                <a:latin typeface="Arial"/>
                <a:cs typeface="Arial"/>
              </a:rPr>
              <a:t> </a:t>
            </a:r>
            <a:r>
              <a:rPr sz="529" spc="-50" dirty="0">
                <a:solidFill>
                  <a:srgbClr val="221F1F"/>
                </a:solidFill>
                <a:latin typeface="Arial"/>
                <a:cs typeface="Arial"/>
              </a:rPr>
              <a:t>Production</a:t>
            </a:r>
            <a:r>
              <a:rPr sz="529" dirty="0">
                <a:solidFill>
                  <a:srgbClr val="221F1F"/>
                </a:solidFill>
                <a:latin typeface="Arial"/>
                <a:cs typeface="Arial"/>
              </a:rPr>
              <a:t> </a:t>
            </a:r>
            <a:r>
              <a:rPr sz="529" spc="-66" dirty="0">
                <a:solidFill>
                  <a:srgbClr val="221F1F"/>
                </a:solidFill>
                <a:latin typeface="Arial"/>
                <a:cs typeface="Arial"/>
              </a:rPr>
              <a:t>&amp;</a:t>
            </a:r>
            <a:r>
              <a:rPr sz="529" spc="-3" dirty="0">
                <a:solidFill>
                  <a:srgbClr val="221F1F"/>
                </a:solidFill>
                <a:latin typeface="Arial"/>
                <a:cs typeface="Arial"/>
              </a:rPr>
              <a:t> </a:t>
            </a:r>
            <a:r>
              <a:rPr sz="529" spc="-56" dirty="0">
                <a:solidFill>
                  <a:srgbClr val="221F1F"/>
                </a:solidFill>
                <a:latin typeface="Arial"/>
                <a:cs typeface="Arial"/>
              </a:rPr>
              <a:t>Technology</a:t>
            </a:r>
            <a:r>
              <a:rPr sz="529" spc="331" dirty="0">
                <a:solidFill>
                  <a:srgbClr val="221F1F"/>
                </a:solidFill>
                <a:latin typeface="Arial"/>
                <a:cs typeface="Arial"/>
              </a:rPr>
              <a:t> </a:t>
            </a:r>
            <a:r>
              <a:rPr sz="529" spc="-40" dirty="0">
                <a:solidFill>
                  <a:srgbClr val="221F1F"/>
                </a:solidFill>
                <a:latin typeface="Arial"/>
                <a:cs typeface="Arial"/>
              </a:rPr>
              <a:t>Agriculture</a:t>
            </a:r>
            <a:r>
              <a:rPr sz="529" spc="-7" dirty="0">
                <a:solidFill>
                  <a:srgbClr val="221F1F"/>
                </a:solidFill>
                <a:latin typeface="Arial"/>
                <a:cs typeface="Arial"/>
              </a:rPr>
              <a:t> </a:t>
            </a:r>
            <a:r>
              <a:rPr sz="529" spc="-53" dirty="0">
                <a:solidFill>
                  <a:srgbClr val="221F1F"/>
                </a:solidFill>
                <a:latin typeface="Arial"/>
                <a:cs typeface="Arial"/>
              </a:rPr>
              <a:t>Business</a:t>
            </a:r>
            <a:r>
              <a:rPr sz="529" spc="-7" dirty="0">
                <a:solidFill>
                  <a:srgbClr val="221F1F"/>
                </a:solidFill>
                <a:latin typeface="Arial"/>
                <a:cs typeface="Arial"/>
              </a:rPr>
              <a:t> </a:t>
            </a:r>
            <a:r>
              <a:rPr sz="529" spc="-66" dirty="0">
                <a:solidFill>
                  <a:srgbClr val="221F1F"/>
                </a:solidFill>
                <a:latin typeface="Arial"/>
                <a:cs typeface="Arial"/>
              </a:rPr>
              <a:t>&amp;</a:t>
            </a:r>
            <a:r>
              <a:rPr sz="529" spc="-3" dirty="0">
                <a:solidFill>
                  <a:srgbClr val="221F1F"/>
                </a:solidFill>
                <a:latin typeface="Arial"/>
                <a:cs typeface="Arial"/>
              </a:rPr>
              <a:t> </a:t>
            </a:r>
            <a:r>
              <a:rPr sz="529" spc="-7" dirty="0">
                <a:solidFill>
                  <a:srgbClr val="221F1F"/>
                </a:solidFill>
                <a:latin typeface="Arial"/>
                <a:cs typeface="Arial"/>
              </a:rPr>
              <a:t>Policy </a:t>
            </a:r>
            <a:r>
              <a:rPr sz="529" spc="-46" dirty="0">
                <a:solidFill>
                  <a:srgbClr val="221F1F"/>
                </a:solidFill>
                <a:latin typeface="Arial"/>
                <a:cs typeface="Arial"/>
              </a:rPr>
              <a:t>Natural</a:t>
            </a:r>
            <a:r>
              <a:rPr sz="529" spc="-7" dirty="0">
                <a:solidFill>
                  <a:srgbClr val="221F1F"/>
                </a:solidFill>
                <a:latin typeface="Arial"/>
                <a:cs typeface="Arial"/>
              </a:rPr>
              <a:t> Resources</a:t>
            </a:r>
            <a:endParaRPr sz="529">
              <a:latin typeface="Arial"/>
              <a:cs typeface="Arial"/>
            </a:endParaRPr>
          </a:p>
        </p:txBody>
      </p:sp>
      <p:grpSp>
        <p:nvGrpSpPr>
          <p:cNvPr id="59" name="object 59"/>
          <p:cNvGrpSpPr/>
          <p:nvPr/>
        </p:nvGrpSpPr>
        <p:grpSpPr>
          <a:xfrm>
            <a:off x="2146095" y="1968211"/>
            <a:ext cx="1893514" cy="2459131"/>
            <a:chOff x="2734988" y="2974186"/>
            <a:chExt cx="2861310" cy="3716020"/>
          </a:xfrm>
        </p:grpSpPr>
        <p:sp>
          <p:nvSpPr>
            <p:cNvPr id="60" name="object 60"/>
            <p:cNvSpPr/>
            <p:nvPr/>
          </p:nvSpPr>
          <p:spPr>
            <a:xfrm>
              <a:off x="2739134" y="2975773"/>
              <a:ext cx="1555750" cy="840105"/>
            </a:xfrm>
            <a:custGeom>
              <a:avLst/>
              <a:gdLst/>
              <a:ahLst/>
              <a:cxnLst/>
              <a:rect l="l" t="t" r="r" b="b"/>
              <a:pathLst>
                <a:path w="1555750" h="840104">
                  <a:moveTo>
                    <a:pt x="1479550" y="0"/>
                  </a:moveTo>
                  <a:lnTo>
                    <a:pt x="76200" y="0"/>
                  </a:lnTo>
                  <a:lnTo>
                    <a:pt x="46537" y="5508"/>
                  </a:lnTo>
                  <a:lnTo>
                    <a:pt x="22317" y="20532"/>
                  </a:lnTo>
                  <a:lnTo>
                    <a:pt x="5987" y="42819"/>
                  </a:lnTo>
                  <a:lnTo>
                    <a:pt x="0" y="70116"/>
                  </a:lnTo>
                  <a:lnTo>
                    <a:pt x="0" y="769467"/>
                  </a:lnTo>
                  <a:lnTo>
                    <a:pt x="5987" y="796757"/>
                  </a:lnTo>
                  <a:lnTo>
                    <a:pt x="22317" y="819040"/>
                  </a:lnTo>
                  <a:lnTo>
                    <a:pt x="46537" y="834063"/>
                  </a:lnTo>
                  <a:lnTo>
                    <a:pt x="76200" y="839571"/>
                  </a:lnTo>
                  <a:lnTo>
                    <a:pt x="1479550" y="839571"/>
                  </a:lnTo>
                  <a:lnTo>
                    <a:pt x="1509212" y="834063"/>
                  </a:lnTo>
                  <a:lnTo>
                    <a:pt x="1533432" y="819040"/>
                  </a:lnTo>
                  <a:lnTo>
                    <a:pt x="1549762" y="796757"/>
                  </a:lnTo>
                  <a:lnTo>
                    <a:pt x="1555750" y="769467"/>
                  </a:lnTo>
                  <a:lnTo>
                    <a:pt x="1555750" y="70116"/>
                  </a:lnTo>
                  <a:lnTo>
                    <a:pt x="1549762" y="42819"/>
                  </a:lnTo>
                  <a:lnTo>
                    <a:pt x="1533432" y="20532"/>
                  </a:lnTo>
                  <a:lnTo>
                    <a:pt x="1509212" y="5508"/>
                  </a:lnTo>
                  <a:lnTo>
                    <a:pt x="1479550" y="0"/>
                  </a:lnTo>
                  <a:close/>
                </a:path>
              </a:pathLst>
            </a:custGeom>
            <a:solidFill>
              <a:srgbClr val="F5CA72"/>
            </a:solidFill>
          </p:spPr>
          <p:txBody>
            <a:bodyPr wrap="square" lIns="0" tIns="0" rIns="0" bIns="0" rtlCol="0"/>
            <a:lstStyle/>
            <a:p>
              <a:endParaRPr/>
            </a:p>
          </p:txBody>
        </p:sp>
        <p:sp>
          <p:nvSpPr>
            <p:cNvPr id="61" name="object 61"/>
            <p:cNvSpPr/>
            <p:nvPr/>
          </p:nvSpPr>
          <p:spPr>
            <a:xfrm>
              <a:off x="2739134" y="2975773"/>
              <a:ext cx="1555750" cy="840105"/>
            </a:xfrm>
            <a:custGeom>
              <a:avLst/>
              <a:gdLst/>
              <a:ahLst/>
              <a:cxnLst/>
              <a:rect l="l" t="t" r="r" b="b"/>
              <a:pathLst>
                <a:path w="1555750" h="840104">
                  <a:moveTo>
                    <a:pt x="76200" y="0"/>
                  </a:moveTo>
                  <a:lnTo>
                    <a:pt x="46537" y="5508"/>
                  </a:lnTo>
                  <a:lnTo>
                    <a:pt x="22317" y="20532"/>
                  </a:lnTo>
                  <a:lnTo>
                    <a:pt x="5987" y="42819"/>
                  </a:lnTo>
                  <a:lnTo>
                    <a:pt x="0" y="70116"/>
                  </a:lnTo>
                  <a:lnTo>
                    <a:pt x="0" y="769467"/>
                  </a:lnTo>
                  <a:lnTo>
                    <a:pt x="5987" y="796757"/>
                  </a:lnTo>
                  <a:lnTo>
                    <a:pt x="22317" y="819040"/>
                  </a:lnTo>
                  <a:lnTo>
                    <a:pt x="46537" y="834063"/>
                  </a:lnTo>
                  <a:lnTo>
                    <a:pt x="76200" y="839571"/>
                  </a:lnTo>
                  <a:lnTo>
                    <a:pt x="1479550" y="839571"/>
                  </a:lnTo>
                  <a:lnTo>
                    <a:pt x="1509212" y="834063"/>
                  </a:lnTo>
                  <a:lnTo>
                    <a:pt x="1533432" y="819040"/>
                  </a:lnTo>
                  <a:lnTo>
                    <a:pt x="1549762" y="796757"/>
                  </a:lnTo>
                  <a:lnTo>
                    <a:pt x="1555750" y="769467"/>
                  </a:lnTo>
                  <a:lnTo>
                    <a:pt x="1555750" y="70116"/>
                  </a:lnTo>
                  <a:lnTo>
                    <a:pt x="1549762" y="42819"/>
                  </a:lnTo>
                  <a:lnTo>
                    <a:pt x="1533432" y="20532"/>
                  </a:lnTo>
                  <a:lnTo>
                    <a:pt x="1509212" y="5508"/>
                  </a:lnTo>
                  <a:lnTo>
                    <a:pt x="1479550" y="0"/>
                  </a:lnTo>
                  <a:lnTo>
                    <a:pt x="76200" y="0"/>
                  </a:lnTo>
                  <a:close/>
                </a:path>
              </a:pathLst>
            </a:custGeom>
            <a:ln w="3175">
              <a:solidFill>
                <a:srgbClr val="F1B830"/>
              </a:solidFill>
            </a:ln>
          </p:spPr>
          <p:txBody>
            <a:bodyPr wrap="square" lIns="0" tIns="0" rIns="0" bIns="0" rtlCol="0"/>
            <a:lstStyle/>
            <a:p>
              <a:endParaRPr/>
            </a:p>
          </p:txBody>
        </p:sp>
        <p:sp>
          <p:nvSpPr>
            <p:cNvPr id="62" name="object 62"/>
            <p:cNvSpPr/>
            <p:nvPr/>
          </p:nvSpPr>
          <p:spPr>
            <a:xfrm>
              <a:off x="2736575" y="3893992"/>
              <a:ext cx="1555750" cy="560705"/>
            </a:xfrm>
            <a:custGeom>
              <a:avLst/>
              <a:gdLst/>
              <a:ahLst/>
              <a:cxnLst/>
              <a:rect l="l" t="t" r="r" b="b"/>
              <a:pathLst>
                <a:path w="1555750" h="560704">
                  <a:moveTo>
                    <a:pt x="1479550" y="0"/>
                  </a:moveTo>
                  <a:lnTo>
                    <a:pt x="76200" y="0"/>
                  </a:lnTo>
                  <a:lnTo>
                    <a:pt x="46537" y="5508"/>
                  </a:lnTo>
                  <a:lnTo>
                    <a:pt x="22317" y="20532"/>
                  </a:lnTo>
                  <a:lnTo>
                    <a:pt x="5987" y="42819"/>
                  </a:lnTo>
                  <a:lnTo>
                    <a:pt x="0" y="70116"/>
                  </a:lnTo>
                  <a:lnTo>
                    <a:pt x="0" y="490067"/>
                  </a:lnTo>
                  <a:lnTo>
                    <a:pt x="5987" y="517357"/>
                  </a:lnTo>
                  <a:lnTo>
                    <a:pt x="22317" y="539640"/>
                  </a:lnTo>
                  <a:lnTo>
                    <a:pt x="46537" y="554663"/>
                  </a:lnTo>
                  <a:lnTo>
                    <a:pt x="76200" y="560171"/>
                  </a:lnTo>
                  <a:lnTo>
                    <a:pt x="1479550" y="560171"/>
                  </a:lnTo>
                  <a:lnTo>
                    <a:pt x="1509212" y="554663"/>
                  </a:lnTo>
                  <a:lnTo>
                    <a:pt x="1533432" y="539640"/>
                  </a:lnTo>
                  <a:lnTo>
                    <a:pt x="1549762" y="517357"/>
                  </a:lnTo>
                  <a:lnTo>
                    <a:pt x="1555750" y="490067"/>
                  </a:lnTo>
                  <a:lnTo>
                    <a:pt x="1555750" y="70116"/>
                  </a:lnTo>
                  <a:lnTo>
                    <a:pt x="1549762" y="42819"/>
                  </a:lnTo>
                  <a:lnTo>
                    <a:pt x="1533432" y="20532"/>
                  </a:lnTo>
                  <a:lnTo>
                    <a:pt x="1509212" y="5508"/>
                  </a:lnTo>
                  <a:lnTo>
                    <a:pt x="1479550" y="0"/>
                  </a:lnTo>
                  <a:close/>
                </a:path>
              </a:pathLst>
            </a:custGeom>
            <a:solidFill>
              <a:srgbClr val="F5CA72"/>
            </a:solidFill>
          </p:spPr>
          <p:txBody>
            <a:bodyPr wrap="square" lIns="0" tIns="0" rIns="0" bIns="0" rtlCol="0"/>
            <a:lstStyle/>
            <a:p>
              <a:endParaRPr/>
            </a:p>
          </p:txBody>
        </p:sp>
        <p:sp>
          <p:nvSpPr>
            <p:cNvPr id="63" name="object 63"/>
            <p:cNvSpPr/>
            <p:nvPr/>
          </p:nvSpPr>
          <p:spPr>
            <a:xfrm>
              <a:off x="2736575" y="3893992"/>
              <a:ext cx="1555750" cy="560705"/>
            </a:xfrm>
            <a:custGeom>
              <a:avLst/>
              <a:gdLst/>
              <a:ahLst/>
              <a:cxnLst/>
              <a:rect l="l" t="t" r="r" b="b"/>
              <a:pathLst>
                <a:path w="1555750" h="560704">
                  <a:moveTo>
                    <a:pt x="76200" y="0"/>
                  </a:moveTo>
                  <a:lnTo>
                    <a:pt x="46537" y="5508"/>
                  </a:lnTo>
                  <a:lnTo>
                    <a:pt x="22317" y="20532"/>
                  </a:lnTo>
                  <a:lnTo>
                    <a:pt x="5987" y="42819"/>
                  </a:lnTo>
                  <a:lnTo>
                    <a:pt x="0" y="70116"/>
                  </a:lnTo>
                  <a:lnTo>
                    <a:pt x="0" y="490067"/>
                  </a:lnTo>
                  <a:lnTo>
                    <a:pt x="5987" y="517357"/>
                  </a:lnTo>
                  <a:lnTo>
                    <a:pt x="22317" y="539640"/>
                  </a:lnTo>
                  <a:lnTo>
                    <a:pt x="46537" y="554663"/>
                  </a:lnTo>
                  <a:lnTo>
                    <a:pt x="76200" y="560171"/>
                  </a:lnTo>
                  <a:lnTo>
                    <a:pt x="1479550" y="560171"/>
                  </a:lnTo>
                  <a:lnTo>
                    <a:pt x="1509212" y="554663"/>
                  </a:lnTo>
                  <a:lnTo>
                    <a:pt x="1533432" y="539640"/>
                  </a:lnTo>
                  <a:lnTo>
                    <a:pt x="1549762" y="517357"/>
                  </a:lnTo>
                  <a:lnTo>
                    <a:pt x="1555750" y="490067"/>
                  </a:lnTo>
                  <a:lnTo>
                    <a:pt x="1555750" y="70116"/>
                  </a:lnTo>
                  <a:lnTo>
                    <a:pt x="1549762" y="42819"/>
                  </a:lnTo>
                  <a:lnTo>
                    <a:pt x="1533432" y="20532"/>
                  </a:lnTo>
                  <a:lnTo>
                    <a:pt x="1509212" y="5508"/>
                  </a:lnTo>
                  <a:lnTo>
                    <a:pt x="1479550" y="0"/>
                  </a:lnTo>
                  <a:lnTo>
                    <a:pt x="76200" y="0"/>
                  </a:lnTo>
                  <a:close/>
                </a:path>
              </a:pathLst>
            </a:custGeom>
            <a:ln w="3175">
              <a:solidFill>
                <a:srgbClr val="F1B830"/>
              </a:solidFill>
            </a:ln>
          </p:spPr>
          <p:txBody>
            <a:bodyPr wrap="square" lIns="0" tIns="0" rIns="0" bIns="0" rtlCol="0"/>
            <a:lstStyle/>
            <a:p>
              <a:endParaRPr/>
            </a:p>
          </p:txBody>
        </p:sp>
        <p:sp>
          <p:nvSpPr>
            <p:cNvPr id="64" name="object 64"/>
            <p:cNvSpPr/>
            <p:nvPr/>
          </p:nvSpPr>
          <p:spPr>
            <a:xfrm>
              <a:off x="3759359" y="5988489"/>
              <a:ext cx="1835150" cy="700405"/>
            </a:xfrm>
            <a:custGeom>
              <a:avLst/>
              <a:gdLst/>
              <a:ahLst/>
              <a:cxnLst/>
              <a:rect l="l" t="t" r="r" b="b"/>
              <a:pathLst>
                <a:path w="1835150" h="700404">
                  <a:moveTo>
                    <a:pt x="1758950" y="0"/>
                  </a:moveTo>
                  <a:lnTo>
                    <a:pt x="76200" y="0"/>
                  </a:lnTo>
                  <a:lnTo>
                    <a:pt x="46537" y="5508"/>
                  </a:lnTo>
                  <a:lnTo>
                    <a:pt x="22317" y="20532"/>
                  </a:lnTo>
                  <a:lnTo>
                    <a:pt x="5987" y="42819"/>
                  </a:lnTo>
                  <a:lnTo>
                    <a:pt x="0" y="70116"/>
                  </a:lnTo>
                  <a:lnTo>
                    <a:pt x="0" y="629767"/>
                  </a:lnTo>
                  <a:lnTo>
                    <a:pt x="5987" y="657057"/>
                  </a:lnTo>
                  <a:lnTo>
                    <a:pt x="22317" y="679340"/>
                  </a:lnTo>
                  <a:lnTo>
                    <a:pt x="46537" y="694363"/>
                  </a:lnTo>
                  <a:lnTo>
                    <a:pt x="76200" y="699871"/>
                  </a:lnTo>
                  <a:lnTo>
                    <a:pt x="1758950" y="699871"/>
                  </a:lnTo>
                  <a:lnTo>
                    <a:pt x="1788612" y="694363"/>
                  </a:lnTo>
                  <a:lnTo>
                    <a:pt x="1812832" y="679340"/>
                  </a:lnTo>
                  <a:lnTo>
                    <a:pt x="1829162" y="657057"/>
                  </a:lnTo>
                  <a:lnTo>
                    <a:pt x="1835150" y="629767"/>
                  </a:lnTo>
                  <a:lnTo>
                    <a:pt x="1835150" y="70116"/>
                  </a:lnTo>
                  <a:lnTo>
                    <a:pt x="1829162" y="42819"/>
                  </a:lnTo>
                  <a:lnTo>
                    <a:pt x="1812832" y="20532"/>
                  </a:lnTo>
                  <a:lnTo>
                    <a:pt x="1788612" y="5508"/>
                  </a:lnTo>
                  <a:lnTo>
                    <a:pt x="1758950" y="0"/>
                  </a:lnTo>
                  <a:close/>
                </a:path>
              </a:pathLst>
            </a:custGeom>
            <a:solidFill>
              <a:srgbClr val="F5CA72"/>
            </a:solidFill>
          </p:spPr>
          <p:txBody>
            <a:bodyPr wrap="square" lIns="0" tIns="0" rIns="0" bIns="0" rtlCol="0"/>
            <a:lstStyle/>
            <a:p>
              <a:endParaRPr/>
            </a:p>
          </p:txBody>
        </p:sp>
        <p:sp>
          <p:nvSpPr>
            <p:cNvPr id="65" name="object 65"/>
            <p:cNvSpPr/>
            <p:nvPr/>
          </p:nvSpPr>
          <p:spPr>
            <a:xfrm>
              <a:off x="3759359" y="5988489"/>
              <a:ext cx="1835150" cy="700405"/>
            </a:xfrm>
            <a:custGeom>
              <a:avLst/>
              <a:gdLst/>
              <a:ahLst/>
              <a:cxnLst/>
              <a:rect l="l" t="t" r="r" b="b"/>
              <a:pathLst>
                <a:path w="1835150" h="700404">
                  <a:moveTo>
                    <a:pt x="76200" y="0"/>
                  </a:moveTo>
                  <a:lnTo>
                    <a:pt x="46537" y="5508"/>
                  </a:lnTo>
                  <a:lnTo>
                    <a:pt x="22317" y="20532"/>
                  </a:lnTo>
                  <a:lnTo>
                    <a:pt x="5987" y="42819"/>
                  </a:lnTo>
                  <a:lnTo>
                    <a:pt x="0" y="70116"/>
                  </a:lnTo>
                  <a:lnTo>
                    <a:pt x="0" y="629767"/>
                  </a:lnTo>
                  <a:lnTo>
                    <a:pt x="5987" y="657057"/>
                  </a:lnTo>
                  <a:lnTo>
                    <a:pt x="22317" y="679340"/>
                  </a:lnTo>
                  <a:lnTo>
                    <a:pt x="46537" y="694363"/>
                  </a:lnTo>
                  <a:lnTo>
                    <a:pt x="76200" y="699871"/>
                  </a:lnTo>
                  <a:lnTo>
                    <a:pt x="1758950" y="699871"/>
                  </a:lnTo>
                  <a:lnTo>
                    <a:pt x="1788612" y="694363"/>
                  </a:lnTo>
                  <a:lnTo>
                    <a:pt x="1812832" y="679340"/>
                  </a:lnTo>
                  <a:lnTo>
                    <a:pt x="1829162" y="657057"/>
                  </a:lnTo>
                  <a:lnTo>
                    <a:pt x="1835150" y="629767"/>
                  </a:lnTo>
                  <a:lnTo>
                    <a:pt x="1835150" y="70116"/>
                  </a:lnTo>
                  <a:lnTo>
                    <a:pt x="1829162" y="42819"/>
                  </a:lnTo>
                  <a:lnTo>
                    <a:pt x="1812832" y="20532"/>
                  </a:lnTo>
                  <a:lnTo>
                    <a:pt x="1788612" y="5508"/>
                  </a:lnTo>
                  <a:lnTo>
                    <a:pt x="1758950" y="0"/>
                  </a:lnTo>
                  <a:lnTo>
                    <a:pt x="76200" y="0"/>
                  </a:lnTo>
                  <a:close/>
                </a:path>
              </a:pathLst>
            </a:custGeom>
            <a:ln w="3175">
              <a:solidFill>
                <a:srgbClr val="F1B830"/>
              </a:solidFill>
            </a:ln>
          </p:spPr>
          <p:txBody>
            <a:bodyPr wrap="square" lIns="0" tIns="0" rIns="0" bIns="0" rtlCol="0"/>
            <a:lstStyle/>
            <a:p>
              <a:endParaRPr/>
            </a:p>
          </p:txBody>
        </p:sp>
      </p:grpSp>
      <p:sp>
        <p:nvSpPr>
          <p:cNvPr id="66" name="object 66"/>
          <p:cNvSpPr txBox="1"/>
          <p:nvPr/>
        </p:nvSpPr>
        <p:spPr>
          <a:xfrm>
            <a:off x="2192965" y="2619847"/>
            <a:ext cx="682018" cy="252784"/>
          </a:xfrm>
          <a:prstGeom prst="rect">
            <a:avLst/>
          </a:prstGeom>
        </p:spPr>
        <p:txBody>
          <a:bodyPr vert="horz" wrap="square" lIns="0" tIns="8404" rIns="0" bIns="0" rtlCol="0">
            <a:spAutoFit/>
          </a:bodyPr>
          <a:lstStyle/>
          <a:p>
            <a:pPr marL="58834" marR="3362" indent="-50429">
              <a:spcBef>
                <a:spcPts val="66"/>
              </a:spcBef>
            </a:pPr>
            <a:r>
              <a:rPr sz="529" b="1" spc="-36" dirty="0">
                <a:solidFill>
                  <a:srgbClr val="221F1F"/>
                </a:solidFill>
                <a:latin typeface="Arial"/>
                <a:cs typeface="Arial"/>
              </a:rPr>
              <a:t>4-</a:t>
            </a:r>
            <a:r>
              <a:rPr sz="529" b="1" spc="-56" dirty="0">
                <a:solidFill>
                  <a:srgbClr val="221F1F"/>
                </a:solidFill>
                <a:latin typeface="Arial"/>
                <a:cs typeface="Arial"/>
              </a:rPr>
              <a:t>H</a:t>
            </a:r>
            <a:r>
              <a:rPr sz="529" b="1" spc="-10" dirty="0">
                <a:solidFill>
                  <a:srgbClr val="221F1F"/>
                </a:solidFill>
                <a:latin typeface="Arial"/>
                <a:cs typeface="Arial"/>
              </a:rPr>
              <a:t> </a:t>
            </a:r>
            <a:r>
              <a:rPr sz="529" b="1" spc="-60" dirty="0">
                <a:solidFill>
                  <a:srgbClr val="221F1F"/>
                </a:solidFill>
                <a:latin typeface="Arial"/>
                <a:cs typeface="Arial"/>
              </a:rPr>
              <a:t>Youth</a:t>
            </a:r>
            <a:r>
              <a:rPr sz="529" b="1" spc="-7" dirty="0">
                <a:solidFill>
                  <a:srgbClr val="221F1F"/>
                </a:solidFill>
                <a:latin typeface="Arial"/>
                <a:cs typeface="Arial"/>
              </a:rPr>
              <a:t> </a:t>
            </a:r>
            <a:r>
              <a:rPr sz="529" b="1" spc="-33" dirty="0">
                <a:solidFill>
                  <a:srgbClr val="221F1F"/>
                </a:solidFill>
                <a:latin typeface="Arial"/>
                <a:cs typeface="Arial"/>
              </a:rPr>
              <a:t>Development</a:t>
            </a:r>
            <a:r>
              <a:rPr sz="529" b="1" spc="331" dirty="0">
                <a:solidFill>
                  <a:srgbClr val="221F1F"/>
                </a:solidFill>
                <a:latin typeface="Arial"/>
                <a:cs typeface="Arial"/>
              </a:rPr>
              <a:t> </a:t>
            </a:r>
            <a:r>
              <a:rPr sz="529" spc="-50" dirty="0">
                <a:solidFill>
                  <a:srgbClr val="221F1F"/>
                </a:solidFill>
                <a:latin typeface="Arial"/>
                <a:cs typeface="Arial"/>
              </a:rPr>
              <a:t>Senior</a:t>
            </a:r>
            <a:r>
              <a:rPr sz="529" spc="-7" dirty="0">
                <a:solidFill>
                  <a:srgbClr val="221F1F"/>
                </a:solidFill>
                <a:latin typeface="Arial"/>
                <a:cs typeface="Arial"/>
              </a:rPr>
              <a:t> </a:t>
            </a:r>
            <a:r>
              <a:rPr sz="529" spc="-56" dirty="0">
                <a:solidFill>
                  <a:srgbClr val="221F1F"/>
                </a:solidFill>
                <a:latin typeface="Arial"/>
                <a:cs typeface="Arial"/>
              </a:rPr>
              <a:t>Program</a:t>
            </a:r>
            <a:r>
              <a:rPr sz="529" spc="-7" dirty="0">
                <a:solidFill>
                  <a:srgbClr val="221F1F"/>
                </a:solidFill>
                <a:latin typeface="Arial"/>
                <a:cs typeface="Arial"/>
              </a:rPr>
              <a:t> </a:t>
            </a:r>
            <a:r>
              <a:rPr sz="529" spc="-43" dirty="0">
                <a:solidFill>
                  <a:srgbClr val="221F1F"/>
                </a:solidFill>
                <a:latin typeface="Arial"/>
                <a:cs typeface="Arial"/>
              </a:rPr>
              <a:t>Director:</a:t>
            </a:r>
            <a:r>
              <a:rPr sz="529" spc="331" dirty="0">
                <a:solidFill>
                  <a:srgbClr val="221F1F"/>
                </a:solidFill>
                <a:latin typeface="Arial"/>
                <a:cs typeface="Arial"/>
              </a:rPr>
              <a:t> </a:t>
            </a:r>
            <a:r>
              <a:rPr sz="529" spc="-43" dirty="0">
                <a:solidFill>
                  <a:srgbClr val="221F1F"/>
                </a:solidFill>
                <a:latin typeface="Arial"/>
                <a:cs typeface="Arial"/>
              </a:rPr>
              <a:t>Lupita</a:t>
            </a:r>
            <a:r>
              <a:rPr sz="529" spc="-13" dirty="0">
                <a:solidFill>
                  <a:srgbClr val="221F1F"/>
                </a:solidFill>
                <a:latin typeface="Arial"/>
                <a:cs typeface="Arial"/>
              </a:rPr>
              <a:t> </a:t>
            </a:r>
            <a:r>
              <a:rPr sz="529" spc="-7" dirty="0">
                <a:solidFill>
                  <a:srgbClr val="221F1F"/>
                </a:solidFill>
                <a:latin typeface="Arial"/>
                <a:cs typeface="Arial"/>
              </a:rPr>
              <a:t>Fabregas</a:t>
            </a:r>
            <a:endParaRPr sz="529">
              <a:latin typeface="Arial"/>
              <a:cs typeface="Arial"/>
            </a:endParaRPr>
          </a:p>
        </p:txBody>
      </p:sp>
      <p:sp>
        <p:nvSpPr>
          <p:cNvPr id="67" name="object 67"/>
          <p:cNvSpPr txBox="1"/>
          <p:nvPr/>
        </p:nvSpPr>
        <p:spPr>
          <a:xfrm>
            <a:off x="2192965" y="2002560"/>
            <a:ext cx="701348" cy="466945"/>
          </a:xfrm>
          <a:prstGeom prst="rect">
            <a:avLst/>
          </a:prstGeom>
        </p:spPr>
        <p:txBody>
          <a:bodyPr vert="horz" wrap="square" lIns="0" tIns="8404" rIns="0" bIns="0" rtlCol="0">
            <a:spAutoFit/>
          </a:bodyPr>
          <a:lstStyle/>
          <a:p>
            <a:pPr marL="58834" marR="3782" indent="-50429" algn="just">
              <a:spcBef>
                <a:spcPts val="66"/>
              </a:spcBef>
            </a:pPr>
            <a:r>
              <a:rPr sz="529" b="1" spc="-43" dirty="0">
                <a:solidFill>
                  <a:srgbClr val="221F1F"/>
                </a:solidFill>
                <a:latin typeface="Arial"/>
                <a:cs typeface="Arial"/>
              </a:rPr>
              <a:t>Nutrition,</a:t>
            </a:r>
            <a:r>
              <a:rPr sz="529" b="1" spc="-23" dirty="0">
                <a:solidFill>
                  <a:srgbClr val="221F1F"/>
                </a:solidFill>
                <a:latin typeface="Arial"/>
                <a:cs typeface="Arial"/>
              </a:rPr>
              <a:t> </a:t>
            </a:r>
            <a:r>
              <a:rPr sz="529" b="1" spc="-50" dirty="0">
                <a:solidFill>
                  <a:srgbClr val="221F1F"/>
                </a:solidFill>
                <a:latin typeface="Arial"/>
                <a:cs typeface="Arial"/>
              </a:rPr>
              <a:t>Health</a:t>
            </a:r>
            <a:r>
              <a:rPr sz="529" b="1" spc="-23" dirty="0">
                <a:solidFill>
                  <a:srgbClr val="221F1F"/>
                </a:solidFill>
                <a:latin typeface="Arial"/>
                <a:cs typeface="Arial"/>
              </a:rPr>
              <a:t> </a:t>
            </a:r>
            <a:r>
              <a:rPr sz="529" b="1" spc="-69" dirty="0">
                <a:solidFill>
                  <a:srgbClr val="221F1F"/>
                </a:solidFill>
                <a:latin typeface="Arial"/>
                <a:cs typeface="Arial"/>
              </a:rPr>
              <a:t>&amp;</a:t>
            </a:r>
            <a:r>
              <a:rPr sz="529" b="1" spc="-23" dirty="0">
                <a:solidFill>
                  <a:srgbClr val="221F1F"/>
                </a:solidFill>
                <a:latin typeface="Arial"/>
                <a:cs typeface="Arial"/>
              </a:rPr>
              <a:t> </a:t>
            </a:r>
            <a:r>
              <a:rPr sz="529" b="1" spc="-53" dirty="0">
                <a:solidFill>
                  <a:srgbClr val="221F1F"/>
                </a:solidFill>
                <a:latin typeface="Arial"/>
                <a:cs typeface="Arial"/>
              </a:rPr>
              <a:t>Family</a:t>
            </a:r>
            <a:r>
              <a:rPr sz="529" b="1" spc="-26" dirty="0">
                <a:solidFill>
                  <a:srgbClr val="221F1F"/>
                </a:solidFill>
                <a:latin typeface="Arial"/>
                <a:cs typeface="Arial"/>
              </a:rPr>
              <a:t> </a:t>
            </a:r>
            <a:r>
              <a:rPr sz="529" spc="-50" dirty="0">
                <a:solidFill>
                  <a:srgbClr val="221F1F"/>
                </a:solidFill>
                <a:latin typeface="Arial"/>
                <a:cs typeface="Arial"/>
              </a:rPr>
              <a:t>Senior</a:t>
            </a:r>
            <a:r>
              <a:rPr sz="529" spc="-23" dirty="0">
                <a:solidFill>
                  <a:srgbClr val="221F1F"/>
                </a:solidFill>
                <a:latin typeface="Arial"/>
                <a:cs typeface="Arial"/>
              </a:rPr>
              <a:t> </a:t>
            </a:r>
            <a:r>
              <a:rPr sz="529" spc="-53" dirty="0">
                <a:solidFill>
                  <a:srgbClr val="221F1F"/>
                </a:solidFill>
                <a:latin typeface="Arial"/>
                <a:cs typeface="Arial"/>
              </a:rPr>
              <a:t>Program</a:t>
            </a:r>
            <a:r>
              <a:rPr sz="529" spc="-23" dirty="0">
                <a:solidFill>
                  <a:srgbClr val="221F1F"/>
                </a:solidFill>
                <a:latin typeface="Arial"/>
                <a:cs typeface="Arial"/>
              </a:rPr>
              <a:t> </a:t>
            </a:r>
            <a:r>
              <a:rPr sz="529" spc="-40" dirty="0">
                <a:solidFill>
                  <a:srgbClr val="221F1F"/>
                </a:solidFill>
                <a:latin typeface="Arial"/>
                <a:cs typeface="Arial"/>
              </a:rPr>
              <a:t>Director:</a:t>
            </a:r>
            <a:r>
              <a:rPr sz="529" spc="-26" dirty="0">
                <a:solidFill>
                  <a:srgbClr val="221F1F"/>
                </a:solidFill>
                <a:latin typeface="Arial"/>
                <a:cs typeface="Arial"/>
              </a:rPr>
              <a:t> </a:t>
            </a:r>
            <a:r>
              <a:rPr sz="529" spc="-46" dirty="0">
                <a:solidFill>
                  <a:srgbClr val="221F1F"/>
                </a:solidFill>
                <a:latin typeface="Arial"/>
                <a:cs typeface="Arial"/>
              </a:rPr>
              <a:t>Lisa</a:t>
            </a:r>
            <a:r>
              <a:rPr sz="529" spc="-23" dirty="0">
                <a:solidFill>
                  <a:srgbClr val="221F1F"/>
                </a:solidFill>
                <a:latin typeface="Arial"/>
                <a:cs typeface="Arial"/>
              </a:rPr>
              <a:t> </a:t>
            </a:r>
            <a:r>
              <a:rPr sz="529" spc="-60" dirty="0">
                <a:solidFill>
                  <a:srgbClr val="221F1F"/>
                </a:solidFill>
                <a:latin typeface="Arial"/>
                <a:cs typeface="Arial"/>
              </a:rPr>
              <a:t>Washburn</a:t>
            </a:r>
            <a:endParaRPr sz="529">
              <a:latin typeface="Arial"/>
              <a:cs typeface="Arial"/>
            </a:endParaRPr>
          </a:p>
          <a:p>
            <a:pPr marL="8405">
              <a:spcBef>
                <a:spcPts val="397"/>
              </a:spcBef>
            </a:pPr>
            <a:r>
              <a:rPr sz="529" b="1" spc="-53" dirty="0">
                <a:solidFill>
                  <a:srgbClr val="221F1F"/>
                </a:solidFill>
                <a:latin typeface="Arial"/>
                <a:cs typeface="Arial"/>
              </a:rPr>
              <a:t>Faculty</a:t>
            </a:r>
            <a:r>
              <a:rPr sz="529" b="1" spc="-10" dirty="0">
                <a:solidFill>
                  <a:srgbClr val="221F1F"/>
                </a:solidFill>
                <a:latin typeface="Arial"/>
                <a:cs typeface="Arial"/>
              </a:rPr>
              <a:t> </a:t>
            </a:r>
            <a:r>
              <a:rPr sz="529" b="1" spc="-7" dirty="0">
                <a:solidFill>
                  <a:srgbClr val="221F1F"/>
                </a:solidFill>
                <a:latin typeface="Arial"/>
                <a:cs typeface="Arial"/>
              </a:rPr>
              <a:t>Leadership</a:t>
            </a:r>
            <a:endParaRPr sz="529">
              <a:latin typeface="Arial"/>
              <a:cs typeface="Arial"/>
            </a:endParaRPr>
          </a:p>
          <a:p>
            <a:pPr marL="57994">
              <a:spcBef>
                <a:spcPts val="46"/>
              </a:spcBef>
            </a:pPr>
            <a:r>
              <a:rPr sz="529" spc="-36" dirty="0">
                <a:solidFill>
                  <a:srgbClr val="221F1F"/>
                </a:solidFill>
                <a:latin typeface="Arial"/>
                <a:cs typeface="Arial"/>
              </a:rPr>
              <a:t>Nutrition,</a:t>
            </a:r>
            <a:r>
              <a:rPr sz="529" spc="-13" dirty="0">
                <a:solidFill>
                  <a:srgbClr val="221F1F"/>
                </a:solidFill>
                <a:latin typeface="Arial"/>
                <a:cs typeface="Arial"/>
              </a:rPr>
              <a:t> </a:t>
            </a:r>
            <a:r>
              <a:rPr sz="529" spc="-50" dirty="0">
                <a:solidFill>
                  <a:srgbClr val="221F1F"/>
                </a:solidFill>
                <a:latin typeface="Arial"/>
                <a:cs typeface="Arial"/>
              </a:rPr>
              <a:t>Health</a:t>
            </a:r>
            <a:r>
              <a:rPr sz="529" spc="-10" dirty="0">
                <a:solidFill>
                  <a:srgbClr val="221F1F"/>
                </a:solidFill>
                <a:latin typeface="Arial"/>
                <a:cs typeface="Arial"/>
              </a:rPr>
              <a:t> </a:t>
            </a:r>
            <a:r>
              <a:rPr sz="529" spc="-66" dirty="0">
                <a:solidFill>
                  <a:srgbClr val="221F1F"/>
                </a:solidFill>
                <a:latin typeface="Arial"/>
                <a:cs typeface="Arial"/>
              </a:rPr>
              <a:t>&amp;</a:t>
            </a:r>
            <a:r>
              <a:rPr sz="529" spc="-10" dirty="0">
                <a:solidFill>
                  <a:srgbClr val="221F1F"/>
                </a:solidFill>
                <a:latin typeface="Arial"/>
                <a:cs typeface="Arial"/>
              </a:rPr>
              <a:t> </a:t>
            </a:r>
            <a:r>
              <a:rPr sz="529" spc="-40" dirty="0">
                <a:solidFill>
                  <a:srgbClr val="221F1F"/>
                </a:solidFill>
                <a:latin typeface="Arial"/>
                <a:cs typeface="Arial"/>
              </a:rPr>
              <a:t>Family</a:t>
            </a:r>
            <a:endParaRPr sz="529">
              <a:latin typeface="Arial"/>
              <a:cs typeface="Arial"/>
            </a:endParaRPr>
          </a:p>
        </p:txBody>
      </p:sp>
      <p:grpSp>
        <p:nvGrpSpPr>
          <p:cNvPr id="68" name="object 68"/>
          <p:cNvGrpSpPr/>
          <p:nvPr/>
        </p:nvGrpSpPr>
        <p:grpSpPr>
          <a:xfrm>
            <a:off x="1058661" y="2898929"/>
            <a:ext cx="1031642" cy="998024"/>
            <a:chOff x="1091754" y="4380603"/>
            <a:chExt cx="1558925" cy="1508125"/>
          </a:xfrm>
        </p:grpSpPr>
        <p:sp>
          <p:nvSpPr>
            <p:cNvPr id="69" name="object 69"/>
            <p:cNvSpPr/>
            <p:nvPr/>
          </p:nvSpPr>
          <p:spPr>
            <a:xfrm>
              <a:off x="1093341" y="4382191"/>
              <a:ext cx="1555750" cy="1504950"/>
            </a:xfrm>
            <a:custGeom>
              <a:avLst/>
              <a:gdLst/>
              <a:ahLst/>
              <a:cxnLst/>
              <a:rect l="l" t="t" r="r" b="b"/>
              <a:pathLst>
                <a:path w="1555750" h="1504950">
                  <a:moveTo>
                    <a:pt x="1479550" y="0"/>
                  </a:moveTo>
                  <a:lnTo>
                    <a:pt x="76200" y="0"/>
                  </a:lnTo>
                  <a:lnTo>
                    <a:pt x="46537" y="5987"/>
                  </a:lnTo>
                  <a:lnTo>
                    <a:pt x="22317" y="22317"/>
                  </a:lnTo>
                  <a:lnTo>
                    <a:pt x="5987" y="46537"/>
                  </a:lnTo>
                  <a:lnTo>
                    <a:pt x="0" y="76200"/>
                  </a:lnTo>
                  <a:lnTo>
                    <a:pt x="0" y="1428750"/>
                  </a:lnTo>
                  <a:lnTo>
                    <a:pt x="5987" y="1458412"/>
                  </a:lnTo>
                  <a:lnTo>
                    <a:pt x="22317" y="1482632"/>
                  </a:lnTo>
                  <a:lnTo>
                    <a:pt x="46537" y="1498962"/>
                  </a:lnTo>
                  <a:lnTo>
                    <a:pt x="76200" y="1504950"/>
                  </a:lnTo>
                  <a:lnTo>
                    <a:pt x="1479550" y="1504950"/>
                  </a:lnTo>
                  <a:lnTo>
                    <a:pt x="1509212" y="1498962"/>
                  </a:lnTo>
                  <a:lnTo>
                    <a:pt x="1533432" y="1482632"/>
                  </a:lnTo>
                  <a:lnTo>
                    <a:pt x="1549762" y="1458412"/>
                  </a:lnTo>
                  <a:lnTo>
                    <a:pt x="1555750" y="1428750"/>
                  </a:lnTo>
                  <a:lnTo>
                    <a:pt x="1555750" y="76200"/>
                  </a:lnTo>
                  <a:lnTo>
                    <a:pt x="1549762" y="46537"/>
                  </a:lnTo>
                  <a:lnTo>
                    <a:pt x="1533432" y="22317"/>
                  </a:lnTo>
                  <a:lnTo>
                    <a:pt x="1509212" y="5987"/>
                  </a:lnTo>
                  <a:lnTo>
                    <a:pt x="1479550" y="0"/>
                  </a:lnTo>
                  <a:close/>
                </a:path>
              </a:pathLst>
            </a:custGeom>
            <a:solidFill>
              <a:srgbClr val="F5CA72"/>
            </a:solidFill>
          </p:spPr>
          <p:txBody>
            <a:bodyPr wrap="square" lIns="0" tIns="0" rIns="0" bIns="0" rtlCol="0"/>
            <a:lstStyle/>
            <a:p>
              <a:endParaRPr/>
            </a:p>
          </p:txBody>
        </p:sp>
        <p:sp>
          <p:nvSpPr>
            <p:cNvPr id="70" name="object 70"/>
            <p:cNvSpPr/>
            <p:nvPr/>
          </p:nvSpPr>
          <p:spPr>
            <a:xfrm>
              <a:off x="1093341" y="4382191"/>
              <a:ext cx="1555750" cy="1504950"/>
            </a:xfrm>
            <a:custGeom>
              <a:avLst/>
              <a:gdLst/>
              <a:ahLst/>
              <a:cxnLst/>
              <a:rect l="l" t="t" r="r" b="b"/>
              <a:pathLst>
                <a:path w="1555750" h="1504950">
                  <a:moveTo>
                    <a:pt x="76200" y="0"/>
                  </a:moveTo>
                  <a:lnTo>
                    <a:pt x="46537" y="5987"/>
                  </a:lnTo>
                  <a:lnTo>
                    <a:pt x="22317" y="22317"/>
                  </a:lnTo>
                  <a:lnTo>
                    <a:pt x="5987" y="46537"/>
                  </a:lnTo>
                  <a:lnTo>
                    <a:pt x="0" y="76200"/>
                  </a:lnTo>
                  <a:lnTo>
                    <a:pt x="0" y="1428750"/>
                  </a:lnTo>
                  <a:lnTo>
                    <a:pt x="5987" y="1458412"/>
                  </a:lnTo>
                  <a:lnTo>
                    <a:pt x="22317" y="1482632"/>
                  </a:lnTo>
                  <a:lnTo>
                    <a:pt x="46537" y="1498962"/>
                  </a:lnTo>
                  <a:lnTo>
                    <a:pt x="76200" y="1504950"/>
                  </a:lnTo>
                  <a:lnTo>
                    <a:pt x="1479550" y="1504950"/>
                  </a:lnTo>
                  <a:lnTo>
                    <a:pt x="1509212" y="1498962"/>
                  </a:lnTo>
                  <a:lnTo>
                    <a:pt x="1533432" y="1482632"/>
                  </a:lnTo>
                  <a:lnTo>
                    <a:pt x="1549762" y="1458412"/>
                  </a:lnTo>
                  <a:lnTo>
                    <a:pt x="1555750" y="1428750"/>
                  </a:lnTo>
                  <a:lnTo>
                    <a:pt x="1555750" y="76200"/>
                  </a:lnTo>
                  <a:lnTo>
                    <a:pt x="1549762" y="46537"/>
                  </a:lnTo>
                  <a:lnTo>
                    <a:pt x="1533432" y="22317"/>
                  </a:lnTo>
                  <a:lnTo>
                    <a:pt x="1509212" y="5987"/>
                  </a:lnTo>
                  <a:lnTo>
                    <a:pt x="1479550" y="0"/>
                  </a:lnTo>
                  <a:lnTo>
                    <a:pt x="76200" y="0"/>
                  </a:lnTo>
                  <a:close/>
                </a:path>
              </a:pathLst>
            </a:custGeom>
            <a:ln w="3175">
              <a:solidFill>
                <a:srgbClr val="F1B830"/>
              </a:solidFill>
            </a:ln>
          </p:spPr>
          <p:txBody>
            <a:bodyPr wrap="square" lIns="0" tIns="0" rIns="0" bIns="0" rtlCol="0"/>
            <a:lstStyle/>
            <a:p>
              <a:endParaRPr/>
            </a:p>
          </p:txBody>
        </p:sp>
      </p:grpSp>
      <p:sp>
        <p:nvSpPr>
          <p:cNvPr id="71" name="object 71"/>
          <p:cNvSpPr txBox="1"/>
          <p:nvPr/>
        </p:nvSpPr>
        <p:spPr>
          <a:xfrm>
            <a:off x="1103834" y="2933271"/>
            <a:ext cx="895490" cy="874108"/>
          </a:xfrm>
          <a:prstGeom prst="rect">
            <a:avLst/>
          </a:prstGeom>
        </p:spPr>
        <p:txBody>
          <a:bodyPr vert="horz" wrap="square" lIns="0" tIns="8404" rIns="0" bIns="0" rtlCol="0">
            <a:spAutoFit/>
          </a:bodyPr>
          <a:lstStyle/>
          <a:p>
            <a:pPr marL="58834" marR="216425" indent="-50429" algn="just">
              <a:spcBef>
                <a:spcPts val="66"/>
              </a:spcBef>
            </a:pPr>
            <a:r>
              <a:rPr sz="529" b="1" spc="-50" dirty="0">
                <a:solidFill>
                  <a:srgbClr val="221F1F"/>
                </a:solidFill>
                <a:latin typeface="Arial"/>
                <a:cs typeface="Arial"/>
              </a:rPr>
              <a:t>Business</a:t>
            </a:r>
            <a:r>
              <a:rPr sz="529" b="1" spc="-10" dirty="0">
                <a:solidFill>
                  <a:srgbClr val="221F1F"/>
                </a:solidFill>
                <a:latin typeface="Arial"/>
                <a:cs typeface="Arial"/>
              </a:rPr>
              <a:t> </a:t>
            </a:r>
            <a:r>
              <a:rPr sz="529" b="1" spc="-53" dirty="0">
                <a:solidFill>
                  <a:srgbClr val="221F1F"/>
                </a:solidFill>
                <a:latin typeface="Arial"/>
                <a:cs typeface="Arial"/>
              </a:rPr>
              <a:t>&amp;</a:t>
            </a:r>
            <a:r>
              <a:rPr sz="529" b="1" spc="-10" dirty="0">
                <a:solidFill>
                  <a:srgbClr val="221F1F"/>
                </a:solidFill>
                <a:latin typeface="Arial"/>
                <a:cs typeface="Arial"/>
              </a:rPr>
              <a:t> </a:t>
            </a:r>
            <a:r>
              <a:rPr sz="529" b="1" spc="-50" dirty="0">
                <a:solidFill>
                  <a:srgbClr val="221F1F"/>
                </a:solidFill>
                <a:latin typeface="Arial"/>
                <a:cs typeface="Arial"/>
              </a:rPr>
              <a:t>Community</a:t>
            </a:r>
            <a:r>
              <a:rPr sz="529" b="1" spc="-23" dirty="0">
                <a:solidFill>
                  <a:srgbClr val="221F1F"/>
                </a:solidFill>
                <a:latin typeface="Arial"/>
                <a:cs typeface="Arial"/>
              </a:rPr>
              <a:t> </a:t>
            </a:r>
            <a:r>
              <a:rPr sz="529" spc="-50" dirty="0">
                <a:solidFill>
                  <a:srgbClr val="221F1F"/>
                </a:solidFill>
                <a:latin typeface="Arial"/>
                <a:cs typeface="Arial"/>
              </a:rPr>
              <a:t>Senior</a:t>
            </a:r>
            <a:r>
              <a:rPr sz="529" spc="-23" dirty="0">
                <a:solidFill>
                  <a:srgbClr val="221F1F"/>
                </a:solidFill>
                <a:latin typeface="Arial"/>
                <a:cs typeface="Arial"/>
              </a:rPr>
              <a:t> </a:t>
            </a:r>
            <a:r>
              <a:rPr sz="529" spc="-53" dirty="0">
                <a:solidFill>
                  <a:srgbClr val="221F1F"/>
                </a:solidFill>
                <a:latin typeface="Arial"/>
                <a:cs typeface="Arial"/>
              </a:rPr>
              <a:t>Program</a:t>
            </a:r>
            <a:r>
              <a:rPr sz="529" spc="-23" dirty="0">
                <a:solidFill>
                  <a:srgbClr val="221F1F"/>
                </a:solidFill>
                <a:latin typeface="Arial"/>
                <a:cs typeface="Arial"/>
              </a:rPr>
              <a:t> </a:t>
            </a:r>
            <a:r>
              <a:rPr sz="529" spc="-40" dirty="0">
                <a:solidFill>
                  <a:srgbClr val="221F1F"/>
                </a:solidFill>
                <a:latin typeface="Arial"/>
                <a:cs typeface="Arial"/>
              </a:rPr>
              <a:t>Director:</a:t>
            </a:r>
            <a:r>
              <a:rPr sz="529" spc="-26" dirty="0">
                <a:solidFill>
                  <a:srgbClr val="221F1F"/>
                </a:solidFill>
                <a:latin typeface="Arial"/>
                <a:cs typeface="Arial"/>
              </a:rPr>
              <a:t> </a:t>
            </a:r>
            <a:r>
              <a:rPr sz="529" spc="-75" dirty="0">
                <a:solidFill>
                  <a:srgbClr val="221F1F"/>
                </a:solidFill>
                <a:latin typeface="Arial"/>
                <a:cs typeface="Arial"/>
              </a:rPr>
              <a:t>Rob</a:t>
            </a:r>
            <a:r>
              <a:rPr sz="529" spc="-23" dirty="0">
                <a:solidFill>
                  <a:srgbClr val="221F1F"/>
                </a:solidFill>
                <a:latin typeface="Arial"/>
                <a:cs typeface="Arial"/>
              </a:rPr>
              <a:t> </a:t>
            </a:r>
            <a:r>
              <a:rPr sz="529" spc="-50" dirty="0">
                <a:solidFill>
                  <a:srgbClr val="221F1F"/>
                </a:solidFill>
                <a:latin typeface="Arial"/>
                <a:cs typeface="Arial"/>
              </a:rPr>
              <a:t>Russell</a:t>
            </a:r>
            <a:endParaRPr sz="529">
              <a:latin typeface="Arial"/>
              <a:cs typeface="Arial"/>
            </a:endParaRPr>
          </a:p>
          <a:p>
            <a:pPr marL="57994" marR="207180" indent="-50009">
              <a:spcBef>
                <a:spcPts val="397"/>
              </a:spcBef>
            </a:pPr>
            <a:r>
              <a:rPr sz="529" b="1" spc="-53" dirty="0">
                <a:solidFill>
                  <a:srgbClr val="221F1F"/>
                </a:solidFill>
                <a:latin typeface="Arial"/>
                <a:cs typeface="Arial"/>
              </a:rPr>
              <a:t>Faculty</a:t>
            </a:r>
            <a:r>
              <a:rPr sz="529" b="1" spc="-10" dirty="0">
                <a:solidFill>
                  <a:srgbClr val="221F1F"/>
                </a:solidFill>
                <a:latin typeface="Arial"/>
                <a:cs typeface="Arial"/>
              </a:rPr>
              <a:t> </a:t>
            </a:r>
            <a:r>
              <a:rPr sz="529" b="1" spc="-7" dirty="0">
                <a:solidFill>
                  <a:srgbClr val="221F1F"/>
                </a:solidFill>
                <a:latin typeface="Arial"/>
                <a:cs typeface="Arial"/>
              </a:rPr>
              <a:t>Leadership </a:t>
            </a:r>
            <a:r>
              <a:rPr sz="529" spc="-53" dirty="0">
                <a:solidFill>
                  <a:srgbClr val="221F1F"/>
                </a:solidFill>
                <a:latin typeface="Arial"/>
                <a:cs typeface="Arial"/>
              </a:rPr>
              <a:t>Business</a:t>
            </a:r>
            <a:r>
              <a:rPr sz="529" spc="-10" dirty="0">
                <a:solidFill>
                  <a:srgbClr val="221F1F"/>
                </a:solidFill>
                <a:latin typeface="Arial"/>
                <a:cs typeface="Arial"/>
              </a:rPr>
              <a:t> </a:t>
            </a:r>
            <a:r>
              <a:rPr sz="529" spc="-13" dirty="0">
                <a:solidFill>
                  <a:srgbClr val="221F1F"/>
                </a:solidFill>
                <a:latin typeface="Arial"/>
                <a:cs typeface="Arial"/>
              </a:rPr>
              <a:t>Development </a:t>
            </a:r>
            <a:r>
              <a:rPr sz="529" spc="-53" dirty="0">
                <a:solidFill>
                  <a:srgbClr val="221F1F"/>
                </a:solidFill>
                <a:latin typeface="Arial"/>
                <a:cs typeface="Arial"/>
              </a:rPr>
              <a:t>Community</a:t>
            </a:r>
            <a:r>
              <a:rPr sz="529" spc="-3" dirty="0">
                <a:solidFill>
                  <a:srgbClr val="221F1F"/>
                </a:solidFill>
                <a:latin typeface="Arial"/>
                <a:cs typeface="Arial"/>
              </a:rPr>
              <a:t> </a:t>
            </a:r>
            <a:r>
              <a:rPr sz="529" spc="-56" dirty="0">
                <a:solidFill>
                  <a:srgbClr val="221F1F"/>
                </a:solidFill>
                <a:latin typeface="Arial"/>
                <a:cs typeface="Arial"/>
              </a:rPr>
              <a:t>Development</a:t>
            </a:r>
            <a:r>
              <a:rPr sz="529" spc="331" dirty="0">
                <a:solidFill>
                  <a:srgbClr val="221F1F"/>
                </a:solidFill>
                <a:latin typeface="Arial"/>
                <a:cs typeface="Arial"/>
              </a:rPr>
              <a:t> </a:t>
            </a:r>
            <a:r>
              <a:rPr sz="529" spc="-53" dirty="0">
                <a:solidFill>
                  <a:srgbClr val="221F1F"/>
                </a:solidFill>
                <a:latin typeface="Arial"/>
                <a:cs typeface="Arial"/>
              </a:rPr>
              <a:t>Workforce</a:t>
            </a:r>
            <a:r>
              <a:rPr sz="529" spc="17" dirty="0">
                <a:solidFill>
                  <a:srgbClr val="221F1F"/>
                </a:solidFill>
                <a:latin typeface="Arial"/>
                <a:cs typeface="Arial"/>
              </a:rPr>
              <a:t> </a:t>
            </a:r>
            <a:r>
              <a:rPr sz="529" spc="-33" dirty="0">
                <a:solidFill>
                  <a:srgbClr val="221F1F"/>
                </a:solidFill>
                <a:latin typeface="Arial"/>
                <a:cs typeface="Arial"/>
              </a:rPr>
              <a:t>Development</a:t>
            </a:r>
            <a:r>
              <a:rPr sz="529" spc="331" dirty="0">
                <a:solidFill>
                  <a:srgbClr val="221F1F"/>
                </a:solidFill>
                <a:latin typeface="Arial"/>
                <a:cs typeface="Arial"/>
              </a:rPr>
              <a:t> </a:t>
            </a:r>
            <a:r>
              <a:rPr sz="529" spc="-96" dirty="0">
                <a:solidFill>
                  <a:srgbClr val="221F1F"/>
                </a:solidFill>
                <a:latin typeface="Arial"/>
                <a:cs typeface="Arial"/>
              </a:rPr>
              <a:t>MU</a:t>
            </a:r>
            <a:r>
              <a:rPr sz="529" dirty="0">
                <a:solidFill>
                  <a:srgbClr val="221F1F"/>
                </a:solidFill>
                <a:latin typeface="Arial"/>
                <a:cs typeface="Arial"/>
              </a:rPr>
              <a:t> </a:t>
            </a:r>
            <a:r>
              <a:rPr sz="529" spc="-53" dirty="0">
                <a:solidFill>
                  <a:srgbClr val="221F1F"/>
                </a:solidFill>
                <a:latin typeface="Arial"/>
                <a:cs typeface="Arial"/>
              </a:rPr>
              <a:t>Executive</a:t>
            </a:r>
            <a:r>
              <a:rPr sz="529" spc="3" dirty="0">
                <a:solidFill>
                  <a:srgbClr val="221F1F"/>
                </a:solidFill>
                <a:latin typeface="Arial"/>
                <a:cs typeface="Arial"/>
              </a:rPr>
              <a:t> </a:t>
            </a:r>
            <a:r>
              <a:rPr sz="529" spc="-26" dirty="0">
                <a:solidFill>
                  <a:srgbClr val="221F1F"/>
                </a:solidFill>
                <a:latin typeface="Arial"/>
                <a:cs typeface="Arial"/>
              </a:rPr>
              <a:t>Education</a:t>
            </a:r>
            <a:endParaRPr sz="529">
              <a:latin typeface="Arial"/>
              <a:cs typeface="Arial"/>
            </a:endParaRPr>
          </a:p>
          <a:p>
            <a:pPr marL="57994" marR="3362"/>
            <a:r>
              <a:rPr sz="529" spc="-56" dirty="0">
                <a:solidFill>
                  <a:srgbClr val="221F1F"/>
                </a:solidFill>
                <a:latin typeface="Arial"/>
                <a:cs typeface="Arial"/>
              </a:rPr>
              <a:t>Regional</a:t>
            </a:r>
            <a:r>
              <a:rPr sz="529" spc="10" dirty="0">
                <a:solidFill>
                  <a:srgbClr val="221F1F"/>
                </a:solidFill>
                <a:latin typeface="Arial"/>
                <a:cs typeface="Arial"/>
              </a:rPr>
              <a:t> </a:t>
            </a:r>
            <a:r>
              <a:rPr sz="529" spc="-60" dirty="0">
                <a:solidFill>
                  <a:srgbClr val="221F1F"/>
                </a:solidFill>
                <a:latin typeface="Arial"/>
                <a:cs typeface="Arial"/>
              </a:rPr>
              <a:t>Economic</a:t>
            </a:r>
            <a:r>
              <a:rPr sz="529" spc="10" dirty="0">
                <a:solidFill>
                  <a:srgbClr val="221F1F"/>
                </a:solidFill>
                <a:latin typeface="Arial"/>
                <a:cs typeface="Arial"/>
              </a:rPr>
              <a:t> </a:t>
            </a:r>
            <a:r>
              <a:rPr sz="529" spc="-43" dirty="0">
                <a:solidFill>
                  <a:srgbClr val="221F1F"/>
                </a:solidFill>
                <a:latin typeface="Arial"/>
                <a:cs typeface="Arial"/>
              </a:rPr>
              <a:t>Development</a:t>
            </a:r>
            <a:r>
              <a:rPr sz="529" spc="331" dirty="0">
                <a:solidFill>
                  <a:srgbClr val="221F1F"/>
                </a:solidFill>
                <a:latin typeface="Arial"/>
                <a:cs typeface="Arial"/>
              </a:rPr>
              <a:t> </a:t>
            </a:r>
            <a:r>
              <a:rPr sz="529" spc="-46" dirty="0">
                <a:solidFill>
                  <a:srgbClr val="221F1F"/>
                </a:solidFill>
                <a:latin typeface="Arial"/>
                <a:cs typeface="Arial"/>
              </a:rPr>
              <a:t>Local</a:t>
            </a:r>
            <a:r>
              <a:rPr sz="529" spc="-7" dirty="0">
                <a:solidFill>
                  <a:srgbClr val="221F1F"/>
                </a:solidFill>
                <a:latin typeface="Arial"/>
                <a:cs typeface="Arial"/>
              </a:rPr>
              <a:t> </a:t>
            </a:r>
            <a:r>
              <a:rPr sz="529" spc="-60" dirty="0">
                <a:solidFill>
                  <a:srgbClr val="221F1F"/>
                </a:solidFill>
                <a:latin typeface="Arial"/>
                <a:cs typeface="Arial"/>
              </a:rPr>
              <a:t>Government</a:t>
            </a:r>
            <a:r>
              <a:rPr sz="529" spc="-7" dirty="0">
                <a:solidFill>
                  <a:srgbClr val="221F1F"/>
                </a:solidFill>
                <a:latin typeface="Arial"/>
                <a:cs typeface="Arial"/>
              </a:rPr>
              <a:t> </a:t>
            </a:r>
            <a:r>
              <a:rPr sz="529" spc="-66" dirty="0">
                <a:solidFill>
                  <a:srgbClr val="221F1F"/>
                </a:solidFill>
                <a:latin typeface="Arial"/>
                <a:cs typeface="Arial"/>
              </a:rPr>
              <a:t>&amp;</a:t>
            </a:r>
            <a:r>
              <a:rPr sz="529" spc="-7" dirty="0">
                <a:solidFill>
                  <a:srgbClr val="221F1F"/>
                </a:solidFill>
                <a:latin typeface="Arial"/>
                <a:cs typeface="Arial"/>
              </a:rPr>
              <a:t> </a:t>
            </a:r>
            <a:r>
              <a:rPr sz="529" spc="-46" dirty="0">
                <a:solidFill>
                  <a:srgbClr val="221F1F"/>
                </a:solidFill>
                <a:latin typeface="Arial"/>
                <a:cs typeface="Arial"/>
              </a:rPr>
              <a:t>Public</a:t>
            </a:r>
            <a:r>
              <a:rPr sz="529" spc="-3" dirty="0">
                <a:solidFill>
                  <a:srgbClr val="221F1F"/>
                </a:solidFill>
                <a:latin typeface="Arial"/>
                <a:cs typeface="Arial"/>
              </a:rPr>
              <a:t> </a:t>
            </a:r>
            <a:r>
              <a:rPr sz="529" spc="-53" dirty="0">
                <a:solidFill>
                  <a:srgbClr val="221F1F"/>
                </a:solidFill>
                <a:latin typeface="Arial"/>
                <a:cs typeface="Arial"/>
              </a:rPr>
              <a:t>Policy</a:t>
            </a:r>
            <a:endParaRPr sz="529">
              <a:latin typeface="Arial"/>
              <a:cs typeface="Arial"/>
            </a:endParaRPr>
          </a:p>
        </p:txBody>
      </p:sp>
      <p:grpSp>
        <p:nvGrpSpPr>
          <p:cNvPr id="72" name="object 72"/>
          <p:cNvGrpSpPr/>
          <p:nvPr/>
        </p:nvGrpSpPr>
        <p:grpSpPr>
          <a:xfrm>
            <a:off x="1060472" y="3980514"/>
            <a:ext cx="1687186" cy="342480"/>
            <a:chOff x="1094491" y="6014999"/>
            <a:chExt cx="2549525" cy="517525"/>
          </a:xfrm>
        </p:grpSpPr>
        <p:sp>
          <p:nvSpPr>
            <p:cNvPr id="73" name="object 73"/>
            <p:cNvSpPr/>
            <p:nvPr/>
          </p:nvSpPr>
          <p:spPr>
            <a:xfrm>
              <a:off x="1096078" y="6016587"/>
              <a:ext cx="2546350" cy="514350"/>
            </a:xfrm>
            <a:custGeom>
              <a:avLst/>
              <a:gdLst/>
              <a:ahLst/>
              <a:cxnLst/>
              <a:rect l="l" t="t" r="r" b="b"/>
              <a:pathLst>
                <a:path w="2546350" h="514350">
                  <a:moveTo>
                    <a:pt x="2470150" y="0"/>
                  </a:moveTo>
                  <a:lnTo>
                    <a:pt x="76200" y="0"/>
                  </a:lnTo>
                  <a:lnTo>
                    <a:pt x="46537" y="5987"/>
                  </a:lnTo>
                  <a:lnTo>
                    <a:pt x="22317" y="22317"/>
                  </a:lnTo>
                  <a:lnTo>
                    <a:pt x="5987" y="46537"/>
                  </a:lnTo>
                  <a:lnTo>
                    <a:pt x="0" y="76200"/>
                  </a:lnTo>
                  <a:lnTo>
                    <a:pt x="0" y="438150"/>
                  </a:lnTo>
                  <a:lnTo>
                    <a:pt x="5987" y="467812"/>
                  </a:lnTo>
                  <a:lnTo>
                    <a:pt x="22317" y="492032"/>
                  </a:lnTo>
                  <a:lnTo>
                    <a:pt x="46537" y="508362"/>
                  </a:lnTo>
                  <a:lnTo>
                    <a:pt x="76200" y="514350"/>
                  </a:lnTo>
                  <a:lnTo>
                    <a:pt x="2470150" y="514350"/>
                  </a:lnTo>
                  <a:lnTo>
                    <a:pt x="2499812" y="508362"/>
                  </a:lnTo>
                  <a:lnTo>
                    <a:pt x="2524032" y="492032"/>
                  </a:lnTo>
                  <a:lnTo>
                    <a:pt x="2540362" y="467812"/>
                  </a:lnTo>
                  <a:lnTo>
                    <a:pt x="2546350" y="438150"/>
                  </a:lnTo>
                  <a:lnTo>
                    <a:pt x="2546350" y="76200"/>
                  </a:lnTo>
                  <a:lnTo>
                    <a:pt x="2540362" y="46537"/>
                  </a:lnTo>
                  <a:lnTo>
                    <a:pt x="2524032" y="22317"/>
                  </a:lnTo>
                  <a:lnTo>
                    <a:pt x="2499812" y="5987"/>
                  </a:lnTo>
                  <a:lnTo>
                    <a:pt x="2470150" y="0"/>
                  </a:lnTo>
                  <a:close/>
                </a:path>
              </a:pathLst>
            </a:custGeom>
            <a:solidFill>
              <a:srgbClr val="F5CA72"/>
            </a:solidFill>
          </p:spPr>
          <p:txBody>
            <a:bodyPr wrap="square" lIns="0" tIns="0" rIns="0" bIns="0" rtlCol="0"/>
            <a:lstStyle/>
            <a:p>
              <a:endParaRPr/>
            </a:p>
          </p:txBody>
        </p:sp>
        <p:sp>
          <p:nvSpPr>
            <p:cNvPr id="74" name="object 74"/>
            <p:cNvSpPr/>
            <p:nvPr/>
          </p:nvSpPr>
          <p:spPr>
            <a:xfrm>
              <a:off x="1096078" y="6016587"/>
              <a:ext cx="2546350" cy="514350"/>
            </a:xfrm>
            <a:custGeom>
              <a:avLst/>
              <a:gdLst/>
              <a:ahLst/>
              <a:cxnLst/>
              <a:rect l="l" t="t" r="r" b="b"/>
              <a:pathLst>
                <a:path w="2546350" h="514350">
                  <a:moveTo>
                    <a:pt x="76200" y="0"/>
                  </a:moveTo>
                  <a:lnTo>
                    <a:pt x="46537" y="5987"/>
                  </a:lnTo>
                  <a:lnTo>
                    <a:pt x="22317" y="22317"/>
                  </a:lnTo>
                  <a:lnTo>
                    <a:pt x="5987" y="46537"/>
                  </a:lnTo>
                  <a:lnTo>
                    <a:pt x="0" y="76200"/>
                  </a:lnTo>
                  <a:lnTo>
                    <a:pt x="0" y="438150"/>
                  </a:lnTo>
                  <a:lnTo>
                    <a:pt x="5987" y="467812"/>
                  </a:lnTo>
                  <a:lnTo>
                    <a:pt x="22317" y="492032"/>
                  </a:lnTo>
                  <a:lnTo>
                    <a:pt x="46537" y="508362"/>
                  </a:lnTo>
                  <a:lnTo>
                    <a:pt x="76200" y="514350"/>
                  </a:lnTo>
                  <a:lnTo>
                    <a:pt x="2470150" y="514350"/>
                  </a:lnTo>
                  <a:lnTo>
                    <a:pt x="2499812" y="508362"/>
                  </a:lnTo>
                  <a:lnTo>
                    <a:pt x="2524032" y="492032"/>
                  </a:lnTo>
                  <a:lnTo>
                    <a:pt x="2540362" y="467812"/>
                  </a:lnTo>
                  <a:lnTo>
                    <a:pt x="2546350" y="438150"/>
                  </a:lnTo>
                  <a:lnTo>
                    <a:pt x="2546350" y="76200"/>
                  </a:lnTo>
                  <a:lnTo>
                    <a:pt x="2540362" y="46537"/>
                  </a:lnTo>
                  <a:lnTo>
                    <a:pt x="2524032" y="22317"/>
                  </a:lnTo>
                  <a:lnTo>
                    <a:pt x="2499812" y="5987"/>
                  </a:lnTo>
                  <a:lnTo>
                    <a:pt x="2470150" y="0"/>
                  </a:lnTo>
                  <a:lnTo>
                    <a:pt x="76200" y="0"/>
                  </a:lnTo>
                  <a:close/>
                </a:path>
              </a:pathLst>
            </a:custGeom>
            <a:ln w="3175">
              <a:solidFill>
                <a:srgbClr val="F1B830"/>
              </a:solidFill>
            </a:ln>
          </p:spPr>
          <p:txBody>
            <a:bodyPr wrap="square" lIns="0" tIns="0" rIns="0" bIns="0" rtlCol="0"/>
            <a:lstStyle/>
            <a:p>
              <a:endParaRPr/>
            </a:p>
          </p:txBody>
        </p:sp>
      </p:grpSp>
      <p:sp>
        <p:nvSpPr>
          <p:cNvPr id="75" name="object 75"/>
          <p:cNvSpPr txBox="1"/>
          <p:nvPr/>
        </p:nvSpPr>
        <p:spPr>
          <a:xfrm>
            <a:off x="1138867" y="4119742"/>
            <a:ext cx="418540" cy="171351"/>
          </a:xfrm>
          <a:prstGeom prst="rect">
            <a:avLst/>
          </a:prstGeom>
        </p:spPr>
        <p:txBody>
          <a:bodyPr vert="horz" wrap="square" lIns="0" tIns="8404" rIns="0" bIns="0" rtlCol="0">
            <a:spAutoFit/>
          </a:bodyPr>
          <a:lstStyle/>
          <a:p>
            <a:pPr marL="114726" marR="3362" indent="-106742">
              <a:spcBef>
                <a:spcPts val="66"/>
              </a:spcBef>
            </a:pPr>
            <a:r>
              <a:rPr sz="529" spc="-56" dirty="0">
                <a:solidFill>
                  <a:srgbClr val="221F1F"/>
                </a:solidFill>
                <a:latin typeface="Arial"/>
                <a:cs typeface="Arial"/>
              </a:rPr>
              <a:t>Missouri</a:t>
            </a:r>
            <a:r>
              <a:rPr sz="529" spc="7" dirty="0">
                <a:solidFill>
                  <a:srgbClr val="221F1F"/>
                </a:solidFill>
                <a:latin typeface="Arial"/>
                <a:cs typeface="Arial"/>
              </a:rPr>
              <a:t> </a:t>
            </a:r>
            <a:r>
              <a:rPr sz="529" spc="-60" dirty="0">
                <a:solidFill>
                  <a:srgbClr val="221F1F"/>
                </a:solidFill>
                <a:latin typeface="Arial"/>
                <a:cs typeface="Arial"/>
              </a:rPr>
              <a:t>Training</a:t>
            </a:r>
            <a:r>
              <a:rPr sz="529" spc="-7" dirty="0">
                <a:solidFill>
                  <a:srgbClr val="221F1F"/>
                </a:solidFill>
                <a:latin typeface="Arial"/>
                <a:cs typeface="Arial"/>
              </a:rPr>
              <a:t> Institute</a:t>
            </a:r>
            <a:endParaRPr sz="529">
              <a:latin typeface="Arial"/>
              <a:cs typeface="Arial"/>
            </a:endParaRPr>
          </a:p>
        </p:txBody>
      </p:sp>
      <p:sp>
        <p:nvSpPr>
          <p:cNvPr id="76" name="object 76"/>
          <p:cNvSpPr txBox="1"/>
          <p:nvPr/>
        </p:nvSpPr>
        <p:spPr>
          <a:xfrm>
            <a:off x="6207938" y="3892889"/>
            <a:ext cx="817329" cy="466945"/>
          </a:xfrm>
          <a:prstGeom prst="rect">
            <a:avLst/>
          </a:prstGeom>
        </p:spPr>
        <p:txBody>
          <a:bodyPr vert="horz" wrap="square" lIns="0" tIns="8404" rIns="0" bIns="0" rtlCol="0">
            <a:spAutoFit/>
          </a:bodyPr>
          <a:lstStyle/>
          <a:p>
            <a:pPr marL="8405">
              <a:spcBef>
                <a:spcPts val="66"/>
              </a:spcBef>
            </a:pPr>
            <a:r>
              <a:rPr sz="529" b="1" spc="-53" dirty="0">
                <a:solidFill>
                  <a:srgbClr val="221F1F"/>
                </a:solidFill>
                <a:latin typeface="Arial"/>
                <a:cs typeface="Arial"/>
              </a:rPr>
              <a:t>Missouri</a:t>
            </a:r>
            <a:r>
              <a:rPr sz="529" b="1" dirty="0">
                <a:solidFill>
                  <a:srgbClr val="221F1F"/>
                </a:solidFill>
                <a:latin typeface="Arial"/>
                <a:cs typeface="Arial"/>
              </a:rPr>
              <a:t> </a:t>
            </a:r>
            <a:r>
              <a:rPr sz="529" b="1" spc="-56" dirty="0">
                <a:solidFill>
                  <a:srgbClr val="221F1F"/>
                </a:solidFill>
                <a:latin typeface="Arial"/>
                <a:cs typeface="Arial"/>
              </a:rPr>
              <a:t>Training</a:t>
            </a:r>
            <a:r>
              <a:rPr sz="529" b="1" spc="10" dirty="0">
                <a:solidFill>
                  <a:srgbClr val="221F1F"/>
                </a:solidFill>
                <a:latin typeface="Arial"/>
                <a:cs typeface="Arial"/>
              </a:rPr>
              <a:t> </a:t>
            </a:r>
            <a:r>
              <a:rPr sz="529" b="1" spc="-7" dirty="0">
                <a:solidFill>
                  <a:srgbClr val="221F1F"/>
                </a:solidFill>
                <a:latin typeface="Arial"/>
                <a:cs typeface="Arial"/>
              </a:rPr>
              <a:t>Institute</a:t>
            </a:r>
            <a:endParaRPr sz="529">
              <a:latin typeface="Arial"/>
              <a:cs typeface="Arial"/>
            </a:endParaRPr>
          </a:p>
          <a:p>
            <a:pPr marL="57573"/>
            <a:r>
              <a:rPr sz="529" spc="-79" dirty="0">
                <a:solidFill>
                  <a:srgbClr val="221F1F"/>
                </a:solidFill>
                <a:latin typeface="Arial"/>
                <a:cs typeface="Arial"/>
              </a:rPr>
              <a:t>Dewey</a:t>
            </a:r>
            <a:r>
              <a:rPr sz="529" spc="-10" dirty="0">
                <a:solidFill>
                  <a:srgbClr val="221F1F"/>
                </a:solidFill>
                <a:latin typeface="Arial"/>
                <a:cs typeface="Arial"/>
              </a:rPr>
              <a:t> </a:t>
            </a:r>
            <a:r>
              <a:rPr sz="529" spc="-7" dirty="0">
                <a:solidFill>
                  <a:srgbClr val="221F1F"/>
                </a:solidFill>
                <a:latin typeface="Arial"/>
                <a:cs typeface="Arial"/>
              </a:rPr>
              <a:t>Thompson</a:t>
            </a:r>
            <a:endParaRPr sz="529">
              <a:latin typeface="Arial"/>
              <a:cs typeface="Arial"/>
            </a:endParaRPr>
          </a:p>
          <a:p>
            <a:pPr marL="8405">
              <a:spcBef>
                <a:spcPts val="410"/>
              </a:spcBef>
            </a:pPr>
            <a:r>
              <a:rPr sz="529" b="1" spc="-53" dirty="0">
                <a:solidFill>
                  <a:srgbClr val="221F1F"/>
                </a:solidFill>
                <a:latin typeface="Arial"/>
                <a:cs typeface="Arial"/>
              </a:rPr>
              <a:t>Learning</a:t>
            </a:r>
            <a:r>
              <a:rPr sz="529" b="1" dirty="0">
                <a:solidFill>
                  <a:srgbClr val="221F1F"/>
                </a:solidFill>
                <a:latin typeface="Arial"/>
                <a:cs typeface="Arial"/>
              </a:rPr>
              <a:t> </a:t>
            </a:r>
            <a:r>
              <a:rPr sz="529" b="1" spc="-73" dirty="0">
                <a:solidFill>
                  <a:srgbClr val="221F1F"/>
                </a:solidFill>
                <a:latin typeface="Arial"/>
                <a:cs typeface="Arial"/>
              </a:rPr>
              <a:t>&amp;</a:t>
            </a:r>
            <a:r>
              <a:rPr sz="529" b="1" spc="3" dirty="0">
                <a:solidFill>
                  <a:srgbClr val="221F1F"/>
                </a:solidFill>
                <a:latin typeface="Arial"/>
                <a:cs typeface="Arial"/>
              </a:rPr>
              <a:t> </a:t>
            </a:r>
            <a:r>
              <a:rPr sz="529" b="1" spc="-56" dirty="0">
                <a:solidFill>
                  <a:srgbClr val="221F1F"/>
                </a:solidFill>
                <a:latin typeface="Arial"/>
                <a:cs typeface="Arial"/>
              </a:rPr>
              <a:t>Teaching</a:t>
            </a:r>
            <a:r>
              <a:rPr sz="529" b="1" spc="3" dirty="0">
                <a:solidFill>
                  <a:srgbClr val="221F1F"/>
                </a:solidFill>
                <a:latin typeface="Arial"/>
                <a:cs typeface="Arial"/>
              </a:rPr>
              <a:t> </a:t>
            </a:r>
            <a:r>
              <a:rPr sz="529" b="1" spc="-40" dirty="0">
                <a:solidFill>
                  <a:srgbClr val="221F1F"/>
                </a:solidFill>
                <a:latin typeface="Arial"/>
                <a:cs typeface="Arial"/>
              </a:rPr>
              <a:t>Services</a:t>
            </a:r>
            <a:endParaRPr sz="529">
              <a:latin typeface="Arial"/>
              <a:cs typeface="Arial"/>
            </a:endParaRPr>
          </a:p>
          <a:p>
            <a:pPr marL="61355"/>
            <a:r>
              <a:rPr sz="529" spc="-56" dirty="0">
                <a:solidFill>
                  <a:srgbClr val="221F1F"/>
                </a:solidFill>
                <a:latin typeface="Arial"/>
                <a:cs typeface="Arial"/>
              </a:rPr>
              <a:t>Jessica</a:t>
            </a:r>
            <a:r>
              <a:rPr sz="529" spc="-13" dirty="0">
                <a:solidFill>
                  <a:srgbClr val="221F1F"/>
                </a:solidFill>
                <a:latin typeface="Arial"/>
                <a:cs typeface="Arial"/>
              </a:rPr>
              <a:t> </a:t>
            </a:r>
            <a:r>
              <a:rPr sz="529" spc="-7" dirty="0">
                <a:solidFill>
                  <a:srgbClr val="221F1F"/>
                </a:solidFill>
                <a:latin typeface="Arial"/>
                <a:cs typeface="Arial"/>
              </a:rPr>
              <a:t>Gordon</a:t>
            </a:r>
            <a:endParaRPr sz="529">
              <a:latin typeface="Arial"/>
              <a:cs typeface="Arial"/>
            </a:endParaRPr>
          </a:p>
        </p:txBody>
      </p:sp>
      <p:sp>
        <p:nvSpPr>
          <p:cNvPr id="77" name="object 77"/>
          <p:cNvSpPr txBox="1"/>
          <p:nvPr/>
        </p:nvSpPr>
        <p:spPr>
          <a:xfrm>
            <a:off x="1570114" y="3973841"/>
            <a:ext cx="709753" cy="242496"/>
          </a:xfrm>
          <a:prstGeom prst="rect">
            <a:avLst/>
          </a:prstGeom>
        </p:spPr>
        <p:txBody>
          <a:bodyPr vert="horz" wrap="square" lIns="0" tIns="40761" rIns="0" bIns="0" rtlCol="0">
            <a:spAutoFit/>
          </a:bodyPr>
          <a:lstStyle/>
          <a:p>
            <a:pPr marL="8405">
              <a:spcBef>
                <a:spcPts val="320"/>
              </a:spcBef>
            </a:pPr>
            <a:r>
              <a:rPr sz="529" b="1" spc="-46" dirty="0">
                <a:solidFill>
                  <a:srgbClr val="221F1F"/>
                </a:solidFill>
                <a:latin typeface="Arial"/>
                <a:cs typeface="Arial"/>
              </a:rPr>
              <a:t>Conferences</a:t>
            </a:r>
            <a:r>
              <a:rPr sz="529" b="1" spc="-10" dirty="0">
                <a:solidFill>
                  <a:srgbClr val="221F1F"/>
                </a:solidFill>
                <a:latin typeface="Arial"/>
                <a:cs typeface="Arial"/>
              </a:rPr>
              <a:t> </a:t>
            </a:r>
            <a:r>
              <a:rPr sz="529" b="1" spc="-56" dirty="0">
                <a:solidFill>
                  <a:srgbClr val="221F1F"/>
                </a:solidFill>
                <a:latin typeface="Arial"/>
                <a:cs typeface="Arial"/>
              </a:rPr>
              <a:t>&amp;</a:t>
            </a:r>
            <a:r>
              <a:rPr sz="529" b="1" spc="-3" dirty="0">
                <a:solidFill>
                  <a:srgbClr val="221F1F"/>
                </a:solidFill>
                <a:latin typeface="Arial"/>
                <a:cs typeface="Arial"/>
              </a:rPr>
              <a:t> </a:t>
            </a:r>
            <a:r>
              <a:rPr sz="529" b="1" spc="-23" dirty="0">
                <a:solidFill>
                  <a:srgbClr val="221F1F"/>
                </a:solidFill>
                <a:latin typeface="Arial"/>
                <a:cs typeface="Arial"/>
              </a:rPr>
              <a:t>Institutes</a:t>
            </a:r>
            <a:endParaRPr sz="529">
              <a:latin typeface="Arial"/>
              <a:cs typeface="Arial"/>
            </a:endParaRPr>
          </a:p>
          <a:p>
            <a:pPr marL="140361">
              <a:spcBef>
                <a:spcPts val="258"/>
              </a:spcBef>
            </a:pPr>
            <a:r>
              <a:rPr sz="529" spc="-96" dirty="0">
                <a:solidFill>
                  <a:srgbClr val="221F1F"/>
                </a:solidFill>
                <a:latin typeface="Arial"/>
                <a:cs typeface="Arial"/>
              </a:rPr>
              <a:t>MU</a:t>
            </a:r>
            <a:r>
              <a:rPr sz="529" spc="-26" dirty="0">
                <a:solidFill>
                  <a:srgbClr val="221F1F"/>
                </a:solidFill>
                <a:latin typeface="Arial"/>
                <a:cs typeface="Arial"/>
              </a:rPr>
              <a:t> </a:t>
            </a:r>
            <a:r>
              <a:rPr sz="529" spc="-7" dirty="0">
                <a:solidFill>
                  <a:srgbClr val="221F1F"/>
                </a:solidFill>
                <a:latin typeface="Arial"/>
                <a:cs typeface="Arial"/>
              </a:rPr>
              <a:t>Conference</a:t>
            </a:r>
            <a:endParaRPr sz="529">
              <a:latin typeface="Arial"/>
              <a:cs typeface="Arial"/>
            </a:endParaRPr>
          </a:p>
        </p:txBody>
      </p:sp>
      <p:sp>
        <p:nvSpPr>
          <p:cNvPr id="78" name="object 78"/>
          <p:cNvSpPr txBox="1"/>
          <p:nvPr/>
        </p:nvSpPr>
        <p:spPr>
          <a:xfrm>
            <a:off x="1816734" y="4200424"/>
            <a:ext cx="155061" cy="89919"/>
          </a:xfrm>
          <a:prstGeom prst="rect">
            <a:avLst/>
          </a:prstGeom>
        </p:spPr>
        <p:txBody>
          <a:bodyPr vert="horz" wrap="square" lIns="0" tIns="8404" rIns="0" bIns="0" rtlCol="0">
            <a:spAutoFit/>
          </a:bodyPr>
          <a:lstStyle/>
          <a:p>
            <a:pPr marL="8405">
              <a:spcBef>
                <a:spcPts val="66"/>
              </a:spcBef>
            </a:pPr>
            <a:r>
              <a:rPr sz="529" spc="-50" dirty="0">
                <a:solidFill>
                  <a:srgbClr val="221F1F"/>
                </a:solidFill>
                <a:latin typeface="Arial"/>
                <a:cs typeface="Arial"/>
              </a:rPr>
              <a:t>Office</a:t>
            </a:r>
            <a:endParaRPr sz="529">
              <a:latin typeface="Arial"/>
              <a:cs typeface="Arial"/>
            </a:endParaRPr>
          </a:p>
        </p:txBody>
      </p:sp>
      <p:sp>
        <p:nvSpPr>
          <p:cNvPr id="79" name="object 79"/>
          <p:cNvSpPr txBox="1"/>
          <p:nvPr/>
        </p:nvSpPr>
        <p:spPr>
          <a:xfrm>
            <a:off x="2269361" y="4119742"/>
            <a:ext cx="358868" cy="89919"/>
          </a:xfrm>
          <a:prstGeom prst="rect">
            <a:avLst/>
          </a:prstGeom>
        </p:spPr>
        <p:txBody>
          <a:bodyPr vert="horz" wrap="square" lIns="0" tIns="8404" rIns="0" bIns="0" rtlCol="0">
            <a:spAutoFit/>
          </a:bodyPr>
          <a:lstStyle/>
          <a:p>
            <a:pPr marL="8405">
              <a:spcBef>
                <a:spcPts val="66"/>
              </a:spcBef>
            </a:pPr>
            <a:r>
              <a:rPr sz="529" spc="-75" dirty="0">
                <a:solidFill>
                  <a:srgbClr val="221F1F"/>
                </a:solidFill>
                <a:latin typeface="Arial"/>
                <a:cs typeface="Arial"/>
              </a:rPr>
              <a:t>Osher</a:t>
            </a:r>
            <a:r>
              <a:rPr sz="529" spc="-7" dirty="0">
                <a:solidFill>
                  <a:srgbClr val="221F1F"/>
                </a:solidFill>
                <a:latin typeface="Arial"/>
                <a:cs typeface="Arial"/>
              </a:rPr>
              <a:t> </a:t>
            </a:r>
            <a:r>
              <a:rPr sz="529" spc="-46" dirty="0">
                <a:solidFill>
                  <a:srgbClr val="221F1F"/>
                </a:solidFill>
                <a:latin typeface="Arial"/>
                <a:cs typeface="Arial"/>
              </a:rPr>
              <a:t>Lifelong</a:t>
            </a:r>
            <a:endParaRPr sz="529">
              <a:latin typeface="Arial"/>
              <a:cs typeface="Arial"/>
            </a:endParaRPr>
          </a:p>
        </p:txBody>
      </p:sp>
      <p:sp>
        <p:nvSpPr>
          <p:cNvPr id="80" name="object 80"/>
          <p:cNvSpPr txBox="1"/>
          <p:nvPr/>
        </p:nvSpPr>
        <p:spPr>
          <a:xfrm>
            <a:off x="2243677" y="4200424"/>
            <a:ext cx="426104" cy="89919"/>
          </a:xfrm>
          <a:prstGeom prst="rect">
            <a:avLst/>
          </a:prstGeom>
        </p:spPr>
        <p:txBody>
          <a:bodyPr vert="horz" wrap="square" lIns="0" tIns="8404" rIns="0" bIns="0" rtlCol="0">
            <a:spAutoFit/>
          </a:bodyPr>
          <a:lstStyle/>
          <a:p>
            <a:pPr marL="8405">
              <a:spcBef>
                <a:spcPts val="66"/>
              </a:spcBef>
            </a:pPr>
            <a:r>
              <a:rPr sz="529" spc="-63" dirty="0">
                <a:solidFill>
                  <a:srgbClr val="221F1F"/>
                </a:solidFill>
                <a:latin typeface="Arial"/>
                <a:cs typeface="Arial"/>
              </a:rPr>
              <a:t>Learning</a:t>
            </a:r>
            <a:r>
              <a:rPr sz="529" spc="3" dirty="0">
                <a:solidFill>
                  <a:srgbClr val="221F1F"/>
                </a:solidFill>
                <a:latin typeface="Arial"/>
                <a:cs typeface="Arial"/>
              </a:rPr>
              <a:t> </a:t>
            </a:r>
            <a:r>
              <a:rPr sz="529" spc="-40" dirty="0">
                <a:solidFill>
                  <a:srgbClr val="221F1F"/>
                </a:solidFill>
                <a:latin typeface="Arial"/>
                <a:cs typeface="Arial"/>
              </a:rPr>
              <a:t>Institute</a:t>
            </a:r>
            <a:endParaRPr sz="529">
              <a:latin typeface="Arial"/>
              <a:cs typeface="Arial"/>
            </a:endParaRPr>
          </a:p>
        </p:txBody>
      </p:sp>
      <p:grpSp>
        <p:nvGrpSpPr>
          <p:cNvPr id="81" name="object 81"/>
          <p:cNvGrpSpPr/>
          <p:nvPr/>
        </p:nvGrpSpPr>
        <p:grpSpPr>
          <a:xfrm>
            <a:off x="2147789" y="2998604"/>
            <a:ext cx="1031642" cy="898432"/>
            <a:chOff x="2737547" y="4531224"/>
            <a:chExt cx="1558925" cy="1357630"/>
          </a:xfrm>
        </p:grpSpPr>
        <p:sp>
          <p:nvSpPr>
            <p:cNvPr id="82" name="object 82"/>
            <p:cNvSpPr/>
            <p:nvPr/>
          </p:nvSpPr>
          <p:spPr>
            <a:xfrm>
              <a:off x="2739134" y="4532811"/>
              <a:ext cx="1555750" cy="1354455"/>
            </a:xfrm>
            <a:custGeom>
              <a:avLst/>
              <a:gdLst/>
              <a:ahLst/>
              <a:cxnLst/>
              <a:rect l="l" t="t" r="r" b="b"/>
              <a:pathLst>
                <a:path w="1555750" h="1354454">
                  <a:moveTo>
                    <a:pt x="1479550" y="0"/>
                  </a:moveTo>
                  <a:lnTo>
                    <a:pt x="76200" y="0"/>
                  </a:lnTo>
                  <a:lnTo>
                    <a:pt x="46537" y="4984"/>
                  </a:lnTo>
                  <a:lnTo>
                    <a:pt x="22317" y="18576"/>
                  </a:lnTo>
                  <a:lnTo>
                    <a:pt x="5987" y="38736"/>
                  </a:lnTo>
                  <a:lnTo>
                    <a:pt x="0" y="63423"/>
                  </a:lnTo>
                  <a:lnTo>
                    <a:pt x="0" y="1290904"/>
                  </a:lnTo>
                  <a:lnTo>
                    <a:pt x="5987" y="1315591"/>
                  </a:lnTo>
                  <a:lnTo>
                    <a:pt x="22317" y="1335751"/>
                  </a:lnTo>
                  <a:lnTo>
                    <a:pt x="46537" y="1349343"/>
                  </a:lnTo>
                  <a:lnTo>
                    <a:pt x="76200" y="1354327"/>
                  </a:lnTo>
                  <a:lnTo>
                    <a:pt x="1479550" y="1354327"/>
                  </a:lnTo>
                  <a:lnTo>
                    <a:pt x="1509212" y="1349343"/>
                  </a:lnTo>
                  <a:lnTo>
                    <a:pt x="1533432" y="1335751"/>
                  </a:lnTo>
                  <a:lnTo>
                    <a:pt x="1549762" y="1315591"/>
                  </a:lnTo>
                  <a:lnTo>
                    <a:pt x="1555750" y="1290904"/>
                  </a:lnTo>
                  <a:lnTo>
                    <a:pt x="1555750" y="63423"/>
                  </a:lnTo>
                  <a:lnTo>
                    <a:pt x="1549762" y="38736"/>
                  </a:lnTo>
                  <a:lnTo>
                    <a:pt x="1533432" y="18576"/>
                  </a:lnTo>
                  <a:lnTo>
                    <a:pt x="1509212" y="4984"/>
                  </a:lnTo>
                  <a:lnTo>
                    <a:pt x="1479550" y="0"/>
                  </a:lnTo>
                  <a:close/>
                </a:path>
              </a:pathLst>
            </a:custGeom>
            <a:solidFill>
              <a:srgbClr val="F5CA72"/>
            </a:solidFill>
          </p:spPr>
          <p:txBody>
            <a:bodyPr wrap="square" lIns="0" tIns="0" rIns="0" bIns="0" rtlCol="0"/>
            <a:lstStyle/>
            <a:p>
              <a:endParaRPr/>
            </a:p>
          </p:txBody>
        </p:sp>
        <p:sp>
          <p:nvSpPr>
            <p:cNvPr id="83" name="object 83"/>
            <p:cNvSpPr/>
            <p:nvPr/>
          </p:nvSpPr>
          <p:spPr>
            <a:xfrm>
              <a:off x="2739134" y="4532811"/>
              <a:ext cx="1555750" cy="1354455"/>
            </a:xfrm>
            <a:custGeom>
              <a:avLst/>
              <a:gdLst/>
              <a:ahLst/>
              <a:cxnLst/>
              <a:rect l="l" t="t" r="r" b="b"/>
              <a:pathLst>
                <a:path w="1555750" h="1354454">
                  <a:moveTo>
                    <a:pt x="76200" y="0"/>
                  </a:moveTo>
                  <a:lnTo>
                    <a:pt x="46537" y="4984"/>
                  </a:lnTo>
                  <a:lnTo>
                    <a:pt x="22317" y="18576"/>
                  </a:lnTo>
                  <a:lnTo>
                    <a:pt x="5987" y="38736"/>
                  </a:lnTo>
                  <a:lnTo>
                    <a:pt x="0" y="63423"/>
                  </a:lnTo>
                  <a:lnTo>
                    <a:pt x="0" y="1290904"/>
                  </a:lnTo>
                  <a:lnTo>
                    <a:pt x="5987" y="1315591"/>
                  </a:lnTo>
                  <a:lnTo>
                    <a:pt x="22317" y="1335751"/>
                  </a:lnTo>
                  <a:lnTo>
                    <a:pt x="46537" y="1349343"/>
                  </a:lnTo>
                  <a:lnTo>
                    <a:pt x="76200" y="1354327"/>
                  </a:lnTo>
                  <a:lnTo>
                    <a:pt x="1479550" y="1354327"/>
                  </a:lnTo>
                  <a:lnTo>
                    <a:pt x="1509212" y="1349343"/>
                  </a:lnTo>
                  <a:lnTo>
                    <a:pt x="1533432" y="1335751"/>
                  </a:lnTo>
                  <a:lnTo>
                    <a:pt x="1549762" y="1315591"/>
                  </a:lnTo>
                  <a:lnTo>
                    <a:pt x="1555750" y="1290904"/>
                  </a:lnTo>
                  <a:lnTo>
                    <a:pt x="1555750" y="63423"/>
                  </a:lnTo>
                  <a:lnTo>
                    <a:pt x="1549762" y="38736"/>
                  </a:lnTo>
                  <a:lnTo>
                    <a:pt x="1533432" y="18576"/>
                  </a:lnTo>
                  <a:lnTo>
                    <a:pt x="1509212" y="4984"/>
                  </a:lnTo>
                  <a:lnTo>
                    <a:pt x="1479550" y="0"/>
                  </a:lnTo>
                  <a:lnTo>
                    <a:pt x="76200" y="0"/>
                  </a:lnTo>
                  <a:close/>
                </a:path>
              </a:pathLst>
            </a:custGeom>
            <a:ln w="3175">
              <a:solidFill>
                <a:srgbClr val="F1B830"/>
              </a:solidFill>
            </a:ln>
          </p:spPr>
          <p:txBody>
            <a:bodyPr wrap="square" lIns="0" tIns="0" rIns="0" bIns="0" rtlCol="0"/>
            <a:lstStyle/>
            <a:p>
              <a:endParaRPr/>
            </a:p>
          </p:txBody>
        </p:sp>
      </p:grpSp>
      <p:sp>
        <p:nvSpPr>
          <p:cNvPr id="84" name="object 84"/>
          <p:cNvSpPr txBox="1"/>
          <p:nvPr/>
        </p:nvSpPr>
        <p:spPr>
          <a:xfrm>
            <a:off x="2913660" y="3987856"/>
            <a:ext cx="986258" cy="479128"/>
          </a:xfrm>
          <a:prstGeom prst="rect">
            <a:avLst/>
          </a:prstGeom>
        </p:spPr>
        <p:txBody>
          <a:bodyPr vert="horz" wrap="square" lIns="0" tIns="8404" rIns="0" bIns="0" rtlCol="0">
            <a:spAutoFit/>
          </a:bodyPr>
          <a:lstStyle/>
          <a:p>
            <a:pPr marL="8405">
              <a:spcBef>
                <a:spcPts val="66"/>
              </a:spcBef>
            </a:pPr>
            <a:r>
              <a:rPr sz="529" b="1" spc="-46" dirty="0">
                <a:solidFill>
                  <a:srgbClr val="221F1F"/>
                </a:solidFill>
                <a:latin typeface="Arial"/>
                <a:cs typeface="Arial"/>
              </a:rPr>
              <a:t>First</a:t>
            </a:r>
            <a:r>
              <a:rPr sz="529" b="1" dirty="0">
                <a:solidFill>
                  <a:srgbClr val="221F1F"/>
                </a:solidFill>
                <a:latin typeface="Arial"/>
                <a:cs typeface="Arial"/>
              </a:rPr>
              <a:t> </a:t>
            </a:r>
            <a:r>
              <a:rPr sz="529" b="1" spc="-63" dirty="0">
                <a:solidFill>
                  <a:srgbClr val="221F1F"/>
                </a:solidFill>
                <a:latin typeface="Arial"/>
                <a:cs typeface="Arial"/>
              </a:rPr>
              <a:t>Responder</a:t>
            </a:r>
            <a:r>
              <a:rPr sz="529" b="1" dirty="0">
                <a:solidFill>
                  <a:srgbClr val="221F1F"/>
                </a:solidFill>
                <a:latin typeface="Arial"/>
                <a:cs typeface="Arial"/>
              </a:rPr>
              <a:t> </a:t>
            </a:r>
            <a:r>
              <a:rPr sz="529" b="1" spc="-7" dirty="0">
                <a:solidFill>
                  <a:srgbClr val="221F1F"/>
                </a:solidFill>
                <a:latin typeface="Arial"/>
                <a:cs typeface="Arial"/>
              </a:rPr>
              <a:t>Education</a:t>
            </a:r>
            <a:endParaRPr sz="529">
              <a:latin typeface="Arial"/>
              <a:cs typeface="Arial"/>
            </a:endParaRPr>
          </a:p>
          <a:p>
            <a:pPr marL="56733"/>
            <a:r>
              <a:rPr sz="529" spc="-40" dirty="0">
                <a:solidFill>
                  <a:srgbClr val="221F1F"/>
                </a:solidFill>
                <a:latin typeface="Arial"/>
                <a:cs typeface="Arial"/>
              </a:rPr>
              <a:t>Director:</a:t>
            </a:r>
            <a:r>
              <a:rPr sz="529" spc="-13" dirty="0">
                <a:solidFill>
                  <a:srgbClr val="221F1F"/>
                </a:solidFill>
                <a:latin typeface="Arial"/>
                <a:cs typeface="Arial"/>
              </a:rPr>
              <a:t> </a:t>
            </a:r>
            <a:r>
              <a:rPr sz="529" spc="-53" dirty="0">
                <a:solidFill>
                  <a:srgbClr val="221F1F"/>
                </a:solidFill>
                <a:latin typeface="Arial"/>
                <a:cs typeface="Arial"/>
              </a:rPr>
              <a:t>John</a:t>
            </a:r>
            <a:r>
              <a:rPr sz="529" spc="-13" dirty="0">
                <a:solidFill>
                  <a:srgbClr val="221F1F"/>
                </a:solidFill>
                <a:latin typeface="Arial"/>
                <a:cs typeface="Arial"/>
              </a:rPr>
              <a:t> </a:t>
            </a:r>
            <a:r>
              <a:rPr sz="529" spc="-7" dirty="0">
                <a:solidFill>
                  <a:srgbClr val="221F1F"/>
                </a:solidFill>
                <a:latin typeface="Arial"/>
                <a:cs typeface="Arial"/>
              </a:rPr>
              <a:t>Worden</a:t>
            </a:r>
            <a:endParaRPr sz="529">
              <a:latin typeface="Arial"/>
              <a:cs typeface="Arial"/>
            </a:endParaRPr>
          </a:p>
          <a:p>
            <a:pPr marL="116828" indent="-50009">
              <a:lnSpc>
                <a:spcPts val="612"/>
              </a:lnSpc>
              <a:spcBef>
                <a:spcPts val="26"/>
              </a:spcBef>
              <a:buChar char="•"/>
              <a:tabLst>
                <a:tab pos="117248" algn="l"/>
              </a:tabLst>
            </a:pPr>
            <a:r>
              <a:rPr sz="529" spc="-53" dirty="0">
                <a:solidFill>
                  <a:srgbClr val="221F1F"/>
                </a:solidFill>
                <a:latin typeface="Arial"/>
                <a:cs typeface="Arial"/>
              </a:rPr>
              <a:t>Community</a:t>
            </a:r>
            <a:r>
              <a:rPr sz="529" spc="-3" dirty="0">
                <a:solidFill>
                  <a:srgbClr val="221F1F"/>
                </a:solidFill>
                <a:latin typeface="Arial"/>
                <a:cs typeface="Arial"/>
              </a:rPr>
              <a:t> </a:t>
            </a:r>
            <a:r>
              <a:rPr sz="529" spc="-60" dirty="0">
                <a:solidFill>
                  <a:srgbClr val="221F1F"/>
                </a:solidFill>
                <a:latin typeface="Arial"/>
                <a:cs typeface="Arial"/>
              </a:rPr>
              <a:t>Emergency</a:t>
            </a:r>
            <a:r>
              <a:rPr sz="529" dirty="0">
                <a:solidFill>
                  <a:srgbClr val="221F1F"/>
                </a:solidFill>
                <a:latin typeface="Arial"/>
                <a:cs typeface="Arial"/>
              </a:rPr>
              <a:t> </a:t>
            </a:r>
            <a:r>
              <a:rPr sz="529" spc="-7" dirty="0">
                <a:solidFill>
                  <a:srgbClr val="221F1F"/>
                </a:solidFill>
                <a:latin typeface="Arial"/>
                <a:cs typeface="Arial"/>
              </a:rPr>
              <a:t>Mgmt.</a:t>
            </a:r>
            <a:endParaRPr sz="529">
              <a:latin typeface="Arial"/>
              <a:cs typeface="Arial"/>
            </a:endParaRPr>
          </a:p>
          <a:p>
            <a:pPr marL="116828" indent="-50009">
              <a:lnSpc>
                <a:spcPts val="589"/>
              </a:lnSpc>
              <a:buChar char="•"/>
              <a:tabLst>
                <a:tab pos="117248" algn="l"/>
              </a:tabLst>
            </a:pPr>
            <a:r>
              <a:rPr sz="529" spc="-50" dirty="0">
                <a:solidFill>
                  <a:srgbClr val="221F1F"/>
                </a:solidFill>
                <a:latin typeface="Arial"/>
                <a:cs typeface="Arial"/>
              </a:rPr>
              <a:t>Fire</a:t>
            </a:r>
            <a:r>
              <a:rPr sz="529" spc="-10" dirty="0">
                <a:solidFill>
                  <a:srgbClr val="221F1F"/>
                </a:solidFill>
                <a:latin typeface="Arial"/>
                <a:cs typeface="Arial"/>
              </a:rPr>
              <a:t> </a:t>
            </a:r>
            <a:r>
              <a:rPr sz="529" spc="-66" dirty="0">
                <a:solidFill>
                  <a:srgbClr val="221F1F"/>
                </a:solidFill>
                <a:latin typeface="Arial"/>
                <a:cs typeface="Arial"/>
              </a:rPr>
              <a:t>&amp;</a:t>
            </a:r>
            <a:r>
              <a:rPr sz="529" spc="-10" dirty="0">
                <a:solidFill>
                  <a:srgbClr val="221F1F"/>
                </a:solidFill>
                <a:latin typeface="Arial"/>
                <a:cs typeface="Arial"/>
              </a:rPr>
              <a:t> </a:t>
            </a:r>
            <a:r>
              <a:rPr sz="529" spc="-66" dirty="0">
                <a:solidFill>
                  <a:srgbClr val="221F1F"/>
                </a:solidFill>
                <a:latin typeface="Arial"/>
                <a:cs typeface="Arial"/>
              </a:rPr>
              <a:t>Rescue</a:t>
            </a:r>
            <a:r>
              <a:rPr sz="529" spc="-30" dirty="0">
                <a:solidFill>
                  <a:srgbClr val="221F1F"/>
                </a:solidFill>
                <a:latin typeface="Arial"/>
                <a:cs typeface="Arial"/>
              </a:rPr>
              <a:t> </a:t>
            </a:r>
            <a:r>
              <a:rPr sz="529" spc="-50" dirty="0">
                <a:solidFill>
                  <a:srgbClr val="221F1F"/>
                </a:solidFill>
                <a:latin typeface="Arial"/>
                <a:cs typeface="Arial"/>
              </a:rPr>
              <a:t>Training</a:t>
            </a:r>
            <a:r>
              <a:rPr sz="529" spc="-10" dirty="0">
                <a:solidFill>
                  <a:srgbClr val="221F1F"/>
                </a:solidFill>
                <a:latin typeface="Arial"/>
                <a:cs typeface="Arial"/>
              </a:rPr>
              <a:t> </a:t>
            </a:r>
            <a:r>
              <a:rPr sz="529" spc="-7" dirty="0">
                <a:solidFill>
                  <a:srgbClr val="221F1F"/>
                </a:solidFill>
                <a:latin typeface="Arial"/>
                <a:cs typeface="Arial"/>
              </a:rPr>
              <a:t>Institute</a:t>
            </a:r>
            <a:endParaRPr sz="529">
              <a:latin typeface="Arial"/>
              <a:cs typeface="Arial"/>
            </a:endParaRPr>
          </a:p>
          <a:p>
            <a:pPr marL="116828" indent="-50009">
              <a:lnSpc>
                <a:spcPts val="612"/>
              </a:lnSpc>
              <a:buChar char="•"/>
              <a:tabLst>
                <a:tab pos="117248" algn="l"/>
              </a:tabLst>
            </a:pPr>
            <a:r>
              <a:rPr sz="529" spc="-56" dirty="0">
                <a:solidFill>
                  <a:srgbClr val="221F1F"/>
                </a:solidFill>
                <a:latin typeface="Arial"/>
                <a:cs typeface="Arial"/>
              </a:rPr>
              <a:t>Law</a:t>
            </a:r>
            <a:r>
              <a:rPr sz="529" dirty="0">
                <a:solidFill>
                  <a:srgbClr val="221F1F"/>
                </a:solidFill>
                <a:latin typeface="Arial"/>
                <a:cs typeface="Arial"/>
              </a:rPr>
              <a:t> </a:t>
            </a:r>
            <a:r>
              <a:rPr sz="529" spc="-53" dirty="0">
                <a:solidFill>
                  <a:srgbClr val="221F1F"/>
                </a:solidFill>
                <a:latin typeface="Arial"/>
                <a:cs typeface="Arial"/>
              </a:rPr>
              <a:t>Enforcement</a:t>
            </a:r>
            <a:r>
              <a:rPr sz="529" spc="-20" dirty="0">
                <a:solidFill>
                  <a:srgbClr val="221F1F"/>
                </a:solidFill>
                <a:latin typeface="Arial"/>
                <a:cs typeface="Arial"/>
              </a:rPr>
              <a:t> </a:t>
            </a:r>
            <a:r>
              <a:rPr sz="529" spc="-50" dirty="0">
                <a:solidFill>
                  <a:srgbClr val="221F1F"/>
                </a:solidFill>
                <a:latin typeface="Arial"/>
                <a:cs typeface="Arial"/>
              </a:rPr>
              <a:t>Training</a:t>
            </a:r>
            <a:r>
              <a:rPr sz="529" spc="3" dirty="0">
                <a:solidFill>
                  <a:srgbClr val="221F1F"/>
                </a:solidFill>
                <a:latin typeface="Arial"/>
                <a:cs typeface="Arial"/>
              </a:rPr>
              <a:t> </a:t>
            </a:r>
            <a:r>
              <a:rPr sz="529" spc="-26" dirty="0">
                <a:solidFill>
                  <a:srgbClr val="221F1F"/>
                </a:solidFill>
                <a:latin typeface="Arial"/>
                <a:cs typeface="Arial"/>
              </a:rPr>
              <a:t>Institute</a:t>
            </a:r>
            <a:endParaRPr sz="529">
              <a:latin typeface="Arial"/>
              <a:cs typeface="Arial"/>
            </a:endParaRPr>
          </a:p>
        </p:txBody>
      </p:sp>
      <p:sp>
        <p:nvSpPr>
          <p:cNvPr id="85" name="object 85"/>
          <p:cNvSpPr txBox="1"/>
          <p:nvPr/>
        </p:nvSpPr>
        <p:spPr>
          <a:xfrm>
            <a:off x="2192965" y="3025720"/>
            <a:ext cx="857670" cy="770233"/>
          </a:xfrm>
          <a:prstGeom prst="rect">
            <a:avLst/>
          </a:prstGeom>
        </p:spPr>
        <p:txBody>
          <a:bodyPr vert="horz" wrap="square" lIns="0" tIns="8404" rIns="0" bIns="0" rtlCol="0">
            <a:spAutoFit/>
          </a:bodyPr>
          <a:lstStyle/>
          <a:p>
            <a:pPr marL="8405" marR="137419">
              <a:spcBef>
                <a:spcPts val="66"/>
              </a:spcBef>
            </a:pPr>
            <a:r>
              <a:rPr sz="529" b="1" spc="-63" dirty="0">
                <a:solidFill>
                  <a:srgbClr val="221F1F"/>
                </a:solidFill>
                <a:latin typeface="Arial"/>
                <a:cs typeface="Arial"/>
              </a:rPr>
              <a:t>Community</a:t>
            </a:r>
            <a:r>
              <a:rPr sz="529" b="1" spc="-3" dirty="0">
                <a:solidFill>
                  <a:srgbClr val="221F1F"/>
                </a:solidFill>
                <a:latin typeface="Arial"/>
                <a:cs typeface="Arial"/>
              </a:rPr>
              <a:t> </a:t>
            </a:r>
            <a:r>
              <a:rPr sz="529" b="1" spc="-73" dirty="0">
                <a:solidFill>
                  <a:srgbClr val="221F1F"/>
                </a:solidFill>
                <a:latin typeface="Arial"/>
                <a:cs typeface="Arial"/>
              </a:rPr>
              <a:t>&amp;</a:t>
            </a:r>
            <a:r>
              <a:rPr sz="529" b="1" dirty="0">
                <a:solidFill>
                  <a:srgbClr val="221F1F"/>
                </a:solidFill>
                <a:latin typeface="Arial"/>
                <a:cs typeface="Arial"/>
              </a:rPr>
              <a:t> </a:t>
            </a:r>
            <a:r>
              <a:rPr sz="529" b="1" spc="-53" dirty="0">
                <a:solidFill>
                  <a:srgbClr val="221F1F"/>
                </a:solidFill>
                <a:latin typeface="Arial"/>
                <a:cs typeface="Arial"/>
              </a:rPr>
              <a:t>Professional</a:t>
            </a:r>
            <a:r>
              <a:rPr sz="529" b="1" spc="331" dirty="0">
                <a:solidFill>
                  <a:srgbClr val="221F1F"/>
                </a:solidFill>
                <a:latin typeface="Arial"/>
                <a:cs typeface="Arial"/>
              </a:rPr>
              <a:t> </a:t>
            </a:r>
            <a:r>
              <a:rPr sz="529" b="1" spc="-50" dirty="0">
                <a:solidFill>
                  <a:srgbClr val="221F1F"/>
                </a:solidFill>
                <a:latin typeface="Arial"/>
                <a:cs typeface="Arial"/>
              </a:rPr>
              <a:t>Health</a:t>
            </a:r>
            <a:r>
              <a:rPr sz="529" b="1" spc="-20" dirty="0">
                <a:solidFill>
                  <a:srgbClr val="221F1F"/>
                </a:solidFill>
                <a:latin typeface="Arial"/>
                <a:cs typeface="Arial"/>
              </a:rPr>
              <a:t> </a:t>
            </a:r>
            <a:r>
              <a:rPr sz="529" b="1" spc="-7" dirty="0">
                <a:solidFill>
                  <a:srgbClr val="221F1F"/>
                </a:solidFill>
                <a:latin typeface="Arial"/>
                <a:cs typeface="Arial"/>
              </a:rPr>
              <a:t>Education</a:t>
            </a:r>
            <a:endParaRPr sz="529">
              <a:latin typeface="Arial"/>
              <a:cs typeface="Arial"/>
            </a:endParaRPr>
          </a:p>
          <a:p>
            <a:pPr marL="58834" marR="3362">
              <a:spcBef>
                <a:spcPts val="26"/>
              </a:spcBef>
            </a:pPr>
            <a:r>
              <a:rPr sz="529" spc="-50" dirty="0">
                <a:solidFill>
                  <a:srgbClr val="221F1F"/>
                </a:solidFill>
                <a:latin typeface="Arial"/>
                <a:cs typeface="Arial"/>
              </a:rPr>
              <a:t>Senior</a:t>
            </a:r>
            <a:r>
              <a:rPr sz="529" spc="-3" dirty="0">
                <a:solidFill>
                  <a:srgbClr val="221F1F"/>
                </a:solidFill>
                <a:latin typeface="Arial"/>
                <a:cs typeface="Arial"/>
              </a:rPr>
              <a:t> </a:t>
            </a:r>
            <a:r>
              <a:rPr sz="529" spc="-56" dirty="0">
                <a:solidFill>
                  <a:srgbClr val="221F1F"/>
                </a:solidFill>
                <a:latin typeface="Arial"/>
                <a:cs typeface="Arial"/>
              </a:rPr>
              <a:t>Program</a:t>
            </a:r>
            <a:r>
              <a:rPr sz="529" spc="-3" dirty="0">
                <a:solidFill>
                  <a:srgbClr val="221F1F"/>
                </a:solidFill>
                <a:latin typeface="Arial"/>
                <a:cs typeface="Arial"/>
              </a:rPr>
              <a:t> </a:t>
            </a:r>
            <a:r>
              <a:rPr sz="529" spc="-43" dirty="0">
                <a:solidFill>
                  <a:srgbClr val="221F1F"/>
                </a:solidFill>
                <a:latin typeface="Arial"/>
                <a:cs typeface="Arial"/>
              </a:rPr>
              <a:t>Director</a:t>
            </a:r>
            <a:r>
              <a:rPr sz="529" dirty="0">
                <a:solidFill>
                  <a:srgbClr val="221F1F"/>
                </a:solidFill>
                <a:latin typeface="Arial"/>
                <a:cs typeface="Arial"/>
              </a:rPr>
              <a:t> </a:t>
            </a:r>
            <a:r>
              <a:rPr sz="529" spc="-33" dirty="0">
                <a:solidFill>
                  <a:srgbClr val="221F1F"/>
                </a:solidFill>
                <a:latin typeface="Arial"/>
                <a:cs typeface="Arial"/>
              </a:rPr>
              <a:t>&amp;</a:t>
            </a:r>
            <a:r>
              <a:rPr sz="529" spc="331" dirty="0">
                <a:solidFill>
                  <a:srgbClr val="221F1F"/>
                </a:solidFill>
                <a:latin typeface="Arial"/>
                <a:cs typeface="Arial"/>
              </a:rPr>
              <a:t> </a:t>
            </a:r>
            <a:r>
              <a:rPr sz="529" spc="-50" dirty="0">
                <a:solidFill>
                  <a:srgbClr val="221F1F"/>
                </a:solidFill>
                <a:latin typeface="Arial"/>
                <a:cs typeface="Arial"/>
              </a:rPr>
              <a:t>Associate</a:t>
            </a:r>
            <a:r>
              <a:rPr sz="529" spc="3" dirty="0">
                <a:solidFill>
                  <a:srgbClr val="221F1F"/>
                </a:solidFill>
                <a:latin typeface="Arial"/>
                <a:cs typeface="Arial"/>
              </a:rPr>
              <a:t> </a:t>
            </a:r>
            <a:r>
              <a:rPr sz="529" spc="-63" dirty="0">
                <a:solidFill>
                  <a:srgbClr val="221F1F"/>
                </a:solidFill>
                <a:latin typeface="Arial"/>
                <a:cs typeface="Arial"/>
              </a:rPr>
              <a:t>Dean:</a:t>
            </a:r>
            <a:r>
              <a:rPr sz="529" spc="-17" dirty="0">
                <a:solidFill>
                  <a:srgbClr val="221F1F"/>
                </a:solidFill>
                <a:latin typeface="Arial"/>
                <a:cs typeface="Arial"/>
              </a:rPr>
              <a:t> </a:t>
            </a:r>
            <a:r>
              <a:rPr sz="529" spc="-53" dirty="0">
                <a:solidFill>
                  <a:srgbClr val="221F1F"/>
                </a:solidFill>
                <a:latin typeface="Arial"/>
                <a:cs typeface="Arial"/>
              </a:rPr>
              <a:t>Kathleen</a:t>
            </a:r>
            <a:r>
              <a:rPr sz="529" spc="3" dirty="0">
                <a:solidFill>
                  <a:srgbClr val="221F1F"/>
                </a:solidFill>
                <a:latin typeface="Arial"/>
                <a:cs typeface="Arial"/>
              </a:rPr>
              <a:t> </a:t>
            </a:r>
            <a:r>
              <a:rPr sz="529" spc="-56" dirty="0">
                <a:solidFill>
                  <a:srgbClr val="221F1F"/>
                </a:solidFill>
                <a:latin typeface="Arial"/>
                <a:cs typeface="Arial"/>
              </a:rPr>
              <a:t>Quinn</a:t>
            </a:r>
            <a:endParaRPr sz="529">
              <a:latin typeface="Arial"/>
              <a:cs typeface="Arial"/>
            </a:endParaRPr>
          </a:p>
          <a:p>
            <a:pPr marL="8405">
              <a:lnSpc>
                <a:spcPts val="632"/>
              </a:lnSpc>
              <a:spcBef>
                <a:spcPts val="364"/>
              </a:spcBef>
            </a:pPr>
            <a:r>
              <a:rPr sz="529" b="1" spc="-50" dirty="0">
                <a:solidFill>
                  <a:srgbClr val="221F1F"/>
                </a:solidFill>
                <a:latin typeface="Arial"/>
                <a:cs typeface="Arial"/>
              </a:rPr>
              <a:t>Faculty</a:t>
            </a:r>
            <a:r>
              <a:rPr sz="529" b="1" spc="-10" dirty="0">
                <a:solidFill>
                  <a:srgbClr val="221F1F"/>
                </a:solidFill>
                <a:latin typeface="Arial"/>
                <a:cs typeface="Arial"/>
              </a:rPr>
              <a:t> </a:t>
            </a:r>
            <a:r>
              <a:rPr sz="529" b="1" spc="-7" dirty="0">
                <a:solidFill>
                  <a:srgbClr val="221F1F"/>
                </a:solidFill>
                <a:latin typeface="Arial"/>
                <a:cs typeface="Arial"/>
              </a:rPr>
              <a:t>Leadership</a:t>
            </a:r>
            <a:endParaRPr sz="529">
              <a:latin typeface="Arial"/>
              <a:cs typeface="Arial"/>
            </a:endParaRPr>
          </a:p>
          <a:p>
            <a:pPr marL="90772" marR="9245" indent="-32359">
              <a:lnSpc>
                <a:spcPts val="635"/>
              </a:lnSpc>
              <a:spcBef>
                <a:spcPts val="17"/>
              </a:spcBef>
            </a:pPr>
            <a:r>
              <a:rPr sz="529" spc="-53" dirty="0">
                <a:solidFill>
                  <a:srgbClr val="221F1F"/>
                </a:solidFill>
                <a:latin typeface="Arial"/>
                <a:cs typeface="Arial"/>
              </a:rPr>
              <a:t>Community</a:t>
            </a:r>
            <a:r>
              <a:rPr sz="529" spc="-10" dirty="0">
                <a:solidFill>
                  <a:srgbClr val="221F1F"/>
                </a:solidFill>
                <a:latin typeface="Arial"/>
                <a:cs typeface="Arial"/>
              </a:rPr>
              <a:t> </a:t>
            </a:r>
            <a:r>
              <a:rPr sz="529" spc="-50" dirty="0">
                <a:solidFill>
                  <a:srgbClr val="221F1F"/>
                </a:solidFill>
                <a:latin typeface="Arial"/>
                <a:cs typeface="Arial"/>
              </a:rPr>
              <a:t>Health</a:t>
            </a:r>
            <a:r>
              <a:rPr sz="529" spc="-10" dirty="0">
                <a:solidFill>
                  <a:srgbClr val="221F1F"/>
                </a:solidFill>
                <a:latin typeface="Arial"/>
                <a:cs typeface="Arial"/>
              </a:rPr>
              <a:t> </a:t>
            </a:r>
            <a:r>
              <a:rPr sz="529" spc="-60" dirty="0">
                <a:solidFill>
                  <a:srgbClr val="221F1F"/>
                </a:solidFill>
                <a:latin typeface="Arial"/>
                <a:cs typeface="Arial"/>
              </a:rPr>
              <a:t>Engagement</a:t>
            </a:r>
            <a:r>
              <a:rPr sz="529" spc="331" dirty="0">
                <a:solidFill>
                  <a:srgbClr val="221F1F"/>
                </a:solidFill>
                <a:latin typeface="Arial"/>
                <a:cs typeface="Arial"/>
              </a:rPr>
              <a:t> </a:t>
            </a:r>
            <a:r>
              <a:rPr sz="529" spc="-66" dirty="0">
                <a:solidFill>
                  <a:srgbClr val="221F1F"/>
                </a:solidFill>
                <a:latin typeface="Arial"/>
                <a:cs typeface="Arial"/>
              </a:rPr>
              <a:t>&amp;</a:t>
            </a:r>
            <a:r>
              <a:rPr sz="529" spc="-20" dirty="0">
                <a:solidFill>
                  <a:srgbClr val="221F1F"/>
                </a:solidFill>
                <a:latin typeface="Arial"/>
                <a:cs typeface="Arial"/>
              </a:rPr>
              <a:t> </a:t>
            </a:r>
            <a:r>
              <a:rPr sz="529" spc="-7" dirty="0">
                <a:solidFill>
                  <a:srgbClr val="221F1F"/>
                </a:solidFill>
                <a:latin typeface="Arial"/>
                <a:cs typeface="Arial"/>
              </a:rPr>
              <a:t>Outreach</a:t>
            </a:r>
            <a:endParaRPr sz="529">
              <a:latin typeface="Arial"/>
              <a:cs typeface="Arial"/>
            </a:endParaRPr>
          </a:p>
          <a:p>
            <a:pPr marL="90772" marR="10506" indent="-32359">
              <a:lnSpc>
                <a:spcPts val="635"/>
              </a:lnSpc>
            </a:pPr>
            <a:r>
              <a:rPr sz="529" spc="-50" dirty="0">
                <a:solidFill>
                  <a:srgbClr val="221F1F"/>
                </a:solidFill>
                <a:latin typeface="Arial"/>
                <a:cs typeface="Arial"/>
              </a:rPr>
              <a:t>Continuing</a:t>
            </a:r>
            <a:r>
              <a:rPr sz="529" spc="3" dirty="0">
                <a:solidFill>
                  <a:srgbClr val="221F1F"/>
                </a:solidFill>
                <a:latin typeface="Arial"/>
                <a:cs typeface="Arial"/>
              </a:rPr>
              <a:t> </a:t>
            </a:r>
            <a:r>
              <a:rPr sz="529" spc="-53" dirty="0">
                <a:solidFill>
                  <a:srgbClr val="221F1F"/>
                </a:solidFill>
                <a:latin typeface="Arial"/>
                <a:cs typeface="Arial"/>
              </a:rPr>
              <a:t>Education</a:t>
            </a:r>
            <a:r>
              <a:rPr sz="529" spc="7" dirty="0">
                <a:solidFill>
                  <a:srgbClr val="221F1F"/>
                </a:solidFill>
                <a:latin typeface="Arial"/>
                <a:cs typeface="Arial"/>
              </a:rPr>
              <a:t> </a:t>
            </a:r>
            <a:r>
              <a:rPr sz="529" spc="-36" dirty="0">
                <a:solidFill>
                  <a:srgbClr val="221F1F"/>
                </a:solidFill>
                <a:latin typeface="Arial"/>
                <a:cs typeface="Arial"/>
              </a:rPr>
              <a:t>for</a:t>
            </a:r>
            <a:r>
              <a:rPr sz="529" spc="7" dirty="0">
                <a:solidFill>
                  <a:srgbClr val="221F1F"/>
                </a:solidFill>
                <a:latin typeface="Arial"/>
                <a:cs typeface="Arial"/>
              </a:rPr>
              <a:t> </a:t>
            </a:r>
            <a:r>
              <a:rPr sz="529" spc="-50" dirty="0">
                <a:solidFill>
                  <a:srgbClr val="221F1F"/>
                </a:solidFill>
                <a:latin typeface="Arial"/>
                <a:cs typeface="Arial"/>
              </a:rPr>
              <a:t>Health</a:t>
            </a:r>
            <a:r>
              <a:rPr sz="529" spc="-7" dirty="0">
                <a:solidFill>
                  <a:srgbClr val="221F1F"/>
                </a:solidFill>
                <a:latin typeface="Arial"/>
                <a:cs typeface="Arial"/>
              </a:rPr>
              <a:t> Professions</a:t>
            </a:r>
            <a:endParaRPr sz="529">
              <a:latin typeface="Arial"/>
              <a:cs typeface="Arial"/>
            </a:endParaRPr>
          </a:p>
        </p:txBody>
      </p:sp>
      <p:grpSp>
        <p:nvGrpSpPr>
          <p:cNvPr id="86" name="object 86"/>
          <p:cNvGrpSpPr/>
          <p:nvPr/>
        </p:nvGrpSpPr>
        <p:grpSpPr>
          <a:xfrm>
            <a:off x="3330614" y="1659544"/>
            <a:ext cx="882463" cy="1931334"/>
            <a:chOff x="4524928" y="2507756"/>
            <a:chExt cx="1333500" cy="2918460"/>
          </a:xfrm>
        </p:grpSpPr>
        <p:sp>
          <p:nvSpPr>
            <p:cNvPr id="87" name="object 87"/>
            <p:cNvSpPr/>
            <p:nvPr/>
          </p:nvSpPr>
          <p:spPr>
            <a:xfrm>
              <a:off x="4528103" y="2510931"/>
              <a:ext cx="1327150" cy="2912110"/>
            </a:xfrm>
            <a:custGeom>
              <a:avLst/>
              <a:gdLst/>
              <a:ahLst/>
              <a:cxnLst/>
              <a:rect l="l" t="t" r="r" b="b"/>
              <a:pathLst>
                <a:path w="1327150" h="2912110">
                  <a:moveTo>
                    <a:pt x="1250950" y="0"/>
                  </a:moveTo>
                  <a:lnTo>
                    <a:pt x="76200" y="0"/>
                  </a:lnTo>
                  <a:lnTo>
                    <a:pt x="46537" y="4920"/>
                  </a:lnTo>
                  <a:lnTo>
                    <a:pt x="22317" y="18338"/>
                  </a:lnTo>
                  <a:lnTo>
                    <a:pt x="5987" y="38244"/>
                  </a:lnTo>
                  <a:lnTo>
                    <a:pt x="0" y="62623"/>
                  </a:lnTo>
                  <a:lnTo>
                    <a:pt x="0" y="2849130"/>
                  </a:lnTo>
                  <a:lnTo>
                    <a:pt x="5987" y="2873502"/>
                  </a:lnTo>
                  <a:lnTo>
                    <a:pt x="22317" y="2893404"/>
                  </a:lnTo>
                  <a:lnTo>
                    <a:pt x="46537" y="2906821"/>
                  </a:lnTo>
                  <a:lnTo>
                    <a:pt x="76200" y="2911741"/>
                  </a:lnTo>
                  <a:lnTo>
                    <a:pt x="1250950" y="2911741"/>
                  </a:lnTo>
                  <a:lnTo>
                    <a:pt x="1280612" y="2906821"/>
                  </a:lnTo>
                  <a:lnTo>
                    <a:pt x="1304832" y="2893404"/>
                  </a:lnTo>
                  <a:lnTo>
                    <a:pt x="1321162" y="2873502"/>
                  </a:lnTo>
                  <a:lnTo>
                    <a:pt x="1327150" y="2849130"/>
                  </a:lnTo>
                  <a:lnTo>
                    <a:pt x="1327150" y="62623"/>
                  </a:lnTo>
                  <a:lnTo>
                    <a:pt x="1321162" y="38244"/>
                  </a:lnTo>
                  <a:lnTo>
                    <a:pt x="1304832" y="18338"/>
                  </a:lnTo>
                  <a:lnTo>
                    <a:pt x="1280612" y="4920"/>
                  </a:lnTo>
                  <a:lnTo>
                    <a:pt x="1250950" y="0"/>
                  </a:lnTo>
                  <a:close/>
                </a:path>
              </a:pathLst>
            </a:custGeom>
            <a:solidFill>
              <a:srgbClr val="F5CA72"/>
            </a:solidFill>
          </p:spPr>
          <p:txBody>
            <a:bodyPr wrap="square" lIns="0" tIns="0" rIns="0" bIns="0" rtlCol="0"/>
            <a:lstStyle/>
            <a:p>
              <a:endParaRPr/>
            </a:p>
          </p:txBody>
        </p:sp>
        <p:sp>
          <p:nvSpPr>
            <p:cNvPr id="88" name="object 88"/>
            <p:cNvSpPr/>
            <p:nvPr/>
          </p:nvSpPr>
          <p:spPr>
            <a:xfrm>
              <a:off x="4528103" y="2510931"/>
              <a:ext cx="1327150" cy="2912110"/>
            </a:xfrm>
            <a:custGeom>
              <a:avLst/>
              <a:gdLst/>
              <a:ahLst/>
              <a:cxnLst/>
              <a:rect l="l" t="t" r="r" b="b"/>
              <a:pathLst>
                <a:path w="1327150" h="2912110">
                  <a:moveTo>
                    <a:pt x="76200" y="0"/>
                  </a:moveTo>
                  <a:lnTo>
                    <a:pt x="46537" y="4920"/>
                  </a:lnTo>
                  <a:lnTo>
                    <a:pt x="22317" y="18338"/>
                  </a:lnTo>
                  <a:lnTo>
                    <a:pt x="5987" y="38244"/>
                  </a:lnTo>
                  <a:lnTo>
                    <a:pt x="0" y="62623"/>
                  </a:lnTo>
                  <a:lnTo>
                    <a:pt x="0" y="2849130"/>
                  </a:lnTo>
                  <a:lnTo>
                    <a:pt x="5987" y="2873502"/>
                  </a:lnTo>
                  <a:lnTo>
                    <a:pt x="22317" y="2893404"/>
                  </a:lnTo>
                  <a:lnTo>
                    <a:pt x="46537" y="2906821"/>
                  </a:lnTo>
                  <a:lnTo>
                    <a:pt x="76200" y="2911741"/>
                  </a:lnTo>
                  <a:lnTo>
                    <a:pt x="1250950" y="2911741"/>
                  </a:lnTo>
                  <a:lnTo>
                    <a:pt x="1280612" y="2906821"/>
                  </a:lnTo>
                  <a:lnTo>
                    <a:pt x="1304832" y="2893404"/>
                  </a:lnTo>
                  <a:lnTo>
                    <a:pt x="1321162" y="2873502"/>
                  </a:lnTo>
                  <a:lnTo>
                    <a:pt x="1327150" y="2849130"/>
                  </a:lnTo>
                  <a:lnTo>
                    <a:pt x="1327150" y="62623"/>
                  </a:lnTo>
                  <a:lnTo>
                    <a:pt x="1321162" y="38244"/>
                  </a:lnTo>
                  <a:lnTo>
                    <a:pt x="1304832" y="18338"/>
                  </a:lnTo>
                  <a:lnTo>
                    <a:pt x="1280612" y="4920"/>
                  </a:lnTo>
                  <a:lnTo>
                    <a:pt x="1250950" y="0"/>
                  </a:lnTo>
                  <a:lnTo>
                    <a:pt x="76200" y="0"/>
                  </a:lnTo>
                  <a:close/>
                </a:path>
              </a:pathLst>
            </a:custGeom>
            <a:ln w="6350">
              <a:solidFill>
                <a:srgbClr val="F1B830"/>
              </a:solidFill>
            </a:ln>
          </p:spPr>
          <p:txBody>
            <a:bodyPr wrap="square" lIns="0" tIns="0" rIns="0" bIns="0" rtlCol="0"/>
            <a:lstStyle/>
            <a:p>
              <a:endParaRPr/>
            </a:p>
          </p:txBody>
        </p:sp>
      </p:grpSp>
      <p:sp>
        <p:nvSpPr>
          <p:cNvPr id="89" name="object 89"/>
          <p:cNvSpPr txBox="1"/>
          <p:nvPr/>
        </p:nvSpPr>
        <p:spPr>
          <a:xfrm>
            <a:off x="3400487" y="1695196"/>
            <a:ext cx="619405" cy="89919"/>
          </a:xfrm>
          <a:prstGeom prst="rect">
            <a:avLst/>
          </a:prstGeom>
        </p:spPr>
        <p:txBody>
          <a:bodyPr vert="horz" wrap="square" lIns="0" tIns="8404" rIns="0" bIns="0" rtlCol="0">
            <a:spAutoFit/>
          </a:bodyPr>
          <a:lstStyle/>
          <a:p>
            <a:pPr marL="8405">
              <a:spcBef>
                <a:spcPts val="66"/>
              </a:spcBef>
            </a:pPr>
            <a:r>
              <a:rPr sz="529" b="1" spc="-86" dirty="0">
                <a:solidFill>
                  <a:srgbClr val="221F1F"/>
                </a:solidFill>
                <a:latin typeface="Arial"/>
                <a:cs typeface="Arial"/>
              </a:rPr>
              <a:t>REGIONAL</a:t>
            </a:r>
            <a:r>
              <a:rPr sz="529" b="1" spc="10" dirty="0">
                <a:solidFill>
                  <a:srgbClr val="221F1F"/>
                </a:solidFill>
                <a:latin typeface="Arial"/>
                <a:cs typeface="Arial"/>
              </a:rPr>
              <a:t> </a:t>
            </a:r>
            <a:r>
              <a:rPr sz="529" b="1" spc="-73" dirty="0">
                <a:solidFill>
                  <a:srgbClr val="221F1F"/>
                </a:solidFill>
                <a:latin typeface="Arial"/>
                <a:cs typeface="Arial"/>
              </a:rPr>
              <a:t>DIRECTORS</a:t>
            </a:r>
            <a:endParaRPr sz="529">
              <a:latin typeface="Arial"/>
              <a:cs typeface="Arial"/>
            </a:endParaRPr>
          </a:p>
        </p:txBody>
      </p:sp>
      <p:sp>
        <p:nvSpPr>
          <p:cNvPr id="90" name="object 90"/>
          <p:cNvSpPr txBox="1"/>
          <p:nvPr/>
        </p:nvSpPr>
        <p:spPr>
          <a:xfrm>
            <a:off x="3458780" y="1813126"/>
            <a:ext cx="651762" cy="1690998"/>
          </a:xfrm>
          <a:prstGeom prst="rect">
            <a:avLst/>
          </a:prstGeom>
        </p:spPr>
        <p:txBody>
          <a:bodyPr vert="horz" wrap="square" lIns="0" tIns="8404" rIns="0" bIns="0" rtlCol="0">
            <a:spAutoFit/>
          </a:bodyPr>
          <a:lstStyle/>
          <a:p>
            <a:pPr marR="107162" algn="ctr">
              <a:spcBef>
                <a:spcPts val="66"/>
              </a:spcBef>
            </a:pPr>
            <a:r>
              <a:rPr sz="529" b="1" spc="-56" dirty="0">
                <a:solidFill>
                  <a:srgbClr val="221F1F"/>
                </a:solidFill>
                <a:latin typeface="Arial"/>
                <a:cs typeface="Arial"/>
              </a:rPr>
              <a:t>East</a:t>
            </a:r>
            <a:r>
              <a:rPr sz="529" b="1" spc="-13" dirty="0">
                <a:solidFill>
                  <a:srgbClr val="221F1F"/>
                </a:solidFill>
                <a:latin typeface="Arial"/>
                <a:cs typeface="Arial"/>
              </a:rPr>
              <a:t> </a:t>
            </a:r>
            <a:r>
              <a:rPr sz="529" b="1" spc="-50" dirty="0">
                <a:solidFill>
                  <a:srgbClr val="221F1F"/>
                </a:solidFill>
                <a:latin typeface="Arial"/>
                <a:cs typeface="Arial"/>
              </a:rPr>
              <a:t>Central</a:t>
            </a:r>
            <a:r>
              <a:rPr sz="529" b="1" spc="-13" dirty="0">
                <a:solidFill>
                  <a:srgbClr val="221F1F"/>
                </a:solidFill>
                <a:latin typeface="Arial"/>
                <a:cs typeface="Arial"/>
              </a:rPr>
              <a:t> </a:t>
            </a:r>
            <a:r>
              <a:rPr sz="529" b="1" spc="-40" dirty="0">
                <a:solidFill>
                  <a:srgbClr val="221F1F"/>
                </a:solidFill>
                <a:latin typeface="Arial"/>
                <a:cs typeface="Arial"/>
              </a:rPr>
              <a:t>Region</a:t>
            </a:r>
            <a:endParaRPr sz="529">
              <a:latin typeface="Arial"/>
              <a:cs typeface="Arial"/>
            </a:endParaRPr>
          </a:p>
          <a:p>
            <a:pPr marR="114306" algn="ctr"/>
            <a:r>
              <a:rPr sz="529" spc="-46" dirty="0">
                <a:solidFill>
                  <a:srgbClr val="221F1F"/>
                </a:solidFill>
                <a:latin typeface="Arial"/>
                <a:cs typeface="Arial"/>
              </a:rPr>
              <a:t>Matthew</a:t>
            </a:r>
            <a:r>
              <a:rPr sz="529" dirty="0">
                <a:solidFill>
                  <a:srgbClr val="221F1F"/>
                </a:solidFill>
                <a:latin typeface="Arial"/>
                <a:cs typeface="Arial"/>
              </a:rPr>
              <a:t> </a:t>
            </a:r>
            <a:r>
              <a:rPr sz="529" spc="-7" dirty="0">
                <a:solidFill>
                  <a:srgbClr val="221F1F"/>
                </a:solidFill>
                <a:latin typeface="Arial"/>
                <a:cs typeface="Arial"/>
              </a:rPr>
              <a:t>Herring</a:t>
            </a:r>
            <a:endParaRPr sz="529">
              <a:latin typeface="Arial"/>
              <a:cs typeface="Arial"/>
            </a:endParaRPr>
          </a:p>
          <a:p>
            <a:pPr marR="169357" algn="ctr">
              <a:lnSpc>
                <a:spcPts val="602"/>
              </a:lnSpc>
              <a:spcBef>
                <a:spcPts val="463"/>
              </a:spcBef>
            </a:pPr>
            <a:r>
              <a:rPr sz="529" b="1" spc="-53" dirty="0">
                <a:solidFill>
                  <a:srgbClr val="221F1F"/>
                </a:solidFill>
                <a:latin typeface="Arial"/>
                <a:cs typeface="Arial"/>
              </a:rPr>
              <a:t>Northeast</a:t>
            </a:r>
            <a:r>
              <a:rPr sz="529" b="1" spc="7" dirty="0">
                <a:solidFill>
                  <a:srgbClr val="221F1F"/>
                </a:solidFill>
                <a:latin typeface="Arial"/>
                <a:cs typeface="Arial"/>
              </a:rPr>
              <a:t> </a:t>
            </a:r>
            <a:r>
              <a:rPr sz="529" b="1" spc="-40" dirty="0">
                <a:solidFill>
                  <a:srgbClr val="221F1F"/>
                </a:solidFill>
                <a:latin typeface="Arial"/>
                <a:cs typeface="Arial"/>
              </a:rPr>
              <a:t>Region</a:t>
            </a:r>
            <a:endParaRPr sz="529">
              <a:latin typeface="Arial"/>
              <a:cs typeface="Arial"/>
            </a:endParaRPr>
          </a:p>
          <a:p>
            <a:pPr marR="144143" algn="ctr">
              <a:lnSpc>
                <a:spcPts val="602"/>
              </a:lnSpc>
            </a:pPr>
            <a:r>
              <a:rPr sz="529" spc="-46" dirty="0">
                <a:solidFill>
                  <a:srgbClr val="221F1F"/>
                </a:solidFill>
                <a:latin typeface="Arial"/>
                <a:cs typeface="Arial"/>
              </a:rPr>
              <a:t>Michael</a:t>
            </a:r>
            <a:r>
              <a:rPr sz="529" spc="-10" dirty="0">
                <a:solidFill>
                  <a:srgbClr val="221F1F"/>
                </a:solidFill>
                <a:latin typeface="Arial"/>
                <a:cs typeface="Arial"/>
              </a:rPr>
              <a:t> </a:t>
            </a:r>
            <a:r>
              <a:rPr sz="529" spc="-7" dirty="0">
                <a:solidFill>
                  <a:srgbClr val="221F1F"/>
                </a:solidFill>
                <a:latin typeface="Arial"/>
                <a:cs typeface="Arial"/>
              </a:rPr>
              <a:t>Krauch</a:t>
            </a:r>
            <a:endParaRPr sz="529">
              <a:latin typeface="Arial"/>
              <a:cs typeface="Arial"/>
            </a:endParaRPr>
          </a:p>
          <a:p>
            <a:pPr marR="154229" algn="ctr">
              <a:lnSpc>
                <a:spcPts val="602"/>
              </a:lnSpc>
              <a:spcBef>
                <a:spcPts val="463"/>
              </a:spcBef>
            </a:pPr>
            <a:r>
              <a:rPr sz="529" b="1" spc="-53" dirty="0">
                <a:solidFill>
                  <a:srgbClr val="221F1F"/>
                </a:solidFill>
                <a:latin typeface="Arial"/>
                <a:cs typeface="Arial"/>
              </a:rPr>
              <a:t>Northwest</a:t>
            </a:r>
            <a:r>
              <a:rPr sz="529" b="1" spc="13" dirty="0">
                <a:solidFill>
                  <a:srgbClr val="221F1F"/>
                </a:solidFill>
                <a:latin typeface="Arial"/>
                <a:cs typeface="Arial"/>
              </a:rPr>
              <a:t> </a:t>
            </a:r>
            <a:r>
              <a:rPr sz="529" b="1" spc="-40" dirty="0">
                <a:solidFill>
                  <a:srgbClr val="221F1F"/>
                </a:solidFill>
                <a:latin typeface="Arial"/>
                <a:cs typeface="Arial"/>
              </a:rPr>
              <a:t>Region</a:t>
            </a:r>
            <a:endParaRPr sz="529">
              <a:latin typeface="Arial"/>
              <a:cs typeface="Arial"/>
            </a:endParaRPr>
          </a:p>
          <a:p>
            <a:pPr marR="141622" algn="ctr">
              <a:lnSpc>
                <a:spcPts val="602"/>
              </a:lnSpc>
            </a:pPr>
            <a:r>
              <a:rPr sz="529" spc="-53" dirty="0">
                <a:solidFill>
                  <a:srgbClr val="221F1F"/>
                </a:solidFill>
                <a:latin typeface="Arial"/>
                <a:cs typeface="Arial"/>
              </a:rPr>
              <a:t>Stacey</a:t>
            </a:r>
            <a:r>
              <a:rPr sz="529" spc="-13" dirty="0">
                <a:solidFill>
                  <a:srgbClr val="221F1F"/>
                </a:solidFill>
                <a:latin typeface="Arial"/>
                <a:cs typeface="Arial"/>
              </a:rPr>
              <a:t> </a:t>
            </a:r>
            <a:r>
              <a:rPr sz="529" spc="-7" dirty="0">
                <a:solidFill>
                  <a:srgbClr val="221F1F"/>
                </a:solidFill>
                <a:latin typeface="Arial"/>
                <a:cs typeface="Arial"/>
              </a:rPr>
              <a:t>Steffens</a:t>
            </a:r>
            <a:endParaRPr sz="529">
              <a:latin typeface="Arial"/>
              <a:cs typeface="Arial"/>
            </a:endParaRPr>
          </a:p>
          <a:p>
            <a:pPr marR="161794" algn="ctr">
              <a:spcBef>
                <a:spcPts val="463"/>
              </a:spcBef>
            </a:pPr>
            <a:r>
              <a:rPr sz="529" b="1" spc="-56" dirty="0">
                <a:solidFill>
                  <a:srgbClr val="221F1F"/>
                </a:solidFill>
                <a:latin typeface="Arial"/>
                <a:cs typeface="Arial"/>
              </a:rPr>
              <a:t>Southeast</a:t>
            </a:r>
            <a:r>
              <a:rPr sz="529" b="1" spc="20" dirty="0">
                <a:solidFill>
                  <a:srgbClr val="221F1F"/>
                </a:solidFill>
                <a:latin typeface="Arial"/>
                <a:cs typeface="Arial"/>
              </a:rPr>
              <a:t> </a:t>
            </a:r>
            <a:r>
              <a:rPr sz="529" b="1" spc="-43" dirty="0">
                <a:solidFill>
                  <a:srgbClr val="221F1F"/>
                </a:solidFill>
                <a:latin typeface="Arial"/>
                <a:cs typeface="Arial"/>
              </a:rPr>
              <a:t>Region</a:t>
            </a:r>
            <a:endParaRPr sz="529">
              <a:latin typeface="Arial"/>
              <a:cs typeface="Arial"/>
            </a:endParaRPr>
          </a:p>
          <a:p>
            <a:pPr marR="176502" algn="ctr"/>
            <a:r>
              <a:rPr sz="529" spc="-60" dirty="0">
                <a:solidFill>
                  <a:srgbClr val="221F1F"/>
                </a:solidFill>
                <a:latin typeface="Arial"/>
                <a:cs typeface="Arial"/>
              </a:rPr>
              <a:t>Sarah</a:t>
            </a:r>
            <a:r>
              <a:rPr sz="529" spc="-10" dirty="0">
                <a:solidFill>
                  <a:srgbClr val="221F1F"/>
                </a:solidFill>
                <a:latin typeface="Arial"/>
                <a:cs typeface="Arial"/>
              </a:rPr>
              <a:t> </a:t>
            </a:r>
            <a:r>
              <a:rPr sz="529" spc="-7" dirty="0">
                <a:solidFill>
                  <a:srgbClr val="221F1F"/>
                </a:solidFill>
                <a:latin typeface="Arial"/>
                <a:cs typeface="Arial"/>
              </a:rPr>
              <a:t>Denkler</a:t>
            </a:r>
            <a:endParaRPr sz="529">
              <a:latin typeface="Arial"/>
              <a:cs typeface="Arial"/>
            </a:endParaRPr>
          </a:p>
          <a:p>
            <a:pPr marR="146665" algn="ctr">
              <a:spcBef>
                <a:spcPts val="397"/>
              </a:spcBef>
            </a:pPr>
            <a:r>
              <a:rPr sz="529" b="1" spc="-53" dirty="0">
                <a:solidFill>
                  <a:srgbClr val="221F1F"/>
                </a:solidFill>
                <a:latin typeface="Arial"/>
                <a:cs typeface="Arial"/>
              </a:rPr>
              <a:t>Southwest</a:t>
            </a:r>
            <a:r>
              <a:rPr sz="529" b="1" spc="-3" dirty="0">
                <a:solidFill>
                  <a:srgbClr val="221F1F"/>
                </a:solidFill>
                <a:latin typeface="Arial"/>
                <a:cs typeface="Arial"/>
              </a:rPr>
              <a:t> </a:t>
            </a:r>
            <a:r>
              <a:rPr sz="529" b="1" spc="-43" dirty="0">
                <a:solidFill>
                  <a:srgbClr val="221F1F"/>
                </a:solidFill>
                <a:latin typeface="Arial"/>
                <a:cs typeface="Arial"/>
              </a:rPr>
              <a:t>Region</a:t>
            </a:r>
            <a:endParaRPr sz="529">
              <a:latin typeface="Arial"/>
              <a:cs typeface="Arial"/>
            </a:endParaRPr>
          </a:p>
          <a:p>
            <a:pPr marR="186588" algn="ctr"/>
            <a:r>
              <a:rPr sz="529" spc="-60" dirty="0">
                <a:solidFill>
                  <a:srgbClr val="221F1F"/>
                </a:solidFill>
                <a:latin typeface="Arial"/>
                <a:cs typeface="Arial"/>
              </a:rPr>
              <a:t>Sarah</a:t>
            </a:r>
            <a:r>
              <a:rPr sz="529" spc="-10" dirty="0">
                <a:solidFill>
                  <a:srgbClr val="221F1F"/>
                </a:solidFill>
                <a:latin typeface="Arial"/>
                <a:cs typeface="Arial"/>
              </a:rPr>
              <a:t> </a:t>
            </a:r>
            <a:r>
              <a:rPr sz="529" spc="-7" dirty="0">
                <a:solidFill>
                  <a:srgbClr val="221F1F"/>
                </a:solidFill>
                <a:latin typeface="Arial"/>
                <a:cs typeface="Arial"/>
              </a:rPr>
              <a:t>Havens</a:t>
            </a:r>
            <a:endParaRPr sz="529">
              <a:latin typeface="Arial"/>
              <a:cs typeface="Arial"/>
            </a:endParaRPr>
          </a:p>
          <a:p>
            <a:pPr marR="140361" algn="ctr">
              <a:spcBef>
                <a:spcPts val="397"/>
              </a:spcBef>
            </a:pPr>
            <a:r>
              <a:rPr sz="529" b="1" spc="-60" dirty="0">
                <a:solidFill>
                  <a:srgbClr val="221F1F"/>
                </a:solidFill>
                <a:latin typeface="Arial"/>
                <a:cs typeface="Arial"/>
              </a:rPr>
              <a:t>Urban</a:t>
            </a:r>
            <a:r>
              <a:rPr sz="529" b="1" spc="-20" dirty="0">
                <a:solidFill>
                  <a:srgbClr val="221F1F"/>
                </a:solidFill>
                <a:latin typeface="Arial"/>
                <a:cs typeface="Arial"/>
              </a:rPr>
              <a:t> </a:t>
            </a:r>
            <a:r>
              <a:rPr sz="529" b="1" spc="-56" dirty="0">
                <a:solidFill>
                  <a:srgbClr val="221F1F"/>
                </a:solidFill>
                <a:latin typeface="Arial"/>
                <a:cs typeface="Arial"/>
              </a:rPr>
              <a:t>East</a:t>
            </a:r>
            <a:r>
              <a:rPr sz="529" b="1" spc="-20" dirty="0">
                <a:solidFill>
                  <a:srgbClr val="221F1F"/>
                </a:solidFill>
                <a:latin typeface="Arial"/>
                <a:cs typeface="Arial"/>
              </a:rPr>
              <a:t> </a:t>
            </a:r>
            <a:r>
              <a:rPr sz="529" b="1" spc="-40" dirty="0">
                <a:solidFill>
                  <a:srgbClr val="221F1F"/>
                </a:solidFill>
                <a:latin typeface="Arial"/>
                <a:cs typeface="Arial"/>
              </a:rPr>
              <a:t>Region</a:t>
            </a:r>
            <a:endParaRPr sz="529">
              <a:latin typeface="Arial"/>
              <a:cs typeface="Arial"/>
            </a:endParaRPr>
          </a:p>
          <a:p>
            <a:pPr marL="58834"/>
            <a:r>
              <a:rPr sz="529" spc="-50" dirty="0">
                <a:solidFill>
                  <a:srgbClr val="221F1F"/>
                </a:solidFill>
                <a:latin typeface="Arial"/>
                <a:cs typeface="Arial"/>
              </a:rPr>
              <a:t>Jody</a:t>
            </a:r>
            <a:r>
              <a:rPr sz="529" spc="-23" dirty="0">
                <a:solidFill>
                  <a:srgbClr val="221F1F"/>
                </a:solidFill>
                <a:latin typeface="Arial"/>
                <a:cs typeface="Arial"/>
              </a:rPr>
              <a:t> </a:t>
            </a:r>
            <a:r>
              <a:rPr sz="529" spc="-7" dirty="0">
                <a:solidFill>
                  <a:srgbClr val="221F1F"/>
                </a:solidFill>
                <a:latin typeface="Arial"/>
                <a:cs typeface="Arial"/>
              </a:rPr>
              <a:t>Squires</a:t>
            </a:r>
            <a:endParaRPr sz="529">
              <a:latin typeface="Arial"/>
              <a:cs typeface="Arial"/>
            </a:endParaRPr>
          </a:p>
          <a:p>
            <a:pPr marR="123972" algn="ctr">
              <a:spcBef>
                <a:spcPts val="397"/>
              </a:spcBef>
            </a:pPr>
            <a:r>
              <a:rPr sz="529" b="1" spc="-60" dirty="0">
                <a:solidFill>
                  <a:srgbClr val="221F1F"/>
                </a:solidFill>
                <a:latin typeface="Arial"/>
                <a:cs typeface="Arial"/>
              </a:rPr>
              <a:t>Urban</a:t>
            </a:r>
            <a:r>
              <a:rPr sz="529" b="1" spc="-17" dirty="0">
                <a:solidFill>
                  <a:srgbClr val="221F1F"/>
                </a:solidFill>
                <a:latin typeface="Arial"/>
                <a:cs typeface="Arial"/>
              </a:rPr>
              <a:t> </a:t>
            </a:r>
            <a:r>
              <a:rPr sz="529" b="1" spc="-63" dirty="0">
                <a:solidFill>
                  <a:srgbClr val="221F1F"/>
                </a:solidFill>
                <a:latin typeface="Arial"/>
                <a:cs typeface="Arial"/>
              </a:rPr>
              <a:t>West</a:t>
            </a:r>
            <a:r>
              <a:rPr sz="529" b="1" spc="-13" dirty="0">
                <a:solidFill>
                  <a:srgbClr val="221F1F"/>
                </a:solidFill>
                <a:latin typeface="Arial"/>
                <a:cs typeface="Arial"/>
              </a:rPr>
              <a:t> </a:t>
            </a:r>
            <a:r>
              <a:rPr sz="529" b="1" spc="-40" dirty="0">
                <a:solidFill>
                  <a:srgbClr val="221F1F"/>
                </a:solidFill>
                <a:latin typeface="Arial"/>
                <a:cs typeface="Arial"/>
              </a:rPr>
              <a:t>Region</a:t>
            </a:r>
            <a:endParaRPr sz="529">
              <a:latin typeface="Arial"/>
              <a:cs typeface="Arial"/>
            </a:endParaRPr>
          </a:p>
          <a:p>
            <a:pPr marL="58834"/>
            <a:r>
              <a:rPr sz="529" spc="-53" dirty="0">
                <a:solidFill>
                  <a:srgbClr val="221F1F"/>
                </a:solidFill>
                <a:latin typeface="Arial"/>
                <a:cs typeface="Arial"/>
              </a:rPr>
              <a:t>Shatomi</a:t>
            </a:r>
            <a:r>
              <a:rPr sz="529" spc="50" dirty="0">
                <a:solidFill>
                  <a:srgbClr val="221F1F"/>
                </a:solidFill>
                <a:latin typeface="Arial"/>
                <a:cs typeface="Arial"/>
              </a:rPr>
              <a:t> </a:t>
            </a:r>
            <a:r>
              <a:rPr sz="529" spc="-50" dirty="0">
                <a:solidFill>
                  <a:srgbClr val="221F1F"/>
                </a:solidFill>
                <a:latin typeface="Arial"/>
                <a:cs typeface="Arial"/>
              </a:rPr>
              <a:t>Luster-</a:t>
            </a:r>
            <a:r>
              <a:rPr sz="529" spc="-43" dirty="0">
                <a:solidFill>
                  <a:srgbClr val="221F1F"/>
                </a:solidFill>
                <a:latin typeface="Arial"/>
                <a:cs typeface="Arial"/>
              </a:rPr>
              <a:t>Edward</a:t>
            </a:r>
            <a:endParaRPr sz="529">
              <a:latin typeface="Arial"/>
              <a:cs typeface="Arial"/>
            </a:endParaRPr>
          </a:p>
          <a:p>
            <a:pPr marR="90772" algn="ctr">
              <a:spcBef>
                <a:spcPts val="397"/>
              </a:spcBef>
            </a:pPr>
            <a:r>
              <a:rPr sz="529" b="1" spc="-63" dirty="0">
                <a:solidFill>
                  <a:srgbClr val="221F1F"/>
                </a:solidFill>
                <a:latin typeface="Arial"/>
                <a:cs typeface="Arial"/>
              </a:rPr>
              <a:t>West</a:t>
            </a:r>
            <a:r>
              <a:rPr sz="529" b="1" spc="-10" dirty="0">
                <a:solidFill>
                  <a:srgbClr val="221F1F"/>
                </a:solidFill>
                <a:latin typeface="Arial"/>
                <a:cs typeface="Arial"/>
              </a:rPr>
              <a:t> </a:t>
            </a:r>
            <a:r>
              <a:rPr sz="529" b="1" spc="-50" dirty="0">
                <a:solidFill>
                  <a:srgbClr val="221F1F"/>
                </a:solidFill>
                <a:latin typeface="Arial"/>
                <a:cs typeface="Arial"/>
              </a:rPr>
              <a:t>Central</a:t>
            </a:r>
            <a:r>
              <a:rPr sz="529" b="1" spc="-7" dirty="0">
                <a:solidFill>
                  <a:srgbClr val="221F1F"/>
                </a:solidFill>
                <a:latin typeface="Arial"/>
                <a:cs typeface="Arial"/>
              </a:rPr>
              <a:t> </a:t>
            </a:r>
            <a:r>
              <a:rPr sz="529" b="1" spc="-40" dirty="0">
                <a:solidFill>
                  <a:srgbClr val="221F1F"/>
                </a:solidFill>
                <a:latin typeface="Arial"/>
                <a:cs typeface="Arial"/>
              </a:rPr>
              <a:t>Region</a:t>
            </a:r>
            <a:endParaRPr sz="529">
              <a:latin typeface="Arial"/>
              <a:cs typeface="Arial"/>
            </a:endParaRPr>
          </a:p>
          <a:p>
            <a:pPr marL="58834"/>
            <a:r>
              <a:rPr sz="529" spc="-73" dirty="0">
                <a:solidFill>
                  <a:srgbClr val="221F1F"/>
                </a:solidFill>
                <a:latin typeface="Arial"/>
                <a:cs typeface="Arial"/>
              </a:rPr>
              <a:t>Wayne</a:t>
            </a:r>
            <a:r>
              <a:rPr sz="529" spc="-10" dirty="0">
                <a:solidFill>
                  <a:srgbClr val="221F1F"/>
                </a:solidFill>
                <a:latin typeface="Arial"/>
                <a:cs typeface="Arial"/>
              </a:rPr>
              <a:t> </a:t>
            </a:r>
            <a:r>
              <a:rPr sz="529" spc="-7" dirty="0">
                <a:solidFill>
                  <a:srgbClr val="221F1F"/>
                </a:solidFill>
                <a:latin typeface="Arial"/>
                <a:cs typeface="Arial"/>
              </a:rPr>
              <a:t>Prewitt</a:t>
            </a:r>
            <a:endParaRPr sz="529">
              <a:latin typeface="Arial"/>
              <a:cs typeface="Arial"/>
            </a:endParaRPr>
          </a:p>
        </p:txBody>
      </p:sp>
      <p:sp>
        <p:nvSpPr>
          <p:cNvPr id="91" name="object 91"/>
          <p:cNvSpPr txBox="1"/>
          <p:nvPr/>
        </p:nvSpPr>
        <p:spPr>
          <a:xfrm>
            <a:off x="4559691" y="2519058"/>
            <a:ext cx="994662" cy="1267805"/>
          </a:xfrm>
          <a:prstGeom prst="rect">
            <a:avLst/>
          </a:prstGeom>
        </p:spPr>
        <p:txBody>
          <a:bodyPr vert="horz" wrap="square" lIns="0" tIns="8404" rIns="0" bIns="0" rtlCol="0">
            <a:spAutoFit/>
          </a:bodyPr>
          <a:lstStyle/>
          <a:p>
            <a:pPr marR="757278" algn="ctr">
              <a:spcBef>
                <a:spcPts val="66"/>
              </a:spcBef>
            </a:pPr>
            <a:r>
              <a:rPr sz="529" b="1" spc="-33" dirty="0">
                <a:solidFill>
                  <a:srgbClr val="221F1F"/>
                </a:solidFill>
                <a:latin typeface="Arial"/>
                <a:cs typeface="Arial"/>
              </a:rPr>
              <a:t>Director</a:t>
            </a:r>
            <a:endParaRPr sz="529">
              <a:latin typeface="Arial"/>
              <a:cs typeface="Arial"/>
            </a:endParaRPr>
          </a:p>
          <a:p>
            <a:pPr marR="494626" algn="ctr"/>
            <a:r>
              <a:rPr sz="529" spc="-46" dirty="0">
                <a:solidFill>
                  <a:srgbClr val="221F1F"/>
                </a:solidFill>
                <a:latin typeface="Arial"/>
                <a:cs typeface="Arial"/>
              </a:rPr>
              <a:t>Callie</a:t>
            </a:r>
            <a:r>
              <a:rPr sz="529" spc="-13" dirty="0">
                <a:solidFill>
                  <a:srgbClr val="221F1F"/>
                </a:solidFill>
                <a:latin typeface="Arial"/>
                <a:cs typeface="Arial"/>
              </a:rPr>
              <a:t> </a:t>
            </a:r>
            <a:r>
              <a:rPr sz="529" spc="-7" dirty="0">
                <a:solidFill>
                  <a:srgbClr val="221F1F"/>
                </a:solidFill>
                <a:latin typeface="Arial"/>
                <a:cs typeface="Arial"/>
              </a:rPr>
              <a:t>Glascock</a:t>
            </a:r>
            <a:endParaRPr sz="529">
              <a:latin typeface="Arial"/>
              <a:cs typeface="Arial"/>
            </a:endParaRPr>
          </a:p>
          <a:p>
            <a:pPr marL="8825" marR="490003" indent="-7564" algn="ctr">
              <a:spcBef>
                <a:spcPts val="268"/>
              </a:spcBef>
            </a:pPr>
            <a:r>
              <a:rPr sz="529" b="1" spc="-66" dirty="0">
                <a:solidFill>
                  <a:srgbClr val="221F1F"/>
                </a:solidFill>
                <a:latin typeface="Arial"/>
                <a:cs typeface="Arial"/>
              </a:rPr>
              <a:t>Human</a:t>
            </a:r>
            <a:r>
              <a:rPr sz="529" b="1" spc="-17" dirty="0">
                <a:solidFill>
                  <a:srgbClr val="221F1F"/>
                </a:solidFill>
                <a:latin typeface="Arial"/>
                <a:cs typeface="Arial"/>
              </a:rPr>
              <a:t> </a:t>
            </a:r>
            <a:r>
              <a:rPr sz="529" b="1" spc="-50" dirty="0">
                <a:solidFill>
                  <a:srgbClr val="221F1F"/>
                </a:solidFill>
                <a:latin typeface="Arial"/>
                <a:cs typeface="Arial"/>
              </a:rPr>
              <a:t>Resources</a:t>
            </a:r>
            <a:r>
              <a:rPr sz="529" b="1" spc="331" dirty="0">
                <a:solidFill>
                  <a:srgbClr val="221F1F"/>
                </a:solidFill>
                <a:latin typeface="Arial"/>
                <a:cs typeface="Arial"/>
              </a:rPr>
              <a:t> </a:t>
            </a:r>
            <a:r>
              <a:rPr sz="529" b="1" spc="-56" dirty="0">
                <a:solidFill>
                  <a:srgbClr val="221F1F"/>
                </a:solidFill>
                <a:latin typeface="Arial"/>
                <a:cs typeface="Arial"/>
              </a:rPr>
              <a:t>Associate</a:t>
            </a:r>
            <a:r>
              <a:rPr sz="529" b="1" spc="7" dirty="0">
                <a:solidFill>
                  <a:srgbClr val="221F1F"/>
                </a:solidFill>
                <a:latin typeface="Arial"/>
                <a:cs typeface="Arial"/>
              </a:rPr>
              <a:t> </a:t>
            </a:r>
            <a:r>
              <a:rPr sz="529" b="1" spc="-46" dirty="0">
                <a:solidFill>
                  <a:srgbClr val="221F1F"/>
                </a:solidFill>
                <a:latin typeface="Arial"/>
                <a:cs typeface="Arial"/>
              </a:rPr>
              <a:t>Director</a:t>
            </a:r>
            <a:r>
              <a:rPr sz="529" b="1" spc="331" dirty="0">
                <a:solidFill>
                  <a:srgbClr val="221F1F"/>
                </a:solidFill>
                <a:latin typeface="Arial"/>
                <a:cs typeface="Arial"/>
              </a:rPr>
              <a:t> </a:t>
            </a:r>
            <a:r>
              <a:rPr sz="529" spc="-56" dirty="0">
                <a:solidFill>
                  <a:srgbClr val="221F1F"/>
                </a:solidFill>
                <a:latin typeface="Arial"/>
                <a:cs typeface="Arial"/>
              </a:rPr>
              <a:t>Kim</a:t>
            </a:r>
            <a:r>
              <a:rPr sz="529" spc="-20" dirty="0">
                <a:solidFill>
                  <a:srgbClr val="221F1F"/>
                </a:solidFill>
                <a:latin typeface="Arial"/>
                <a:cs typeface="Arial"/>
              </a:rPr>
              <a:t> </a:t>
            </a:r>
            <a:r>
              <a:rPr sz="529" spc="-7" dirty="0">
                <a:solidFill>
                  <a:srgbClr val="221F1F"/>
                </a:solidFill>
                <a:latin typeface="Arial"/>
                <a:cs typeface="Arial"/>
              </a:rPr>
              <a:t>LeCompte</a:t>
            </a:r>
            <a:endParaRPr sz="529">
              <a:latin typeface="Arial"/>
              <a:cs typeface="Arial"/>
            </a:endParaRPr>
          </a:p>
          <a:p>
            <a:pPr marL="8825" marR="171458">
              <a:spcBef>
                <a:spcPts val="344"/>
              </a:spcBef>
            </a:pPr>
            <a:r>
              <a:rPr sz="529" b="1" spc="-53" dirty="0">
                <a:solidFill>
                  <a:srgbClr val="221F1F"/>
                </a:solidFill>
                <a:latin typeface="Arial"/>
                <a:cs typeface="Arial"/>
              </a:rPr>
              <a:t>Risk</a:t>
            </a:r>
            <a:r>
              <a:rPr sz="529" b="1" spc="-7" dirty="0">
                <a:solidFill>
                  <a:srgbClr val="221F1F"/>
                </a:solidFill>
                <a:latin typeface="Arial"/>
                <a:cs typeface="Arial"/>
              </a:rPr>
              <a:t> </a:t>
            </a:r>
            <a:r>
              <a:rPr sz="529" b="1" spc="-73" dirty="0">
                <a:solidFill>
                  <a:srgbClr val="221F1F"/>
                </a:solidFill>
                <a:latin typeface="Arial"/>
                <a:cs typeface="Arial"/>
              </a:rPr>
              <a:t>&amp;</a:t>
            </a:r>
            <a:r>
              <a:rPr sz="529" b="1" spc="-7" dirty="0">
                <a:solidFill>
                  <a:srgbClr val="221F1F"/>
                </a:solidFill>
                <a:latin typeface="Arial"/>
                <a:cs typeface="Arial"/>
              </a:rPr>
              <a:t> </a:t>
            </a:r>
            <a:r>
              <a:rPr sz="529" b="1" spc="-53" dirty="0">
                <a:solidFill>
                  <a:srgbClr val="221F1F"/>
                </a:solidFill>
                <a:latin typeface="Arial"/>
                <a:cs typeface="Arial"/>
              </a:rPr>
              <a:t>Volunteer</a:t>
            </a:r>
            <a:r>
              <a:rPr sz="529" b="1" spc="-7" dirty="0">
                <a:solidFill>
                  <a:srgbClr val="221F1F"/>
                </a:solidFill>
                <a:latin typeface="Arial"/>
                <a:cs typeface="Arial"/>
              </a:rPr>
              <a:t> </a:t>
            </a:r>
            <a:r>
              <a:rPr sz="529" b="1" spc="-53" dirty="0">
                <a:solidFill>
                  <a:srgbClr val="221F1F"/>
                </a:solidFill>
                <a:latin typeface="Arial"/>
                <a:cs typeface="Arial"/>
              </a:rPr>
              <a:t>Management</a:t>
            </a:r>
            <a:r>
              <a:rPr sz="529" b="1" spc="-7" dirty="0">
                <a:solidFill>
                  <a:srgbClr val="221F1F"/>
                </a:solidFill>
                <a:latin typeface="Arial"/>
                <a:cs typeface="Arial"/>
              </a:rPr>
              <a:t> Director</a:t>
            </a:r>
            <a:endParaRPr sz="529">
              <a:latin typeface="Arial"/>
              <a:cs typeface="Arial"/>
            </a:endParaRPr>
          </a:p>
          <a:p>
            <a:pPr marL="59254">
              <a:lnSpc>
                <a:spcPts val="608"/>
              </a:lnSpc>
            </a:pPr>
            <a:r>
              <a:rPr sz="529" spc="-46" dirty="0">
                <a:solidFill>
                  <a:srgbClr val="221F1F"/>
                </a:solidFill>
                <a:latin typeface="Arial"/>
                <a:cs typeface="Arial"/>
              </a:rPr>
              <a:t>Eric</a:t>
            </a:r>
            <a:r>
              <a:rPr sz="529" spc="-23" dirty="0">
                <a:solidFill>
                  <a:srgbClr val="221F1F"/>
                </a:solidFill>
                <a:latin typeface="Arial"/>
                <a:cs typeface="Arial"/>
              </a:rPr>
              <a:t> </a:t>
            </a:r>
            <a:r>
              <a:rPr sz="529" spc="-7" dirty="0">
                <a:solidFill>
                  <a:srgbClr val="221F1F"/>
                </a:solidFill>
                <a:latin typeface="Arial"/>
                <a:cs typeface="Arial"/>
              </a:rPr>
              <a:t>Jackson</a:t>
            </a:r>
            <a:endParaRPr sz="529">
              <a:latin typeface="Arial"/>
              <a:cs typeface="Arial"/>
            </a:endParaRPr>
          </a:p>
          <a:p>
            <a:pPr marL="8405">
              <a:spcBef>
                <a:spcPts val="159"/>
              </a:spcBef>
            </a:pPr>
            <a:r>
              <a:rPr sz="529" b="1" spc="-50" dirty="0">
                <a:solidFill>
                  <a:srgbClr val="221F1F"/>
                </a:solidFill>
                <a:latin typeface="Arial"/>
                <a:cs typeface="Arial"/>
              </a:rPr>
              <a:t>Equity,</a:t>
            </a:r>
            <a:r>
              <a:rPr sz="529" b="1" spc="-3" dirty="0">
                <a:solidFill>
                  <a:srgbClr val="221F1F"/>
                </a:solidFill>
                <a:latin typeface="Arial"/>
                <a:cs typeface="Arial"/>
              </a:rPr>
              <a:t> </a:t>
            </a:r>
            <a:r>
              <a:rPr sz="529" b="1" spc="-50" dirty="0">
                <a:solidFill>
                  <a:srgbClr val="221F1F"/>
                </a:solidFill>
                <a:latin typeface="Arial"/>
                <a:cs typeface="Arial"/>
              </a:rPr>
              <a:t>Diversity</a:t>
            </a:r>
            <a:r>
              <a:rPr sz="529" b="1" dirty="0">
                <a:solidFill>
                  <a:srgbClr val="221F1F"/>
                </a:solidFill>
                <a:latin typeface="Arial"/>
                <a:cs typeface="Arial"/>
              </a:rPr>
              <a:t> </a:t>
            </a:r>
            <a:r>
              <a:rPr sz="529" b="1" spc="-73" dirty="0">
                <a:solidFill>
                  <a:srgbClr val="221F1F"/>
                </a:solidFill>
                <a:latin typeface="Arial"/>
                <a:cs typeface="Arial"/>
              </a:rPr>
              <a:t>&amp;</a:t>
            </a:r>
            <a:r>
              <a:rPr sz="529" b="1" dirty="0">
                <a:solidFill>
                  <a:srgbClr val="221F1F"/>
                </a:solidFill>
                <a:latin typeface="Arial"/>
                <a:cs typeface="Arial"/>
              </a:rPr>
              <a:t> </a:t>
            </a:r>
            <a:r>
              <a:rPr sz="529" b="1" spc="-50" dirty="0">
                <a:solidFill>
                  <a:srgbClr val="221F1F"/>
                </a:solidFill>
                <a:latin typeface="Arial"/>
                <a:cs typeface="Arial"/>
              </a:rPr>
              <a:t>Inclusion</a:t>
            </a:r>
            <a:r>
              <a:rPr sz="529" b="1" spc="-3" dirty="0">
                <a:solidFill>
                  <a:srgbClr val="221F1F"/>
                </a:solidFill>
                <a:latin typeface="Arial"/>
                <a:cs typeface="Arial"/>
              </a:rPr>
              <a:t> </a:t>
            </a:r>
            <a:r>
              <a:rPr sz="529" b="1" spc="-40" dirty="0">
                <a:solidFill>
                  <a:srgbClr val="221F1F"/>
                </a:solidFill>
                <a:latin typeface="Arial"/>
                <a:cs typeface="Arial"/>
              </a:rPr>
              <a:t>Director</a:t>
            </a:r>
            <a:endParaRPr sz="529">
              <a:latin typeface="Arial"/>
              <a:cs typeface="Arial"/>
            </a:endParaRPr>
          </a:p>
          <a:p>
            <a:pPr marL="58834">
              <a:spcBef>
                <a:spcPts val="13"/>
              </a:spcBef>
            </a:pPr>
            <a:r>
              <a:rPr sz="529" spc="-63" dirty="0">
                <a:solidFill>
                  <a:srgbClr val="221F1F"/>
                </a:solidFill>
                <a:latin typeface="Arial"/>
                <a:cs typeface="Arial"/>
              </a:rPr>
              <a:t>Dwayne</a:t>
            </a:r>
            <a:r>
              <a:rPr sz="529" spc="-10" dirty="0">
                <a:solidFill>
                  <a:srgbClr val="221F1F"/>
                </a:solidFill>
                <a:latin typeface="Arial"/>
                <a:cs typeface="Arial"/>
              </a:rPr>
              <a:t> </a:t>
            </a:r>
            <a:r>
              <a:rPr sz="529" spc="-7" dirty="0">
                <a:solidFill>
                  <a:srgbClr val="221F1F"/>
                </a:solidFill>
                <a:latin typeface="Arial"/>
                <a:cs typeface="Arial"/>
              </a:rPr>
              <a:t>James</a:t>
            </a:r>
            <a:endParaRPr sz="529">
              <a:latin typeface="Arial"/>
              <a:cs typeface="Arial"/>
            </a:endParaRPr>
          </a:p>
          <a:p>
            <a:pPr marL="8825" marR="342078">
              <a:spcBef>
                <a:spcPts val="228"/>
              </a:spcBef>
            </a:pPr>
            <a:r>
              <a:rPr sz="529" b="1" spc="-50" dirty="0">
                <a:solidFill>
                  <a:srgbClr val="221F1F"/>
                </a:solidFill>
                <a:latin typeface="Arial"/>
                <a:cs typeface="Arial"/>
              </a:rPr>
              <a:t>Director</a:t>
            </a:r>
            <a:r>
              <a:rPr sz="529" b="1" spc="-3" dirty="0">
                <a:solidFill>
                  <a:srgbClr val="221F1F"/>
                </a:solidFill>
                <a:latin typeface="Arial"/>
                <a:cs typeface="Arial"/>
              </a:rPr>
              <a:t> </a:t>
            </a:r>
            <a:r>
              <a:rPr sz="529" b="1" spc="-50" dirty="0">
                <a:solidFill>
                  <a:srgbClr val="221F1F"/>
                </a:solidFill>
                <a:latin typeface="Arial"/>
                <a:cs typeface="Arial"/>
              </a:rPr>
              <a:t>of</a:t>
            </a:r>
            <a:r>
              <a:rPr sz="529" b="1" spc="-3" dirty="0">
                <a:solidFill>
                  <a:srgbClr val="221F1F"/>
                </a:solidFill>
                <a:latin typeface="Arial"/>
                <a:cs typeface="Arial"/>
              </a:rPr>
              <a:t> </a:t>
            </a:r>
            <a:r>
              <a:rPr sz="529" b="1" spc="-46" dirty="0">
                <a:solidFill>
                  <a:srgbClr val="221F1F"/>
                </a:solidFill>
                <a:latin typeface="Arial"/>
                <a:cs typeface="Arial"/>
              </a:rPr>
              <a:t>Partnerships</a:t>
            </a:r>
            <a:r>
              <a:rPr sz="529" b="1" spc="331" dirty="0">
                <a:solidFill>
                  <a:srgbClr val="221F1F"/>
                </a:solidFill>
                <a:latin typeface="Arial"/>
                <a:cs typeface="Arial"/>
              </a:rPr>
              <a:t> </a:t>
            </a:r>
            <a:r>
              <a:rPr sz="529" b="1" spc="-73" dirty="0">
                <a:solidFill>
                  <a:srgbClr val="221F1F"/>
                </a:solidFill>
                <a:latin typeface="Arial"/>
                <a:cs typeface="Arial"/>
              </a:rPr>
              <a:t>&amp;</a:t>
            </a:r>
            <a:r>
              <a:rPr sz="529" b="1" spc="-10" dirty="0">
                <a:solidFill>
                  <a:srgbClr val="221F1F"/>
                </a:solidFill>
                <a:latin typeface="Arial"/>
                <a:cs typeface="Arial"/>
              </a:rPr>
              <a:t> </a:t>
            </a:r>
            <a:r>
              <a:rPr sz="529" b="1" spc="-60" dirty="0">
                <a:solidFill>
                  <a:srgbClr val="221F1F"/>
                </a:solidFill>
                <a:latin typeface="Arial"/>
                <a:cs typeface="Arial"/>
              </a:rPr>
              <a:t>Council</a:t>
            </a:r>
            <a:r>
              <a:rPr sz="529" b="1" spc="-7" dirty="0">
                <a:solidFill>
                  <a:srgbClr val="221F1F"/>
                </a:solidFill>
                <a:latin typeface="Arial"/>
                <a:cs typeface="Arial"/>
              </a:rPr>
              <a:t> </a:t>
            </a:r>
            <a:r>
              <a:rPr sz="529" b="1" spc="-43" dirty="0">
                <a:solidFill>
                  <a:srgbClr val="221F1F"/>
                </a:solidFill>
                <a:latin typeface="Arial"/>
                <a:cs typeface="Arial"/>
              </a:rPr>
              <a:t>Development</a:t>
            </a:r>
            <a:endParaRPr sz="529">
              <a:latin typeface="Arial"/>
              <a:cs typeface="Arial"/>
            </a:endParaRPr>
          </a:p>
          <a:p>
            <a:pPr marL="59254">
              <a:lnSpc>
                <a:spcPts val="608"/>
              </a:lnSpc>
            </a:pPr>
            <a:r>
              <a:rPr sz="529" spc="-43" dirty="0">
                <a:solidFill>
                  <a:srgbClr val="221F1F"/>
                </a:solidFill>
                <a:latin typeface="Arial"/>
                <a:cs typeface="Arial"/>
              </a:rPr>
              <a:t>Lorin</a:t>
            </a:r>
            <a:r>
              <a:rPr sz="529" spc="-10" dirty="0">
                <a:solidFill>
                  <a:srgbClr val="221F1F"/>
                </a:solidFill>
                <a:latin typeface="Arial"/>
                <a:cs typeface="Arial"/>
              </a:rPr>
              <a:t> </a:t>
            </a:r>
            <a:r>
              <a:rPr sz="529" spc="-7" dirty="0">
                <a:solidFill>
                  <a:srgbClr val="221F1F"/>
                </a:solidFill>
                <a:latin typeface="Arial"/>
                <a:cs typeface="Arial"/>
              </a:rPr>
              <a:t>Fahrmeier</a:t>
            </a:r>
            <a:endParaRPr sz="529">
              <a:latin typeface="Arial"/>
              <a:cs typeface="Arial"/>
            </a:endParaRPr>
          </a:p>
        </p:txBody>
      </p:sp>
      <p:grpSp>
        <p:nvGrpSpPr>
          <p:cNvPr id="92" name="object 92"/>
          <p:cNvGrpSpPr/>
          <p:nvPr/>
        </p:nvGrpSpPr>
        <p:grpSpPr>
          <a:xfrm>
            <a:off x="1364026" y="577559"/>
            <a:ext cx="4834638" cy="3589944"/>
            <a:chOff x="1553194" y="872755"/>
            <a:chExt cx="7305675" cy="5424805"/>
          </a:xfrm>
        </p:grpSpPr>
        <p:sp>
          <p:nvSpPr>
            <p:cNvPr id="93" name="object 93"/>
            <p:cNvSpPr/>
            <p:nvPr/>
          </p:nvSpPr>
          <p:spPr>
            <a:xfrm>
              <a:off x="8813680" y="5887229"/>
              <a:ext cx="41910" cy="90805"/>
            </a:xfrm>
            <a:custGeom>
              <a:avLst/>
              <a:gdLst/>
              <a:ahLst/>
              <a:cxnLst/>
              <a:rect l="l" t="t" r="r" b="b"/>
              <a:pathLst>
                <a:path w="41909" h="90804">
                  <a:moveTo>
                    <a:pt x="0" y="0"/>
                  </a:moveTo>
                  <a:lnTo>
                    <a:pt x="0" y="90233"/>
                  </a:lnTo>
                  <a:lnTo>
                    <a:pt x="41592" y="90233"/>
                  </a:lnTo>
                </a:path>
              </a:pathLst>
            </a:custGeom>
            <a:ln w="6350">
              <a:solidFill>
                <a:srgbClr val="221F1F"/>
              </a:solidFill>
            </a:ln>
          </p:spPr>
          <p:txBody>
            <a:bodyPr wrap="square" lIns="0" tIns="0" rIns="0" bIns="0" rtlCol="0"/>
            <a:lstStyle/>
            <a:p>
              <a:endParaRPr/>
            </a:p>
          </p:txBody>
        </p:sp>
        <p:sp>
          <p:nvSpPr>
            <p:cNvPr id="94" name="object 94"/>
            <p:cNvSpPr/>
            <p:nvPr/>
          </p:nvSpPr>
          <p:spPr>
            <a:xfrm>
              <a:off x="8813680" y="5962277"/>
              <a:ext cx="41910" cy="332105"/>
            </a:xfrm>
            <a:custGeom>
              <a:avLst/>
              <a:gdLst/>
              <a:ahLst/>
              <a:cxnLst/>
              <a:rect l="l" t="t" r="r" b="b"/>
              <a:pathLst>
                <a:path w="41909" h="332104">
                  <a:moveTo>
                    <a:pt x="0" y="0"/>
                  </a:moveTo>
                  <a:lnTo>
                    <a:pt x="0" y="331851"/>
                  </a:lnTo>
                  <a:lnTo>
                    <a:pt x="41592" y="331851"/>
                  </a:lnTo>
                </a:path>
              </a:pathLst>
            </a:custGeom>
            <a:ln w="6349">
              <a:solidFill>
                <a:srgbClr val="221F1F"/>
              </a:solidFill>
            </a:ln>
          </p:spPr>
          <p:txBody>
            <a:bodyPr wrap="square" lIns="0" tIns="0" rIns="0" bIns="0" rtlCol="0"/>
            <a:lstStyle/>
            <a:p>
              <a:endParaRPr/>
            </a:p>
          </p:txBody>
        </p:sp>
        <p:sp>
          <p:nvSpPr>
            <p:cNvPr id="95" name="object 95"/>
            <p:cNvSpPr/>
            <p:nvPr/>
          </p:nvSpPr>
          <p:spPr>
            <a:xfrm>
              <a:off x="1553194" y="872755"/>
              <a:ext cx="23495" cy="62865"/>
            </a:xfrm>
            <a:custGeom>
              <a:avLst/>
              <a:gdLst/>
              <a:ahLst/>
              <a:cxnLst/>
              <a:rect l="l" t="t" r="r" b="b"/>
              <a:pathLst>
                <a:path w="23494" h="62865">
                  <a:moveTo>
                    <a:pt x="21081" y="0"/>
                  </a:moveTo>
                  <a:lnTo>
                    <a:pt x="16306" y="0"/>
                  </a:lnTo>
                  <a:lnTo>
                    <a:pt x="14439" y="1854"/>
                  </a:lnTo>
                  <a:lnTo>
                    <a:pt x="14439" y="6642"/>
                  </a:lnTo>
                  <a:lnTo>
                    <a:pt x="16306" y="8509"/>
                  </a:lnTo>
                  <a:lnTo>
                    <a:pt x="21081" y="8509"/>
                  </a:lnTo>
                  <a:lnTo>
                    <a:pt x="22948" y="6642"/>
                  </a:lnTo>
                  <a:lnTo>
                    <a:pt x="22948" y="1854"/>
                  </a:lnTo>
                  <a:lnTo>
                    <a:pt x="21081" y="0"/>
                  </a:lnTo>
                  <a:close/>
                </a:path>
                <a:path w="23494" h="62865">
                  <a:moveTo>
                    <a:pt x="18393" y="26670"/>
                  </a:moveTo>
                  <a:lnTo>
                    <a:pt x="11696" y="26670"/>
                  </a:lnTo>
                  <a:lnTo>
                    <a:pt x="11696" y="28003"/>
                  </a:lnTo>
                  <a:lnTo>
                    <a:pt x="9733" y="32969"/>
                  </a:lnTo>
                  <a:lnTo>
                    <a:pt x="5848" y="42571"/>
                  </a:lnTo>
                  <a:lnTo>
                    <a:pt x="1827" y="52894"/>
                  </a:lnTo>
                  <a:lnTo>
                    <a:pt x="0" y="58674"/>
                  </a:lnTo>
                  <a:lnTo>
                    <a:pt x="0" y="62217"/>
                  </a:lnTo>
                  <a:lnTo>
                    <a:pt x="2565" y="62217"/>
                  </a:lnTo>
                  <a:lnTo>
                    <a:pt x="8775" y="62661"/>
                  </a:lnTo>
                  <a:lnTo>
                    <a:pt x="13949" y="56451"/>
                  </a:lnTo>
                  <a:lnTo>
                    <a:pt x="8064" y="56451"/>
                  </a:lnTo>
                  <a:lnTo>
                    <a:pt x="7886" y="56007"/>
                  </a:lnTo>
                  <a:lnTo>
                    <a:pt x="7886" y="55384"/>
                  </a:lnTo>
                  <a:lnTo>
                    <a:pt x="9762" y="50076"/>
                  </a:lnTo>
                  <a:lnTo>
                    <a:pt x="13512" y="40533"/>
                  </a:lnTo>
                  <a:lnTo>
                    <a:pt x="17380" y="30276"/>
                  </a:lnTo>
                  <a:lnTo>
                    <a:pt x="18393" y="26670"/>
                  </a:lnTo>
                  <a:close/>
                </a:path>
                <a:path w="23494" h="62865">
                  <a:moveTo>
                    <a:pt x="18160" y="50076"/>
                  </a:moveTo>
                  <a:lnTo>
                    <a:pt x="16738" y="50076"/>
                  </a:lnTo>
                  <a:lnTo>
                    <a:pt x="10629" y="56451"/>
                  </a:lnTo>
                  <a:lnTo>
                    <a:pt x="13949" y="56451"/>
                  </a:lnTo>
                  <a:lnTo>
                    <a:pt x="18160" y="51396"/>
                  </a:lnTo>
                  <a:lnTo>
                    <a:pt x="18160" y="50076"/>
                  </a:lnTo>
                  <a:close/>
                </a:path>
                <a:path w="23494" h="62865">
                  <a:moveTo>
                    <a:pt x="17005" y="21450"/>
                  </a:moveTo>
                  <a:lnTo>
                    <a:pt x="9740" y="21450"/>
                  </a:lnTo>
                  <a:lnTo>
                    <a:pt x="1955" y="31102"/>
                  </a:lnTo>
                  <a:lnTo>
                    <a:pt x="2082" y="32633"/>
                  </a:lnTo>
                  <a:lnTo>
                    <a:pt x="2298" y="32969"/>
                  </a:lnTo>
                  <a:lnTo>
                    <a:pt x="2743" y="32969"/>
                  </a:lnTo>
                  <a:lnTo>
                    <a:pt x="2920" y="32791"/>
                  </a:lnTo>
                  <a:lnTo>
                    <a:pt x="3373" y="32435"/>
                  </a:lnTo>
                  <a:lnTo>
                    <a:pt x="5397" y="30568"/>
                  </a:lnTo>
                  <a:lnTo>
                    <a:pt x="8686" y="26670"/>
                  </a:lnTo>
                  <a:lnTo>
                    <a:pt x="18393" y="26670"/>
                  </a:lnTo>
                  <a:lnTo>
                    <a:pt x="19138" y="24015"/>
                  </a:lnTo>
                  <a:lnTo>
                    <a:pt x="19138" y="21717"/>
                  </a:lnTo>
                  <a:lnTo>
                    <a:pt x="17005" y="21450"/>
                  </a:lnTo>
                  <a:close/>
                </a:path>
              </a:pathLst>
            </a:custGeom>
            <a:solidFill>
              <a:srgbClr val="221F1F"/>
            </a:solidFill>
          </p:spPr>
          <p:txBody>
            <a:bodyPr wrap="square" lIns="0" tIns="0" rIns="0" bIns="0" rtlCol="0"/>
            <a:lstStyle/>
            <a:p>
              <a:endParaRPr/>
            </a:p>
          </p:txBody>
        </p:sp>
        <p:sp>
          <p:nvSpPr>
            <p:cNvPr id="96" name="object 96"/>
            <p:cNvSpPr/>
            <p:nvPr/>
          </p:nvSpPr>
          <p:spPr>
            <a:xfrm>
              <a:off x="4462289" y="1746638"/>
              <a:ext cx="1459230" cy="527685"/>
            </a:xfrm>
            <a:custGeom>
              <a:avLst/>
              <a:gdLst/>
              <a:ahLst/>
              <a:cxnLst/>
              <a:rect l="l" t="t" r="r" b="b"/>
              <a:pathLst>
                <a:path w="1459229" h="527685">
                  <a:moveTo>
                    <a:pt x="1402676" y="0"/>
                  </a:moveTo>
                  <a:lnTo>
                    <a:pt x="56108" y="0"/>
                  </a:lnTo>
                  <a:lnTo>
                    <a:pt x="34268" y="5920"/>
                  </a:lnTo>
                  <a:lnTo>
                    <a:pt x="16433" y="22067"/>
                  </a:lnTo>
                  <a:lnTo>
                    <a:pt x="4409" y="46018"/>
                  </a:lnTo>
                  <a:lnTo>
                    <a:pt x="0" y="75349"/>
                  </a:lnTo>
                  <a:lnTo>
                    <a:pt x="0" y="452094"/>
                  </a:lnTo>
                  <a:lnTo>
                    <a:pt x="4409" y="481425"/>
                  </a:lnTo>
                  <a:lnTo>
                    <a:pt x="16433" y="505375"/>
                  </a:lnTo>
                  <a:lnTo>
                    <a:pt x="34268" y="521522"/>
                  </a:lnTo>
                  <a:lnTo>
                    <a:pt x="56108" y="527443"/>
                  </a:lnTo>
                  <a:lnTo>
                    <a:pt x="1402676" y="527443"/>
                  </a:lnTo>
                  <a:lnTo>
                    <a:pt x="1424514" y="521522"/>
                  </a:lnTo>
                  <a:lnTo>
                    <a:pt x="1442345" y="505375"/>
                  </a:lnTo>
                  <a:lnTo>
                    <a:pt x="1454365" y="481425"/>
                  </a:lnTo>
                  <a:lnTo>
                    <a:pt x="1458772" y="452094"/>
                  </a:lnTo>
                  <a:lnTo>
                    <a:pt x="1458772" y="75349"/>
                  </a:lnTo>
                  <a:lnTo>
                    <a:pt x="1454365" y="46018"/>
                  </a:lnTo>
                  <a:lnTo>
                    <a:pt x="1442345" y="22067"/>
                  </a:lnTo>
                  <a:lnTo>
                    <a:pt x="1424514" y="5920"/>
                  </a:lnTo>
                  <a:lnTo>
                    <a:pt x="1402676" y="0"/>
                  </a:lnTo>
                  <a:close/>
                </a:path>
              </a:pathLst>
            </a:custGeom>
            <a:solidFill>
              <a:srgbClr val="F5CA72"/>
            </a:solidFill>
          </p:spPr>
          <p:txBody>
            <a:bodyPr wrap="square" lIns="0" tIns="0" rIns="0" bIns="0" rtlCol="0"/>
            <a:lstStyle/>
            <a:p>
              <a:endParaRPr/>
            </a:p>
          </p:txBody>
        </p:sp>
      </p:grpSp>
      <p:sp>
        <p:nvSpPr>
          <p:cNvPr id="97" name="object 97"/>
          <p:cNvSpPr txBox="1"/>
          <p:nvPr/>
        </p:nvSpPr>
        <p:spPr>
          <a:xfrm>
            <a:off x="6088274" y="2245832"/>
            <a:ext cx="826154" cy="418855"/>
          </a:xfrm>
          <a:prstGeom prst="rect">
            <a:avLst/>
          </a:prstGeom>
        </p:spPr>
        <p:txBody>
          <a:bodyPr vert="horz" wrap="square" lIns="0" tIns="8404" rIns="0" bIns="0" rtlCol="0">
            <a:spAutoFit/>
          </a:bodyPr>
          <a:lstStyle/>
          <a:p>
            <a:pPr marL="258449" marR="3362" indent="-250465">
              <a:spcBef>
                <a:spcPts val="66"/>
              </a:spcBef>
            </a:pPr>
            <a:r>
              <a:rPr sz="596" b="1" spc="-75" dirty="0">
                <a:solidFill>
                  <a:srgbClr val="221F1F"/>
                </a:solidFill>
                <a:latin typeface="Arial"/>
                <a:cs typeface="Arial"/>
              </a:rPr>
              <a:t>EXTENSION</a:t>
            </a:r>
            <a:r>
              <a:rPr sz="596" b="1" spc="10" dirty="0">
                <a:solidFill>
                  <a:srgbClr val="221F1F"/>
                </a:solidFill>
                <a:latin typeface="Arial"/>
                <a:cs typeface="Arial"/>
              </a:rPr>
              <a:t> </a:t>
            </a:r>
            <a:r>
              <a:rPr sz="596" b="1" spc="-56" dirty="0">
                <a:solidFill>
                  <a:srgbClr val="221F1F"/>
                </a:solidFill>
                <a:latin typeface="Arial"/>
                <a:cs typeface="Arial"/>
              </a:rPr>
              <a:t>&amp;</a:t>
            </a:r>
            <a:r>
              <a:rPr sz="596" b="1" spc="10" dirty="0">
                <a:solidFill>
                  <a:srgbClr val="221F1F"/>
                </a:solidFill>
                <a:latin typeface="Arial"/>
                <a:cs typeface="Arial"/>
              </a:rPr>
              <a:t> </a:t>
            </a:r>
            <a:r>
              <a:rPr sz="596" b="1" spc="-79" dirty="0">
                <a:solidFill>
                  <a:srgbClr val="221F1F"/>
                </a:solidFill>
                <a:latin typeface="Arial"/>
                <a:cs typeface="Arial"/>
              </a:rPr>
              <a:t>EDUCATION</a:t>
            </a:r>
            <a:r>
              <a:rPr sz="596" b="1" spc="-7" dirty="0">
                <a:solidFill>
                  <a:srgbClr val="221F1F"/>
                </a:solidFill>
                <a:latin typeface="Arial"/>
                <a:cs typeface="Arial"/>
              </a:rPr>
              <a:t> CENTERS</a:t>
            </a:r>
            <a:endParaRPr sz="596">
              <a:latin typeface="Arial"/>
              <a:cs typeface="Arial"/>
            </a:endParaRPr>
          </a:p>
          <a:p>
            <a:pPr marR="348802" algn="r">
              <a:spcBef>
                <a:spcPts val="450"/>
              </a:spcBef>
            </a:pPr>
            <a:r>
              <a:rPr sz="529" b="1" spc="-50" dirty="0">
                <a:solidFill>
                  <a:srgbClr val="221F1F"/>
                </a:solidFill>
                <a:latin typeface="Arial"/>
                <a:cs typeface="Arial"/>
              </a:rPr>
              <a:t>Graves-</a:t>
            </a:r>
            <a:r>
              <a:rPr sz="529" b="1" spc="-13" dirty="0">
                <a:solidFill>
                  <a:srgbClr val="221F1F"/>
                </a:solidFill>
                <a:latin typeface="Arial"/>
                <a:cs typeface="Arial"/>
              </a:rPr>
              <a:t>Chapple</a:t>
            </a:r>
            <a:endParaRPr sz="529">
              <a:latin typeface="Arial"/>
              <a:cs typeface="Arial"/>
            </a:endParaRPr>
          </a:p>
          <a:p>
            <a:pPr marR="310139" algn="r"/>
            <a:r>
              <a:rPr sz="529" spc="-53" dirty="0">
                <a:solidFill>
                  <a:srgbClr val="221F1F"/>
                </a:solidFill>
                <a:latin typeface="Arial"/>
                <a:cs typeface="Arial"/>
              </a:rPr>
              <a:t>James</a:t>
            </a:r>
            <a:r>
              <a:rPr sz="529" spc="26" dirty="0">
                <a:solidFill>
                  <a:srgbClr val="221F1F"/>
                </a:solidFill>
                <a:latin typeface="Arial"/>
                <a:cs typeface="Arial"/>
              </a:rPr>
              <a:t> </a:t>
            </a:r>
            <a:r>
              <a:rPr sz="529" spc="-7" dirty="0">
                <a:solidFill>
                  <a:srgbClr val="221F1F"/>
                </a:solidFill>
                <a:latin typeface="Arial"/>
                <a:cs typeface="Arial"/>
              </a:rPr>
              <a:t>Crawford</a:t>
            </a:r>
            <a:endParaRPr sz="529">
              <a:latin typeface="Arial"/>
              <a:cs typeface="Arial"/>
            </a:endParaRPr>
          </a:p>
        </p:txBody>
      </p:sp>
      <p:sp>
        <p:nvSpPr>
          <p:cNvPr id="98" name="object 98"/>
          <p:cNvSpPr txBox="1"/>
          <p:nvPr/>
        </p:nvSpPr>
        <p:spPr>
          <a:xfrm>
            <a:off x="6110545" y="2708189"/>
            <a:ext cx="479892" cy="625322"/>
          </a:xfrm>
          <a:prstGeom prst="rect">
            <a:avLst/>
          </a:prstGeom>
        </p:spPr>
        <p:txBody>
          <a:bodyPr vert="horz" wrap="square" lIns="0" tIns="8404" rIns="0" bIns="0" rtlCol="0">
            <a:spAutoFit/>
          </a:bodyPr>
          <a:lstStyle/>
          <a:p>
            <a:pPr marR="6304" algn="ctr">
              <a:spcBef>
                <a:spcPts val="66"/>
              </a:spcBef>
            </a:pPr>
            <a:r>
              <a:rPr sz="529" b="1" spc="-46" dirty="0">
                <a:solidFill>
                  <a:srgbClr val="221F1F"/>
                </a:solidFill>
                <a:latin typeface="Arial"/>
                <a:cs typeface="Arial"/>
              </a:rPr>
              <a:t>Hundley-</a:t>
            </a:r>
            <a:r>
              <a:rPr sz="529" b="1" spc="-26" dirty="0">
                <a:solidFill>
                  <a:srgbClr val="221F1F"/>
                </a:solidFill>
                <a:latin typeface="Arial"/>
                <a:cs typeface="Arial"/>
              </a:rPr>
              <a:t>Whaley</a:t>
            </a:r>
            <a:endParaRPr sz="529">
              <a:latin typeface="Arial"/>
              <a:cs typeface="Arial"/>
            </a:endParaRPr>
          </a:p>
          <a:p>
            <a:pPr marL="18070" algn="ctr"/>
            <a:r>
              <a:rPr sz="529" spc="-30" dirty="0">
                <a:solidFill>
                  <a:srgbClr val="221F1F"/>
                </a:solidFill>
                <a:latin typeface="Arial"/>
                <a:cs typeface="Arial"/>
              </a:rPr>
              <a:t>Jennifer</a:t>
            </a:r>
            <a:r>
              <a:rPr sz="529" spc="7" dirty="0">
                <a:solidFill>
                  <a:srgbClr val="221F1F"/>
                </a:solidFill>
                <a:latin typeface="Arial"/>
                <a:cs typeface="Arial"/>
              </a:rPr>
              <a:t> </a:t>
            </a:r>
            <a:r>
              <a:rPr sz="529" spc="-7" dirty="0">
                <a:solidFill>
                  <a:srgbClr val="221F1F"/>
                </a:solidFill>
                <a:latin typeface="Arial"/>
                <a:cs typeface="Arial"/>
              </a:rPr>
              <a:t>Miller</a:t>
            </a:r>
            <a:endParaRPr sz="529">
              <a:latin typeface="Arial"/>
              <a:cs typeface="Arial"/>
            </a:endParaRPr>
          </a:p>
          <a:p>
            <a:pPr marL="8405">
              <a:spcBef>
                <a:spcPts val="486"/>
              </a:spcBef>
            </a:pPr>
            <a:r>
              <a:rPr sz="529" b="1" spc="-7" dirty="0">
                <a:solidFill>
                  <a:srgbClr val="221F1F"/>
                </a:solidFill>
                <a:latin typeface="Arial"/>
                <a:cs typeface="Arial"/>
              </a:rPr>
              <a:t>Wurdack</a:t>
            </a:r>
            <a:endParaRPr sz="529">
              <a:latin typeface="Arial"/>
              <a:cs typeface="Arial"/>
            </a:endParaRPr>
          </a:p>
          <a:p>
            <a:pPr marR="2101" algn="ctr">
              <a:spcBef>
                <a:spcPts val="13"/>
              </a:spcBef>
            </a:pPr>
            <a:r>
              <a:rPr sz="529" spc="-43" dirty="0">
                <a:solidFill>
                  <a:srgbClr val="221F1F"/>
                </a:solidFill>
                <a:latin typeface="Arial"/>
                <a:cs typeface="Arial"/>
              </a:rPr>
              <a:t>Gatlin</a:t>
            </a:r>
            <a:r>
              <a:rPr sz="529" spc="33" dirty="0">
                <a:solidFill>
                  <a:srgbClr val="221F1F"/>
                </a:solidFill>
                <a:latin typeface="Arial"/>
                <a:cs typeface="Arial"/>
              </a:rPr>
              <a:t> </a:t>
            </a:r>
            <a:r>
              <a:rPr sz="529" spc="-7" dirty="0">
                <a:solidFill>
                  <a:srgbClr val="221F1F"/>
                </a:solidFill>
                <a:latin typeface="Arial"/>
                <a:cs typeface="Arial"/>
              </a:rPr>
              <a:t>Bunton</a:t>
            </a:r>
            <a:endParaRPr sz="529">
              <a:latin typeface="Arial"/>
              <a:cs typeface="Arial"/>
            </a:endParaRPr>
          </a:p>
          <a:p>
            <a:pPr marR="44966" algn="r">
              <a:spcBef>
                <a:spcPts val="490"/>
              </a:spcBef>
            </a:pPr>
            <a:r>
              <a:rPr sz="529" b="1" spc="-40" dirty="0">
                <a:solidFill>
                  <a:srgbClr val="221F1F"/>
                </a:solidFill>
                <a:latin typeface="Arial"/>
                <a:cs typeface="Arial"/>
              </a:rPr>
              <a:t>Jefferson</a:t>
            </a:r>
            <a:r>
              <a:rPr sz="529" b="1" dirty="0">
                <a:solidFill>
                  <a:srgbClr val="221F1F"/>
                </a:solidFill>
                <a:latin typeface="Arial"/>
                <a:cs typeface="Arial"/>
              </a:rPr>
              <a:t> </a:t>
            </a:r>
            <a:r>
              <a:rPr sz="529" b="1" spc="-33" dirty="0">
                <a:solidFill>
                  <a:srgbClr val="221F1F"/>
                </a:solidFill>
                <a:latin typeface="Arial"/>
                <a:cs typeface="Arial"/>
              </a:rPr>
              <a:t>Farm</a:t>
            </a:r>
            <a:endParaRPr sz="529">
              <a:latin typeface="Arial"/>
              <a:cs typeface="Arial"/>
            </a:endParaRPr>
          </a:p>
          <a:p>
            <a:pPr marR="3362" algn="r"/>
            <a:r>
              <a:rPr sz="529" spc="-50" dirty="0">
                <a:solidFill>
                  <a:srgbClr val="221F1F"/>
                </a:solidFill>
                <a:latin typeface="Arial"/>
                <a:cs typeface="Arial"/>
              </a:rPr>
              <a:t>Charles</a:t>
            </a:r>
            <a:r>
              <a:rPr sz="529" spc="43" dirty="0">
                <a:solidFill>
                  <a:srgbClr val="221F1F"/>
                </a:solidFill>
                <a:latin typeface="Arial"/>
                <a:cs typeface="Arial"/>
              </a:rPr>
              <a:t> </a:t>
            </a:r>
            <a:r>
              <a:rPr sz="529" spc="-7" dirty="0">
                <a:solidFill>
                  <a:srgbClr val="221F1F"/>
                </a:solidFill>
                <a:latin typeface="Arial"/>
                <a:cs typeface="Arial"/>
              </a:rPr>
              <a:t>Holland</a:t>
            </a:r>
            <a:endParaRPr sz="529">
              <a:latin typeface="Arial"/>
              <a:cs typeface="Arial"/>
            </a:endParaRPr>
          </a:p>
        </p:txBody>
      </p:sp>
      <p:sp>
        <p:nvSpPr>
          <p:cNvPr id="99" name="object 99"/>
          <p:cNvSpPr txBox="1"/>
          <p:nvPr/>
        </p:nvSpPr>
        <p:spPr>
          <a:xfrm>
            <a:off x="3388731" y="1196146"/>
            <a:ext cx="746732" cy="281638"/>
          </a:xfrm>
          <a:prstGeom prst="rect">
            <a:avLst/>
          </a:prstGeom>
        </p:spPr>
        <p:txBody>
          <a:bodyPr vert="horz" wrap="square" lIns="0" tIns="8404" rIns="0" bIns="0" rtlCol="0">
            <a:spAutoFit/>
          </a:bodyPr>
          <a:lstStyle/>
          <a:p>
            <a:pPr marL="8405" marR="3362" indent="76064">
              <a:spcBef>
                <a:spcPts val="66"/>
              </a:spcBef>
            </a:pPr>
            <a:r>
              <a:rPr sz="596" b="1" spc="-40" dirty="0">
                <a:solidFill>
                  <a:srgbClr val="221F1F"/>
                </a:solidFill>
                <a:latin typeface="Arial"/>
                <a:cs typeface="Arial"/>
              </a:rPr>
              <a:t>Interim</a:t>
            </a:r>
            <a:r>
              <a:rPr sz="596" b="1" spc="17" dirty="0">
                <a:solidFill>
                  <a:srgbClr val="221F1F"/>
                </a:solidFill>
                <a:latin typeface="Arial"/>
                <a:cs typeface="Arial"/>
              </a:rPr>
              <a:t> </a:t>
            </a:r>
            <a:r>
              <a:rPr sz="596" b="1" spc="-43" dirty="0">
                <a:solidFill>
                  <a:srgbClr val="221F1F"/>
                </a:solidFill>
                <a:latin typeface="Arial"/>
                <a:cs typeface="Arial"/>
              </a:rPr>
              <a:t>Director</a:t>
            </a:r>
            <a:r>
              <a:rPr sz="596" b="1" spc="17" dirty="0">
                <a:solidFill>
                  <a:srgbClr val="221F1F"/>
                </a:solidFill>
                <a:latin typeface="Arial"/>
                <a:cs typeface="Arial"/>
              </a:rPr>
              <a:t> </a:t>
            </a:r>
            <a:r>
              <a:rPr sz="596" b="1" spc="-17" dirty="0">
                <a:solidFill>
                  <a:srgbClr val="221F1F"/>
                </a:solidFill>
                <a:latin typeface="Arial"/>
                <a:cs typeface="Arial"/>
              </a:rPr>
              <a:t>of </a:t>
            </a:r>
            <a:r>
              <a:rPr sz="596" b="1" spc="-43" dirty="0">
                <a:solidFill>
                  <a:srgbClr val="221F1F"/>
                </a:solidFill>
                <a:latin typeface="Arial"/>
                <a:cs typeface="Arial"/>
              </a:rPr>
              <a:t>Off-</a:t>
            </a:r>
            <a:r>
              <a:rPr sz="596" b="1" spc="-66" dirty="0">
                <a:solidFill>
                  <a:srgbClr val="221F1F"/>
                </a:solidFill>
                <a:latin typeface="Arial"/>
                <a:cs typeface="Arial"/>
              </a:rPr>
              <a:t>Campus</a:t>
            </a:r>
            <a:r>
              <a:rPr sz="596" b="1" spc="40" dirty="0">
                <a:solidFill>
                  <a:srgbClr val="221F1F"/>
                </a:solidFill>
                <a:latin typeface="Arial"/>
                <a:cs typeface="Arial"/>
              </a:rPr>
              <a:t> </a:t>
            </a:r>
            <a:r>
              <a:rPr sz="596" b="1" spc="-53" dirty="0">
                <a:solidFill>
                  <a:srgbClr val="221F1F"/>
                </a:solidFill>
                <a:latin typeface="Arial"/>
                <a:cs typeface="Arial"/>
              </a:rPr>
              <a:t>Operations</a:t>
            </a:r>
            <a:endParaRPr sz="596">
              <a:latin typeface="Arial"/>
              <a:cs typeface="Arial"/>
            </a:endParaRPr>
          </a:p>
          <a:p>
            <a:pPr marL="228612">
              <a:lnSpc>
                <a:spcPts val="688"/>
              </a:lnSpc>
            </a:pPr>
            <a:r>
              <a:rPr sz="596" spc="-66" dirty="0">
                <a:solidFill>
                  <a:srgbClr val="221F1F"/>
                </a:solidFill>
                <a:latin typeface="Arial"/>
                <a:cs typeface="Arial"/>
              </a:rPr>
              <a:t>Jody</a:t>
            </a:r>
            <a:r>
              <a:rPr sz="596" spc="-20" dirty="0">
                <a:solidFill>
                  <a:srgbClr val="221F1F"/>
                </a:solidFill>
                <a:latin typeface="Arial"/>
                <a:cs typeface="Arial"/>
              </a:rPr>
              <a:t> </a:t>
            </a:r>
            <a:r>
              <a:rPr sz="596" spc="-7" dirty="0">
                <a:solidFill>
                  <a:srgbClr val="221F1F"/>
                </a:solidFill>
                <a:latin typeface="Arial"/>
                <a:cs typeface="Arial"/>
              </a:rPr>
              <a:t>Squires</a:t>
            </a:r>
            <a:endParaRPr sz="596">
              <a:latin typeface="Arial"/>
              <a:cs typeface="Arial"/>
            </a:endParaRPr>
          </a:p>
        </p:txBody>
      </p:sp>
    </p:spTree>
    <p:extLst>
      <p:ext uri="{BB962C8B-B14F-4D97-AF65-F5344CB8AC3E}">
        <p14:creationId xmlns:p14="http://schemas.microsoft.com/office/powerpoint/2010/main" val="4215689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defRPr/>
            </a:pPr>
            <a:r>
              <a:rPr lang="en-US" altLang="en-US" sz="2800"/>
              <a:t>Leadership</a:t>
            </a:r>
          </a:p>
          <a:p>
            <a:pPr>
              <a:spcAft>
                <a:spcPct val="40000"/>
              </a:spcAft>
              <a:buNone/>
              <a:defRPr/>
            </a:pPr>
            <a:endParaRPr lang="en-US" altLang="en-US" sz="2800"/>
          </a:p>
        </p:txBody>
      </p:sp>
      <p:sp>
        <p:nvSpPr>
          <p:cNvPr id="9" name="Text Box 10"/>
          <p:cNvSpPr txBox="1">
            <a:spLocks noChangeArrowheads="1"/>
          </p:cNvSpPr>
          <p:nvPr/>
        </p:nvSpPr>
        <p:spPr bwMode="auto">
          <a:xfrm>
            <a:off x="3410712" y="3627028"/>
            <a:ext cx="218774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sz="2000" dirty="0">
                <a:latin typeface="Arial"/>
                <a:ea typeface="MS PGothic"/>
                <a:cs typeface="Arial"/>
              </a:rPr>
              <a:t>Robert Jones</a:t>
            </a:r>
            <a:endParaRPr lang="en-US" altLang="en-US" sz="2000" dirty="0">
              <a:latin typeface="Arial" panose="020B0604020202020204" pitchFamily="34" charset="0"/>
            </a:endParaRPr>
          </a:p>
          <a:p>
            <a:pPr algn="ctr">
              <a:spcBef>
                <a:spcPct val="25000"/>
              </a:spcBef>
            </a:pPr>
            <a:r>
              <a:rPr lang="en-US" altLang="en-US" sz="1600" dirty="0">
                <a:latin typeface="Arial"/>
                <a:ea typeface="MS PGothic"/>
                <a:cs typeface="Arial"/>
              </a:rPr>
              <a:t>Director Communication and Marketing</a:t>
            </a:r>
          </a:p>
        </p:txBody>
      </p:sp>
      <p:sp>
        <p:nvSpPr>
          <p:cNvPr id="6" name="Text Box 10">
            <a:extLst>
              <a:ext uri="{FF2B5EF4-FFF2-40B4-BE49-F238E27FC236}">
                <a16:creationId xmlns:a16="http://schemas.microsoft.com/office/drawing/2014/main" id="{FAEB1602-CC5C-4881-BBA5-7E591EB7CBF7}"/>
              </a:ext>
            </a:extLst>
          </p:cNvPr>
          <p:cNvSpPr txBox="1">
            <a:spLocks noChangeArrowheads="1"/>
          </p:cNvSpPr>
          <p:nvPr/>
        </p:nvSpPr>
        <p:spPr bwMode="auto">
          <a:xfrm>
            <a:off x="591669" y="3638239"/>
            <a:ext cx="23119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spcBef>
                <a:spcPct val="25000"/>
              </a:spcBef>
            </a:pPr>
            <a:r>
              <a:rPr lang="en-US" altLang="en-US" sz="2000">
                <a:latin typeface="Arial" panose="020B0604020202020204" pitchFamily="34" charset="0"/>
              </a:rPr>
              <a:t>Callie Glasscock</a:t>
            </a:r>
          </a:p>
          <a:p>
            <a:pPr algn="ctr">
              <a:spcBef>
                <a:spcPct val="25000"/>
              </a:spcBef>
            </a:pPr>
            <a:r>
              <a:rPr lang="en-US" altLang="en-US" sz="1600">
                <a:latin typeface="Arial" panose="020B0604020202020204" pitchFamily="34" charset="0"/>
              </a:rPr>
              <a:t>Director of Finance and Human Resources</a:t>
            </a:r>
          </a:p>
        </p:txBody>
      </p:sp>
      <p:pic>
        <p:nvPicPr>
          <p:cNvPr id="8" name="Picture 7">
            <a:extLst>
              <a:ext uri="{FF2B5EF4-FFF2-40B4-BE49-F238E27FC236}">
                <a16:creationId xmlns:a16="http://schemas.microsoft.com/office/drawing/2014/main" id="{CDA39150-9C8E-4C07-8872-5A7CC128A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217" y="1915427"/>
            <a:ext cx="1135554" cy="1701482"/>
          </a:xfrm>
          <a:prstGeom prst="rect">
            <a:avLst/>
          </a:prstGeom>
        </p:spPr>
      </p:pic>
      <p:sp>
        <p:nvSpPr>
          <p:cNvPr id="10" name="Content Placeholder 1">
            <a:extLst>
              <a:ext uri="{FF2B5EF4-FFF2-40B4-BE49-F238E27FC236}">
                <a16:creationId xmlns:a16="http://schemas.microsoft.com/office/drawing/2014/main" id="{D7568B2A-EEC4-4B15-A40D-9E23BB95F1ED}"/>
              </a:ext>
            </a:extLst>
          </p:cNvPr>
          <p:cNvSpPr txBox="1">
            <a:spLocks/>
          </p:cNvSpPr>
          <p:nvPr/>
        </p:nvSpPr>
        <p:spPr>
          <a:xfrm>
            <a:off x="6464600" y="3643780"/>
            <a:ext cx="2006437" cy="98264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altLang="en-US" sz="2000">
                <a:latin typeface="Arial" panose="020B0604020202020204" pitchFamily="34" charset="0"/>
                <a:cs typeface="Arial" panose="020B0604020202020204" pitchFamily="34" charset="0"/>
              </a:rPr>
              <a:t>James Preston</a:t>
            </a:r>
          </a:p>
          <a:p>
            <a:pPr marL="0" indent="0" algn="ctr">
              <a:buFontTx/>
              <a:buNone/>
            </a:pPr>
            <a:r>
              <a:rPr lang="en-US" altLang="en-US" sz="1600">
                <a:latin typeface="Arial" panose="020B0604020202020204" pitchFamily="34" charset="0"/>
                <a:cs typeface="Arial" panose="020B0604020202020204" pitchFamily="34" charset="0"/>
              </a:rPr>
              <a:t>Chief Development Officer</a:t>
            </a:r>
          </a:p>
        </p:txBody>
      </p:sp>
      <p:pic>
        <p:nvPicPr>
          <p:cNvPr id="11" name="Picture 10">
            <a:extLst>
              <a:ext uri="{FF2B5EF4-FFF2-40B4-BE49-F238E27FC236}">
                <a16:creationId xmlns:a16="http://schemas.microsoft.com/office/drawing/2014/main" id="{7E427B93-9617-4276-91C9-68C3A640BE03}"/>
              </a:ext>
            </a:extLst>
          </p:cNvPr>
          <p:cNvPicPr>
            <a:picLocks noChangeAspect="1"/>
          </p:cNvPicPr>
          <p:nvPr/>
        </p:nvPicPr>
        <p:blipFill rotWithShape="1">
          <a:blip r:embed="rId4">
            <a:extLst>
              <a:ext uri="{28A0092B-C50C-407E-A947-70E740481C1C}">
                <a14:useLocalDpi xmlns:a14="http://schemas.microsoft.com/office/drawing/2010/main" val="0"/>
              </a:ext>
            </a:extLst>
          </a:blip>
          <a:srcRect l="9557" r="6580"/>
          <a:stretch/>
        </p:blipFill>
        <p:spPr>
          <a:xfrm>
            <a:off x="6810756" y="1893658"/>
            <a:ext cx="1224644" cy="1701482"/>
          </a:xfrm>
          <a:prstGeom prst="rect">
            <a:avLst/>
          </a:prstGeom>
        </p:spPr>
      </p:pic>
      <p:pic>
        <p:nvPicPr>
          <p:cNvPr id="2" name="Picture 3">
            <a:extLst>
              <a:ext uri="{FF2B5EF4-FFF2-40B4-BE49-F238E27FC236}">
                <a16:creationId xmlns:a16="http://schemas.microsoft.com/office/drawing/2014/main" id="{37D26F0B-847F-0D78-4CB5-858E3E941B3C}"/>
              </a:ext>
            </a:extLst>
          </p:cNvPr>
          <p:cNvPicPr>
            <a:picLocks noChangeAspect="1"/>
          </p:cNvPicPr>
          <p:nvPr/>
        </p:nvPicPr>
        <p:blipFill>
          <a:blip r:embed="rId5"/>
          <a:stretch>
            <a:fillRect/>
          </a:stretch>
        </p:blipFill>
        <p:spPr>
          <a:xfrm>
            <a:off x="3853077" y="1912223"/>
            <a:ext cx="1264471" cy="1697912"/>
          </a:xfrm>
          <a:prstGeom prst="rect">
            <a:avLst/>
          </a:prstGeom>
        </p:spPr>
      </p:pic>
    </p:spTree>
    <p:extLst>
      <p:ext uri="{BB962C8B-B14F-4D97-AF65-F5344CB8AC3E}">
        <p14:creationId xmlns:p14="http://schemas.microsoft.com/office/powerpoint/2010/main" val="1402195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7"/>
          <p:cNvSpPr txBox="1">
            <a:spLocks noChangeArrowheads="1"/>
          </p:cNvSpPr>
          <p:nvPr/>
        </p:nvSpPr>
        <p:spPr bwMode="auto">
          <a:xfrm>
            <a:off x="3973321" y="246888"/>
            <a:ext cx="4688333" cy="13373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400">
              <a:lnSpc>
                <a:spcPct val="90000"/>
              </a:lnSpc>
              <a:spcBef>
                <a:spcPct val="0"/>
              </a:spcBef>
              <a:spcAft>
                <a:spcPts val="600"/>
              </a:spcAft>
            </a:pPr>
            <a:r>
              <a:rPr lang="en-US" altLang="en-US" sz="2600">
                <a:latin typeface="+mj-lt"/>
                <a:ea typeface="+mj-ea"/>
                <a:cs typeface="+mj-cs"/>
              </a:rPr>
              <a:t>Rob Kallenbach</a:t>
            </a:r>
          </a:p>
          <a:p>
            <a:pPr defTabSz="914400">
              <a:lnSpc>
                <a:spcPct val="90000"/>
              </a:lnSpc>
              <a:spcBef>
                <a:spcPct val="0"/>
              </a:spcBef>
              <a:spcAft>
                <a:spcPts val="600"/>
              </a:spcAft>
            </a:pPr>
            <a:r>
              <a:rPr lang="en-US" altLang="en-US" sz="2600">
                <a:latin typeface="+mj-lt"/>
                <a:ea typeface="+mj-ea"/>
                <a:cs typeface="+mj-cs"/>
              </a:rPr>
              <a:t>Interim, Senior Program Director</a:t>
            </a:r>
            <a:endParaRPr lang="en-US" altLang="en-US" sz="2600">
              <a:latin typeface="+mj-lt"/>
              <a:ea typeface="+mj-ea"/>
              <a:cs typeface="Calibri Light"/>
            </a:endParaRPr>
          </a:p>
        </p:txBody>
      </p:sp>
      <p:pic>
        <p:nvPicPr>
          <p:cNvPr id="1026" name="Picture 2">
            <a:extLst>
              <a:ext uri="{FF2B5EF4-FFF2-40B4-BE49-F238E27FC236}">
                <a16:creationId xmlns:a16="http://schemas.microsoft.com/office/drawing/2014/main" id="{77ED280D-3383-4D81-8DAF-C5B99A145D3F}"/>
              </a:ext>
            </a:extLst>
          </p:cNvPr>
          <p:cNvPicPr>
            <a:picLocks noChangeAspect="1" noChangeArrowheads="1"/>
          </p:cNvPicPr>
          <p:nvPr/>
        </p:nvPicPr>
        <p:blipFill>
          <a:blip r:embed="rId3"/>
          <a:srcRect l="4932" r="4932"/>
          <a:stretch/>
        </p:blipFill>
        <p:spPr bwMode="auto">
          <a:xfrm>
            <a:off x="20" y="10"/>
            <a:ext cx="3492988" cy="51434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1781210"/>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 name="connsiteX0" fmla="*/ 0 w 3182692"/>
              <a:gd name="connsiteY0" fmla="*/ 0 h 13716"/>
              <a:gd name="connsiteX1" fmla="*/ 572885 w 3182692"/>
              <a:gd name="connsiteY1" fmla="*/ 0 h 13716"/>
              <a:gd name="connsiteX2" fmla="*/ 1113942 w 3182692"/>
              <a:gd name="connsiteY2" fmla="*/ 0 h 13716"/>
              <a:gd name="connsiteX3" fmla="*/ 1686827 w 3182692"/>
              <a:gd name="connsiteY3" fmla="*/ 0 h 13716"/>
              <a:gd name="connsiteX4" fmla="*/ 2323365 w 3182692"/>
              <a:gd name="connsiteY4" fmla="*/ 0 h 13716"/>
              <a:gd name="connsiteX5" fmla="*/ 3182692 w 3182692"/>
              <a:gd name="connsiteY5" fmla="*/ 0 h 13716"/>
              <a:gd name="connsiteX6" fmla="*/ 3182692 w 3182692"/>
              <a:gd name="connsiteY6" fmla="*/ 13716 h 13716"/>
              <a:gd name="connsiteX7" fmla="*/ 2546154 w 3182692"/>
              <a:gd name="connsiteY7" fmla="*/ 13716 h 13716"/>
              <a:gd name="connsiteX8" fmla="*/ 1845961 w 3182692"/>
              <a:gd name="connsiteY8" fmla="*/ 13716 h 13716"/>
              <a:gd name="connsiteX9" fmla="*/ 1304904 w 3182692"/>
              <a:gd name="connsiteY9" fmla="*/ 13716 h 13716"/>
              <a:gd name="connsiteX10" fmla="*/ 604711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4294967295"/>
          </p:nvPr>
        </p:nvSpPr>
        <p:spPr>
          <a:xfrm>
            <a:off x="3973321" y="2029968"/>
            <a:ext cx="4688333" cy="2612898"/>
          </a:xfrm>
        </p:spPr>
        <p:txBody>
          <a:bodyPr vert="horz" lIns="91440" tIns="45720" rIns="91440" bIns="45720" rtlCol="0">
            <a:normAutofit/>
          </a:bodyPr>
          <a:lstStyle/>
          <a:p>
            <a:pPr marL="0" indent="0" defTabSz="914400">
              <a:spcAft>
                <a:spcPct val="40000"/>
              </a:spcAft>
              <a:buNone/>
              <a:defRPr/>
            </a:pPr>
            <a:r>
              <a:rPr lang="en-US" altLang="en-US" sz="1700" b="1"/>
              <a:t>Agriculture and Environment</a:t>
            </a:r>
          </a:p>
          <a:p>
            <a:pPr lvl="1" indent="-228600" defTabSz="914400">
              <a:spcAft>
                <a:spcPct val="40000"/>
              </a:spcAft>
              <a:defRPr/>
            </a:pPr>
            <a:r>
              <a:rPr lang="en-US" altLang="en-US" sz="1700"/>
              <a:t>Animal Health Production</a:t>
            </a:r>
          </a:p>
          <a:p>
            <a:pPr lvl="1" indent="-228600" defTabSz="914400">
              <a:spcAft>
                <a:spcPct val="40000"/>
              </a:spcAft>
              <a:defRPr/>
            </a:pPr>
            <a:r>
              <a:rPr lang="en-US" altLang="en-US" sz="1700"/>
              <a:t>Plant Health Production</a:t>
            </a:r>
          </a:p>
          <a:p>
            <a:pPr lvl="1" indent="-228600" defTabSz="914400">
              <a:spcAft>
                <a:spcPct val="40000"/>
              </a:spcAft>
              <a:defRPr/>
            </a:pPr>
            <a:r>
              <a:rPr lang="en-US" altLang="en-US" sz="1700"/>
              <a:t>Agriculture and Business Policy</a:t>
            </a:r>
          </a:p>
          <a:p>
            <a:pPr lvl="1" indent="-228600" defTabSz="914400">
              <a:spcAft>
                <a:spcPct val="40000"/>
              </a:spcAft>
              <a:defRPr/>
            </a:pPr>
            <a:r>
              <a:rPr lang="en-US" altLang="en-US" sz="1700"/>
              <a:t>Natural Resources &amp; Environment</a:t>
            </a:r>
          </a:p>
        </p:txBody>
      </p:sp>
    </p:spTree>
    <p:extLst>
      <p:ext uri="{BB962C8B-B14F-4D97-AF65-F5344CB8AC3E}">
        <p14:creationId xmlns:p14="http://schemas.microsoft.com/office/powerpoint/2010/main" val="4185307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7"/>
          <p:cNvSpPr txBox="1">
            <a:spLocks noChangeArrowheads="1"/>
          </p:cNvSpPr>
          <p:nvPr/>
        </p:nvSpPr>
        <p:spPr bwMode="auto">
          <a:xfrm>
            <a:off x="3973321" y="246888"/>
            <a:ext cx="4688333" cy="13373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400">
              <a:lnSpc>
                <a:spcPct val="90000"/>
              </a:lnSpc>
              <a:spcBef>
                <a:spcPct val="0"/>
              </a:spcBef>
              <a:spcAft>
                <a:spcPts val="600"/>
              </a:spcAft>
            </a:pPr>
            <a:r>
              <a:rPr lang="en-US" altLang="en-US" sz="3500">
                <a:latin typeface="+mj-lt"/>
                <a:ea typeface="+mj-ea"/>
                <a:cs typeface="+mj-cs"/>
              </a:rPr>
              <a:t>Lisa Washburn</a:t>
            </a:r>
            <a:endParaRPr lang="en-US" sz="3500">
              <a:latin typeface="+mj-lt"/>
              <a:ea typeface="+mj-ea"/>
              <a:cs typeface="+mj-cs"/>
            </a:endParaRPr>
          </a:p>
          <a:p>
            <a:pPr defTabSz="914400">
              <a:lnSpc>
                <a:spcPct val="90000"/>
              </a:lnSpc>
              <a:spcBef>
                <a:spcPct val="0"/>
              </a:spcBef>
              <a:spcAft>
                <a:spcPts val="600"/>
              </a:spcAft>
            </a:pPr>
            <a:r>
              <a:rPr lang="en-US" altLang="en-US" sz="3500">
                <a:latin typeface="+mj-lt"/>
                <a:ea typeface="+mj-ea"/>
                <a:cs typeface="+mj-cs"/>
              </a:rPr>
              <a:t>Senior Program Director</a:t>
            </a:r>
          </a:p>
        </p:txBody>
      </p:sp>
      <p:pic>
        <p:nvPicPr>
          <p:cNvPr id="2" name="Picture 3" descr="A close-up of a person smiling&#10;&#10;Description automatically generated">
            <a:extLst>
              <a:ext uri="{FF2B5EF4-FFF2-40B4-BE49-F238E27FC236}">
                <a16:creationId xmlns:a16="http://schemas.microsoft.com/office/drawing/2014/main" id="{A0B5568A-5918-1861-8917-BE9226E864B1}"/>
              </a:ext>
            </a:extLst>
          </p:cNvPr>
          <p:cNvPicPr>
            <a:picLocks noChangeAspect="1"/>
          </p:cNvPicPr>
          <p:nvPr/>
        </p:nvPicPr>
        <p:blipFill rotWithShape="1">
          <a:blip r:embed="rId3"/>
          <a:srcRect l="1114" r="8752" b="2"/>
          <a:stretch/>
        </p:blipFill>
        <p:spPr>
          <a:xfrm>
            <a:off x="20" y="10"/>
            <a:ext cx="3492988" cy="51434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1781210"/>
            <a:ext cx="3182692" cy="13716"/>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4294967295"/>
          </p:nvPr>
        </p:nvSpPr>
        <p:spPr>
          <a:xfrm>
            <a:off x="3973321" y="2029968"/>
            <a:ext cx="4688333" cy="2612898"/>
          </a:xfrm>
        </p:spPr>
        <p:txBody>
          <a:bodyPr vert="horz" lIns="91440" tIns="45720" rIns="91440" bIns="45720" rtlCol="0">
            <a:normAutofit/>
          </a:bodyPr>
          <a:lstStyle/>
          <a:p>
            <a:pPr marL="0" indent="-228600" defTabSz="914400">
              <a:spcAft>
                <a:spcPct val="40000"/>
              </a:spcAft>
              <a:defRPr/>
            </a:pPr>
            <a:r>
              <a:rPr lang="en-US" altLang="en-US" sz="1700" b="1"/>
              <a:t>Nutrition, Home and Families</a:t>
            </a:r>
          </a:p>
          <a:p>
            <a:pPr lvl="1" indent="-228600" defTabSz="914400">
              <a:spcAft>
                <a:spcPct val="40000"/>
              </a:spcAft>
              <a:defRPr/>
            </a:pPr>
            <a:r>
              <a:rPr lang="en-US" altLang="en-US" sz="1700"/>
              <a:t>Nutrition and Wellness Education</a:t>
            </a:r>
          </a:p>
          <a:p>
            <a:pPr lvl="1" indent="-228600" defTabSz="914400">
              <a:spcAft>
                <a:spcPct val="40000"/>
              </a:spcAft>
              <a:defRPr/>
            </a:pPr>
            <a:r>
              <a:rPr lang="en-US" altLang="en-US" sz="1700"/>
              <a:t>Family and Home Education</a:t>
            </a:r>
          </a:p>
        </p:txBody>
      </p:sp>
    </p:spTree>
    <p:extLst>
      <p:ext uri="{BB962C8B-B14F-4D97-AF65-F5344CB8AC3E}">
        <p14:creationId xmlns:p14="http://schemas.microsoft.com/office/powerpoint/2010/main" val="988108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7"/>
          <p:cNvSpPr txBox="1">
            <a:spLocks noChangeArrowheads="1"/>
          </p:cNvSpPr>
          <p:nvPr/>
        </p:nvSpPr>
        <p:spPr bwMode="auto">
          <a:xfrm>
            <a:off x="3973321" y="246888"/>
            <a:ext cx="4688333" cy="13373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400">
              <a:lnSpc>
                <a:spcPct val="90000"/>
              </a:lnSpc>
              <a:spcBef>
                <a:spcPct val="0"/>
              </a:spcBef>
              <a:spcAft>
                <a:spcPts val="600"/>
              </a:spcAft>
            </a:pPr>
            <a:r>
              <a:rPr lang="en-US" altLang="en-US" sz="2600">
                <a:latin typeface="+mj-lt"/>
                <a:ea typeface="+mj-ea"/>
                <a:cs typeface="+mj-cs"/>
              </a:rPr>
              <a:t>Rob Russell</a:t>
            </a:r>
          </a:p>
          <a:p>
            <a:pPr defTabSz="914400">
              <a:lnSpc>
                <a:spcPct val="90000"/>
              </a:lnSpc>
              <a:spcBef>
                <a:spcPct val="0"/>
              </a:spcBef>
              <a:spcAft>
                <a:spcPts val="600"/>
              </a:spcAft>
            </a:pPr>
            <a:r>
              <a:rPr lang="en-US" altLang="en-US" sz="2600">
                <a:latin typeface="+mj-lt"/>
                <a:ea typeface="+mj-ea"/>
                <a:cs typeface="+mj-cs"/>
              </a:rPr>
              <a:t>Interim, Senior Program Director</a:t>
            </a:r>
          </a:p>
        </p:txBody>
      </p:sp>
      <p:pic>
        <p:nvPicPr>
          <p:cNvPr id="1026" name="Picture 2" descr="Robert Russell, DIRECTOR, LABOR AND WORKFORCE DEVELOPMENT">
            <a:extLst>
              <a:ext uri="{FF2B5EF4-FFF2-40B4-BE49-F238E27FC236}">
                <a16:creationId xmlns:a16="http://schemas.microsoft.com/office/drawing/2014/main" id="{77ED280D-3383-4D81-8DAF-C5B99A145D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32" r="934" b="2"/>
          <a:stretch/>
        </p:blipFill>
        <p:spPr bwMode="auto">
          <a:xfrm>
            <a:off x="20" y="10"/>
            <a:ext cx="3492988" cy="51434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1781210"/>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 name="connsiteX0" fmla="*/ 0 w 3182692"/>
              <a:gd name="connsiteY0" fmla="*/ 0 h 13716"/>
              <a:gd name="connsiteX1" fmla="*/ 572885 w 3182692"/>
              <a:gd name="connsiteY1" fmla="*/ 0 h 13716"/>
              <a:gd name="connsiteX2" fmla="*/ 1113942 w 3182692"/>
              <a:gd name="connsiteY2" fmla="*/ 0 h 13716"/>
              <a:gd name="connsiteX3" fmla="*/ 1686827 w 3182692"/>
              <a:gd name="connsiteY3" fmla="*/ 0 h 13716"/>
              <a:gd name="connsiteX4" fmla="*/ 2323365 w 3182692"/>
              <a:gd name="connsiteY4" fmla="*/ 0 h 13716"/>
              <a:gd name="connsiteX5" fmla="*/ 3182692 w 3182692"/>
              <a:gd name="connsiteY5" fmla="*/ 0 h 13716"/>
              <a:gd name="connsiteX6" fmla="*/ 3182692 w 3182692"/>
              <a:gd name="connsiteY6" fmla="*/ 13716 h 13716"/>
              <a:gd name="connsiteX7" fmla="*/ 2546154 w 3182692"/>
              <a:gd name="connsiteY7" fmla="*/ 13716 h 13716"/>
              <a:gd name="connsiteX8" fmla="*/ 1845961 w 3182692"/>
              <a:gd name="connsiteY8" fmla="*/ 13716 h 13716"/>
              <a:gd name="connsiteX9" fmla="*/ 1304904 w 3182692"/>
              <a:gd name="connsiteY9" fmla="*/ 13716 h 13716"/>
              <a:gd name="connsiteX10" fmla="*/ 604711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4294967295"/>
          </p:nvPr>
        </p:nvSpPr>
        <p:spPr>
          <a:xfrm>
            <a:off x="3973321" y="2029968"/>
            <a:ext cx="4688333" cy="2612898"/>
          </a:xfrm>
        </p:spPr>
        <p:txBody>
          <a:bodyPr vert="horz" lIns="91440" tIns="45720" rIns="91440" bIns="45720" rtlCol="0">
            <a:normAutofit/>
          </a:bodyPr>
          <a:lstStyle/>
          <a:p>
            <a:pPr marL="0" indent="0" defTabSz="914400">
              <a:spcAft>
                <a:spcPct val="40000"/>
              </a:spcAft>
              <a:buNone/>
              <a:defRPr/>
            </a:pPr>
            <a:r>
              <a:rPr lang="en-US" altLang="en-US" sz="1700" b="1"/>
              <a:t>Businesses and Communities</a:t>
            </a:r>
          </a:p>
          <a:p>
            <a:pPr lvl="1" indent="-228600" defTabSz="914400">
              <a:spcAft>
                <a:spcPct val="40000"/>
              </a:spcAft>
              <a:defRPr/>
            </a:pPr>
            <a:r>
              <a:rPr lang="en-US" altLang="en-US" sz="1700"/>
              <a:t>Business Development</a:t>
            </a:r>
          </a:p>
          <a:p>
            <a:pPr lvl="1" indent="-228600" defTabSz="914400">
              <a:spcAft>
                <a:spcPct val="40000"/>
              </a:spcAft>
              <a:defRPr/>
            </a:pPr>
            <a:r>
              <a:rPr lang="en-US" altLang="en-US" sz="1700"/>
              <a:t>Community Development</a:t>
            </a:r>
          </a:p>
          <a:p>
            <a:pPr lvl="1" indent="-228600" defTabSz="914400">
              <a:spcAft>
                <a:spcPct val="40000"/>
              </a:spcAft>
              <a:defRPr/>
            </a:pPr>
            <a:r>
              <a:rPr lang="en-US" altLang="en-US" sz="1700"/>
              <a:t>Workforce Development</a:t>
            </a:r>
          </a:p>
        </p:txBody>
      </p:sp>
    </p:spTree>
    <p:extLst>
      <p:ext uri="{BB962C8B-B14F-4D97-AF65-F5344CB8AC3E}">
        <p14:creationId xmlns:p14="http://schemas.microsoft.com/office/powerpoint/2010/main" val="3583539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7"/>
          <p:cNvSpPr txBox="1">
            <a:spLocks noChangeArrowheads="1"/>
          </p:cNvSpPr>
          <p:nvPr/>
        </p:nvSpPr>
        <p:spPr bwMode="auto">
          <a:xfrm>
            <a:off x="3973321" y="246888"/>
            <a:ext cx="4688333" cy="13373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400">
              <a:lnSpc>
                <a:spcPct val="90000"/>
              </a:lnSpc>
              <a:spcBef>
                <a:spcPct val="0"/>
              </a:spcBef>
              <a:spcAft>
                <a:spcPts val="600"/>
              </a:spcAft>
            </a:pPr>
            <a:r>
              <a:rPr lang="en-US" altLang="en-US" sz="2600">
                <a:latin typeface="+mj-lt"/>
                <a:ea typeface="+mj-ea"/>
                <a:cs typeface="+mj-cs"/>
              </a:rPr>
              <a:t>Lupita </a:t>
            </a:r>
            <a:r>
              <a:rPr lang="en-US" altLang="en-US" sz="2600" err="1">
                <a:latin typeface="+mj-lt"/>
                <a:ea typeface="+mj-ea"/>
                <a:cs typeface="+mj-cs"/>
              </a:rPr>
              <a:t>Febregas</a:t>
            </a:r>
            <a:r>
              <a:rPr lang="en-US" altLang="en-US" sz="2600">
                <a:latin typeface="+mj-lt"/>
                <a:ea typeface="+mj-ea"/>
                <a:cs typeface="+mj-cs"/>
              </a:rPr>
              <a:t> Janeiro</a:t>
            </a:r>
          </a:p>
          <a:p>
            <a:pPr defTabSz="914400">
              <a:lnSpc>
                <a:spcPct val="90000"/>
              </a:lnSpc>
              <a:spcBef>
                <a:spcPct val="0"/>
              </a:spcBef>
              <a:spcAft>
                <a:spcPts val="600"/>
              </a:spcAft>
            </a:pPr>
            <a:r>
              <a:rPr lang="en-US" altLang="en-US" sz="2600">
                <a:latin typeface="+mj-lt"/>
                <a:ea typeface="+mj-ea"/>
                <a:cs typeface="+mj-cs"/>
              </a:rPr>
              <a:t>Senior Program Director</a:t>
            </a:r>
          </a:p>
        </p:txBody>
      </p:sp>
      <p:pic>
        <p:nvPicPr>
          <p:cNvPr id="1026" name="Picture 2">
            <a:extLst>
              <a:ext uri="{FF2B5EF4-FFF2-40B4-BE49-F238E27FC236}">
                <a16:creationId xmlns:a16="http://schemas.microsoft.com/office/drawing/2014/main" id="{77ED280D-3383-4D81-8DAF-C5B99A145D3F}"/>
              </a:ext>
            </a:extLst>
          </p:cNvPr>
          <p:cNvPicPr>
            <a:picLocks noChangeAspect="1" noChangeArrowheads="1"/>
          </p:cNvPicPr>
          <p:nvPr/>
        </p:nvPicPr>
        <p:blipFill>
          <a:blip r:embed="rId3"/>
          <a:srcRect l="4932" r="4932"/>
          <a:stretch/>
        </p:blipFill>
        <p:spPr bwMode="auto">
          <a:xfrm>
            <a:off x="20" y="10"/>
            <a:ext cx="3492988" cy="51434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1781210"/>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 name="connsiteX0" fmla="*/ 0 w 3182692"/>
              <a:gd name="connsiteY0" fmla="*/ 0 h 13716"/>
              <a:gd name="connsiteX1" fmla="*/ 572885 w 3182692"/>
              <a:gd name="connsiteY1" fmla="*/ 0 h 13716"/>
              <a:gd name="connsiteX2" fmla="*/ 1113942 w 3182692"/>
              <a:gd name="connsiteY2" fmla="*/ 0 h 13716"/>
              <a:gd name="connsiteX3" fmla="*/ 1686827 w 3182692"/>
              <a:gd name="connsiteY3" fmla="*/ 0 h 13716"/>
              <a:gd name="connsiteX4" fmla="*/ 2323365 w 3182692"/>
              <a:gd name="connsiteY4" fmla="*/ 0 h 13716"/>
              <a:gd name="connsiteX5" fmla="*/ 3182692 w 3182692"/>
              <a:gd name="connsiteY5" fmla="*/ 0 h 13716"/>
              <a:gd name="connsiteX6" fmla="*/ 3182692 w 3182692"/>
              <a:gd name="connsiteY6" fmla="*/ 13716 h 13716"/>
              <a:gd name="connsiteX7" fmla="*/ 2546154 w 3182692"/>
              <a:gd name="connsiteY7" fmla="*/ 13716 h 13716"/>
              <a:gd name="connsiteX8" fmla="*/ 1845961 w 3182692"/>
              <a:gd name="connsiteY8" fmla="*/ 13716 h 13716"/>
              <a:gd name="connsiteX9" fmla="*/ 1304904 w 3182692"/>
              <a:gd name="connsiteY9" fmla="*/ 13716 h 13716"/>
              <a:gd name="connsiteX10" fmla="*/ 604711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4294967295"/>
          </p:nvPr>
        </p:nvSpPr>
        <p:spPr>
          <a:xfrm>
            <a:off x="3973321" y="2029968"/>
            <a:ext cx="4688333" cy="2612898"/>
          </a:xfrm>
        </p:spPr>
        <p:txBody>
          <a:bodyPr vert="horz" lIns="91440" tIns="45720" rIns="91440" bIns="45720" rtlCol="0">
            <a:normAutofit/>
          </a:bodyPr>
          <a:lstStyle/>
          <a:p>
            <a:pPr marL="0" indent="0" defTabSz="914400">
              <a:spcAft>
                <a:spcPct val="40000"/>
              </a:spcAft>
              <a:buNone/>
              <a:defRPr/>
            </a:pPr>
            <a:r>
              <a:rPr lang="en-US" altLang="en-US" sz="1700" b="1"/>
              <a:t>4-H Center for Youth Development</a:t>
            </a:r>
          </a:p>
          <a:p>
            <a:pPr lvl="1" indent="-228600" defTabSz="914400">
              <a:spcAft>
                <a:spcPct val="40000"/>
              </a:spcAft>
              <a:defRPr/>
            </a:pPr>
            <a:r>
              <a:rPr lang="en-US" altLang="en-US" sz="1700"/>
              <a:t>Youth Development</a:t>
            </a:r>
          </a:p>
          <a:p>
            <a:pPr lvl="1" indent="-228600" defTabSz="914400">
              <a:spcAft>
                <a:spcPct val="40000"/>
              </a:spcAft>
              <a:defRPr/>
            </a:pPr>
            <a:r>
              <a:rPr lang="en-US" altLang="en-US" sz="1700"/>
              <a:t>Volunteer Development</a:t>
            </a:r>
          </a:p>
        </p:txBody>
      </p:sp>
    </p:spTree>
    <p:extLst>
      <p:ext uri="{BB962C8B-B14F-4D97-AF65-F5344CB8AC3E}">
        <p14:creationId xmlns:p14="http://schemas.microsoft.com/office/powerpoint/2010/main" val="3399305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7"/>
          <p:cNvSpPr txBox="1">
            <a:spLocks noChangeArrowheads="1"/>
          </p:cNvSpPr>
          <p:nvPr/>
        </p:nvSpPr>
        <p:spPr bwMode="auto">
          <a:xfrm>
            <a:off x="3973321" y="246888"/>
            <a:ext cx="4688333" cy="13373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914400">
              <a:lnSpc>
                <a:spcPct val="90000"/>
              </a:lnSpc>
              <a:spcBef>
                <a:spcPct val="0"/>
              </a:spcBef>
              <a:spcAft>
                <a:spcPts val="600"/>
              </a:spcAft>
            </a:pPr>
            <a:r>
              <a:rPr lang="en-US" altLang="en-US" sz="2600">
                <a:latin typeface="+mj-lt"/>
                <a:ea typeface="+mj-ea"/>
                <a:cs typeface="+mj-cs"/>
              </a:rPr>
              <a:t>Kathleen Quinn</a:t>
            </a:r>
          </a:p>
          <a:p>
            <a:pPr defTabSz="914400">
              <a:lnSpc>
                <a:spcPct val="90000"/>
              </a:lnSpc>
              <a:spcBef>
                <a:spcPct val="0"/>
              </a:spcBef>
              <a:spcAft>
                <a:spcPts val="600"/>
              </a:spcAft>
            </a:pPr>
            <a:r>
              <a:rPr lang="en-US" altLang="en-US" sz="2600">
                <a:latin typeface="+mj-lt"/>
                <a:ea typeface="+mj-ea"/>
                <a:cs typeface="+mj-cs"/>
              </a:rPr>
              <a:t>Senior Program Director, Associate Dean</a:t>
            </a:r>
          </a:p>
        </p:txBody>
      </p:sp>
      <p:pic>
        <p:nvPicPr>
          <p:cNvPr id="1026" name="Picture 2">
            <a:extLst>
              <a:ext uri="{FF2B5EF4-FFF2-40B4-BE49-F238E27FC236}">
                <a16:creationId xmlns:a16="http://schemas.microsoft.com/office/drawing/2014/main" id="{77ED280D-3383-4D81-8DAF-C5B99A145D3F}"/>
              </a:ext>
            </a:extLst>
          </p:cNvPr>
          <p:cNvPicPr>
            <a:picLocks noChangeAspect="1" noChangeArrowheads="1"/>
          </p:cNvPicPr>
          <p:nvPr/>
        </p:nvPicPr>
        <p:blipFill>
          <a:blip r:embed="rId3"/>
          <a:srcRect l="4932" r="4932"/>
          <a:stretch/>
        </p:blipFill>
        <p:spPr bwMode="auto">
          <a:xfrm>
            <a:off x="20" y="10"/>
            <a:ext cx="3492988" cy="51434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1781210"/>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 name="connsiteX0" fmla="*/ 0 w 3182692"/>
              <a:gd name="connsiteY0" fmla="*/ 0 h 13716"/>
              <a:gd name="connsiteX1" fmla="*/ 572885 w 3182692"/>
              <a:gd name="connsiteY1" fmla="*/ 0 h 13716"/>
              <a:gd name="connsiteX2" fmla="*/ 1113942 w 3182692"/>
              <a:gd name="connsiteY2" fmla="*/ 0 h 13716"/>
              <a:gd name="connsiteX3" fmla="*/ 1686827 w 3182692"/>
              <a:gd name="connsiteY3" fmla="*/ 0 h 13716"/>
              <a:gd name="connsiteX4" fmla="*/ 2323365 w 3182692"/>
              <a:gd name="connsiteY4" fmla="*/ 0 h 13716"/>
              <a:gd name="connsiteX5" fmla="*/ 3182692 w 3182692"/>
              <a:gd name="connsiteY5" fmla="*/ 0 h 13716"/>
              <a:gd name="connsiteX6" fmla="*/ 3182692 w 3182692"/>
              <a:gd name="connsiteY6" fmla="*/ 13716 h 13716"/>
              <a:gd name="connsiteX7" fmla="*/ 2546154 w 3182692"/>
              <a:gd name="connsiteY7" fmla="*/ 13716 h 13716"/>
              <a:gd name="connsiteX8" fmla="*/ 1845961 w 3182692"/>
              <a:gd name="connsiteY8" fmla="*/ 13716 h 13716"/>
              <a:gd name="connsiteX9" fmla="*/ 1304904 w 3182692"/>
              <a:gd name="connsiteY9" fmla="*/ 13716 h 13716"/>
              <a:gd name="connsiteX10" fmla="*/ 604711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4294967295"/>
          </p:nvPr>
        </p:nvSpPr>
        <p:spPr>
          <a:xfrm>
            <a:off x="3973321" y="2029968"/>
            <a:ext cx="4688333" cy="2612898"/>
          </a:xfrm>
        </p:spPr>
        <p:txBody>
          <a:bodyPr vert="horz" lIns="91440" tIns="45720" rIns="91440" bIns="45720" rtlCol="0">
            <a:normAutofit fontScale="92500" lnSpcReduction="10000"/>
          </a:bodyPr>
          <a:lstStyle/>
          <a:p>
            <a:pPr>
              <a:spcAft>
                <a:spcPct val="40000"/>
              </a:spcAft>
              <a:buNone/>
              <a:defRPr/>
            </a:pPr>
            <a:r>
              <a:rPr lang="en-US" altLang="en-US" sz="1800" b="1"/>
              <a:t>Health and Safety</a:t>
            </a:r>
          </a:p>
          <a:p>
            <a:pPr lvl="1" indent="-228600" defTabSz="914400">
              <a:spcAft>
                <a:spcPct val="40000"/>
              </a:spcAft>
              <a:defRPr/>
            </a:pPr>
            <a:r>
              <a:rPr lang="en-US" altLang="en-US" sz="1700"/>
              <a:t>Community Health</a:t>
            </a:r>
          </a:p>
          <a:p>
            <a:pPr lvl="1" indent="-228600" defTabSz="914400">
              <a:spcAft>
                <a:spcPct val="40000"/>
              </a:spcAft>
              <a:defRPr/>
            </a:pPr>
            <a:r>
              <a:rPr lang="en-US" altLang="en-US" sz="1700"/>
              <a:t>Continuing Medical Education</a:t>
            </a:r>
          </a:p>
          <a:p>
            <a:pPr lvl="1" indent="-228600" defTabSz="914400">
              <a:spcAft>
                <a:spcPct val="40000"/>
              </a:spcAft>
              <a:defRPr/>
            </a:pPr>
            <a:r>
              <a:rPr lang="en-US" altLang="en-US" sz="1700"/>
              <a:t>Nursing Outreach</a:t>
            </a:r>
          </a:p>
          <a:p>
            <a:pPr lvl="2" indent="-228600" defTabSz="914400">
              <a:spcAft>
                <a:spcPct val="40000"/>
              </a:spcAft>
              <a:defRPr/>
            </a:pPr>
            <a:r>
              <a:rPr lang="en-US" altLang="en-US" sz="1400"/>
              <a:t>Law Enforcement Training</a:t>
            </a:r>
          </a:p>
          <a:p>
            <a:pPr lvl="2" indent="-228600" defTabSz="914400">
              <a:spcAft>
                <a:spcPct val="40000"/>
              </a:spcAft>
              <a:defRPr/>
            </a:pPr>
            <a:r>
              <a:rPr lang="en-US" altLang="en-US" sz="1400"/>
              <a:t>Fire and Rescue Training</a:t>
            </a:r>
          </a:p>
          <a:p>
            <a:pPr lvl="2" indent="-228600" defTabSz="914400">
              <a:spcAft>
                <a:spcPct val="40000"/>
              </a:spcAft>
              <a:defRPr/>
            </a:pPr>
            <a:r>
              <a:rPr lang="en-US" altLang="en-US" sz="1400"/>
              <a:t>EMS Education</a:t>
            </a:r>
          </a:p>
          <a:p>
            <a:pPr lvl="2" indent="-228600" defTabSz="914400">
              <a:spcAft>
                <a:spcPct val="40000"/>
              </a:spcAft>
              <a:defRPr/>
            </a:pPr>
            <a:r>
              <a:rPr lang="en-US" altLang="en-US" sz="1400"/>
              <a:t>Community Emergency Mgmt.</a:t>
            </a:r>
          </a:p>
        </p:txBody>
      </p:sp>
    </p:spTree>
    <p:extLst>
      <p:ext uri="{BB962C8B-B14F-4D97-AF65-F5344CB8AC3E}">
        <p14:creationId xmlns:p14="http://schemas.microsoft.com/office/powerpoint/2010/main" val="2184991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U Extension administrative regions"/>
          <p:cNvPicPr>
            <a:picLocks noChangeAspect="1" noChangeArrowheads="1"/>
          </p:cNvPicPr>
          <p:nvPr/>
        </p:nvPicPr>
        <p:blipFill rotWithShape="1">
          <a:blip r:embed="rId3">
            <a:extLst>
              <a:ext uri="{28A0092B-C50C-407E-A947-70E740481C1C}">
                <a14:useLocalDpi xmlns:a14="http://schemas.microsoft.com/office/drawing/2010/main" val="0"/>
              </a:ext>
            </a:extLst>
          </a:blip>
          <a:srcRect t="18242"/>
          <a:stretch/>
        </p:blipFill>
        <p:spPr bwMode="auto">
          <a:xfrm>
            <a:off x="4506857" y="1223493"/>
            <a:ext cx="4250777" cy="31424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5459" y="1149674"/>
            <a:ext cx="3451538" cy="3216265"/>
          </a:xfrm>
          <a:prstGeom prst="rect">
            <a:avLst/>
          </a:prstGeom>
          <a:noFill/>
        </p:spPr>
        <p:txBody>
          <a:bodyPr wrap="square" rtlCol="0">
            <a:spAutoFit/>
          </a:bodyPr>
          <a:lstStyle/>
          <a:p>
            <a:r>
              <a:rPr lang="en-US" sz="2800" b="1"/>
              <a:t>Extension Regions:</a:t>
            </a:r>
          </a:p>
          <a:p>
            <a:pPr marL="285750" indent="-285750">
              <a:buFont typeface="Arial" panose="020B0604020202020204" pitchFamily="34" charset="0"/>
              <a:buChar char="•"/>
            </a:pPr>
            <a:r>
              <a:rPr lang="en-US" sz="2500"/>
              <a:t>Northwest</a:t>
            </a:r>
          </a:p>
          <a:p>
            <a:pPr marL="285750" indent="-285750">
              <a:buFont typeface="Arial" panose="020B0604020202020204" pitchFamily="34" charset="0"/>
              <a:buChar char="•"/>
            </a:pPr>
            <a:r>
              <a:rPr lang="en-US" sz="2500"/>
              <a:t>Northeast</a:t>
            </a:r>
          </a:p>
          <a:p>
            <a:pPr marL="285750" indent="-285750">
              <a:buFont typeface="Arial" panose="020B0604020202020204" pitchFamily="34" charset="0"/>
              <a:buChar char="•"/>
            </a:pPr>
            <a:r>
              <a:rPr lang="en-US" sz="2500"/>
              <a:t>West Central</a:t>
            </a:r>
          </a:p>
          <a:p>
            <a:pPr marL="285750" indent="-285750">
              <a:buFont typeface="Arial" panose="020B0604020202020204" pitchFamily="34" charset="0"/>
              <a:buChar char="•"/>
            </a:pPr>
            <a:r>
              <a:rPr lang="en-US" sz="2500"/>
              <a:t>East Central</a:t>
            </a:r>
          </a:p>
          <a:p>
            <a:pPr marL="285750" indent="-285750">
              <a:buFont typeface="Arial" panose="020B0604020202020204" pitchFamily="34" charset="0"/>
              <a:buChar char="•"/>
            </a:pPr>
            <a:r>
              <a:rPr lang="en-US" sz="2500"/>
              <a:t>Southwest</a:t>
            </a:r>
          </a:p>
          <a:p>
            <a:pPr marL="285750" indent="-285750">
              <a:buFont typeface="Arial" panose="020B0604020202020204" pitchFamily="34" charset="0"/>
              <a:buChar char="•"/>
            </a:pPr>
            <a:r>
              <a:rPr lang="en-US" sz="2500"/>
              <a:t>Southeast</a:t>
            </a:r>
          </a:p>
          <a:p>
            <a:pPr marL="285750" indent="-285750">
              <a:buFont typeface="Arial" panose="020B0604020202020204" pitchFamily="34" charset="0"/>
              <a:buChar char="•"/>
            </a:pPr>
            <a:r>
              <a:rPr lang="en-US" sz="2500"/>
              <a:t>Urban (West and East)</a:t>
            </a:r>
          </a:p>
        </p:txBody>
      </p:sp>
    </p:spTree>
    <p:extLst>
      <p:ext uri="{BB962C8B-B14F-4D97-AF65-F5344CB8AC3E}">
        <p14:creationId xmlns:p14="http://schemas.microsoft.com/office/powerpoint/2010/main" val="359619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1781210"/>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 name="connsiteX0" fmla="*/ 0 w 3182692"/>
              <a:gd name="connsiteY0" fmla="*/ 0 h 13716"/>
              <a:gd name="connsiteX1" fmla="*/ 572885 w 3182692"/>
              <a:gd name="connsiteY1" fmla="*/ 0 h 13716"/>
              <a:gd name="connsiteX2" fmla="*/ 1113942 w 3182692"/>
              <a:gd name="connsiteY2" fmla="*/ 0 h 13716"/>
              <a:gd name="connsiteX3" fmla="*/ 1686827 w 3182692"/>
              <a:gd name="connsiteY3" fmla="*/ 0 h 13716"/>
              <a:gd name="connsiteX4" fmla="*/ 2323365 w 3182692"/>
              <a:gd name="connsiteY4" fmla="*/ 0 h 13716"/>
              <a:gd name="connsiteX5" fmla="*/ 3182692 w 3182692"/>
              <a:gd name="connsiteY5" fmla="*/ 0 h 13716"/>
              <a:gd name="connsiteX6" fmla="*/ 3182692 w 3182692"/>
              <a:gd name="connsiteY6" fmla="*/ 13716 h 13716"/>
              <a:gd name="connsiteX7" fmla="*/ 2546154 w 3182692"/>
              <a:gd name="connsiteY7" fmla="*/ 13716 h 13716"/>
              <a:gd name="connsiteX8" fmla="*/ 1845961 w 3182692"/>
              <a:gd name="connsiteY8" fmla="*/ 13716 h 13716"/>
              <a:gd name="connsiteX9" fmla="*/ 1304904 w 3182692"/>
              <a:gd name="connsiteY9" fmla="*/ 13716 h 13716"/>
              <a:gd name="connsiteX10" fmla="*/ 604711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096852D-9623-8BE2-EA0C-F237C4EF9DF7}"/>
              </a:ext>
            </a:extLst>
          </p:cNvPr>
          <p:cNvSpPr/>
          <p:nvPr/>
        </p:nvSpPr>
        <p:spPr>
          <a:xfrm>
            <a:off x="3503220" y="987136"/>
            <a:ext cx="3814948" cy="1113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Wayne Prewitt, REGIONAL DIRECTOR">
            <a:extLst>
              <a:ext uri="{FF2B5EF4-FFF2-40B4-BE49-F238E27FC236}">
                <a16:creationId xmlns:a16="http://schemas.microsoft.com/office/drawing/2014/main" id="{71890460-7E83-4491-A1DC-9F3A32BA2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0177" y="2573713"/>
            <a:ext cx="1062798" cy="14106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6" descr="Michael Krauch">
            <a:extLst>
              <a:ext uri="{FF2B5EF4-FFF2-40B4-BE49-F238E27FC236}">
                <a16:creationId xmlns:a16="http://schemas.microsoft.com/office/drawing/2014/main" id="{DDB3A85A-8A8D-4422-BE80-B105C12976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983" y="464905"/>
            <a:ext cx="1005029" cy="13339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8" descr="Jody Squires">
            <a:extLst>
              <a:ext uri="{FF2B5EF4-FFF2-40B4-BE49-F238E27FC236}">
                <a16:creationId xmlns:a16="http://schemas.microsoft.com/office/drawing/2014/main" id="{3AD37BD6-7B69-44C4-9DD8-614C6BD076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8810" y="891387"/>
            <a:ext cx="1069658" cy="14197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0" descr="Shatomi Luster-Edward">
            <a:extLst>
              <a:ext uri="{FF2B5EF4-FFF2-40B4-BE49-F238E27FC236}">
                <a16:creationId xmlns:a16="http://schemas.microsoft.com/office/drawing/2014/main" id="{B12C0293-E274-45AD-BAAB-BE603D0C4F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8989" y="1076724"/>
            <a:ext cx="1069658" cy="13370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descr="Matt Herring">
            <a:extLst>
              <a:ext uri="{FF2B5EF4-FFF2-40B4-BE49-F238E27FC236}">
                <a16:creationId xmlns:a16="http://schemas.microsoft.com/office/drawing/2014/main" id="{A1A48659-83E7-44C7-A9B5-2F64805F94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7240" y="2578310"/>
            <a:ext cx="1101061" cy="136281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Content Placeholder 1">
            <a:extLst>
              <a:ext uri="{FF2B5EF4-FFF2-40B4-BE49-F238E27FC236}">
                <a16:creationId xmlns:a16="http://schemas.microsoft.com/office/drawing/2014/main" id="{7E255EFD-6139-4C78-B1D6-F51737895BAE}"/>
              </a:ext>
            </a:extLst>
          </p:cNvPr>
          <p:cNvSpPr txBox="1">
            <a:spLocks/>
          </p:cNvSpPr>
          <p:nvPr/>
        </p:nvSpPr>
        <p:spPr>
          <a:xfrm>
            <a:off x="6489478" y="4262889"/>
            <a:ext cx="1333070" cy="6275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None/>
            </a:pPr>
            <a:r>
              <a:rPr lang="en-US" altLang="en-US" sz="1400">
                <a:latin typeface="Arial" panose="020B0604020202020204" pitchFamily="34" charset="0"/>
              </a:rPr>
              <a:t>Sarah Denkler</a:t>
            </a:r>
          </a:p>
          <a:p>
            <a:pPr marL="0" indent="0" algn="ctr">
              <a:spcBef>
                <a:spcPct val="50000"/>
              </a:spcBef>
              <a:buNone/>
            </a:pPr>
            <a:r>
              <a:rPr lang="en-US" altLang="en-US" sz="1400">
                <a:latin typeface="Arial" panose="020B0604020202020204" pitchFamily="34" charset="0"/>
              </a:rPr>
              <a:t>Southeast</a:t>
            </a:r>
          </a:p>
        </p:txBody>
      </p:sp>
      <p:sp>
        <p:nvSpPr>
          <p:cNvPr id="15" name="Content Placeholder 1">
            <a:extLst>
              <a:ext uri="{FF2B5EF4-FFF2-40B4-BE49-F238E27FC236}">
                <a16:creationId xmlns:a16="http://schemas.microsoft.com/office/drawing/2014/main" id="{A9397196-9210-4106-B337-04A4944F8876}"/>
              </a:ext>
            </a:extLst>
          </p:cNvPr>
          <p:cNvSpPr txBox="1">
            <a:spLocks/>
          </p:cNvSpPr>
          <p:nvPr/>
        </p:nvSpPr>
        <p:spPr>
          <a:xfrm>
            <a:off x="300942" y="3165029"/>
            <a:ext cx="1523050" cy="6275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None/>
            </a:pPr>
            <a:r>
              <a:rPr lang="en-US" altLang="en-US" sz="1400">
                <a:latin typeface="Arial" panose="020B0604020202020204" pitchFamily="34" charset="0"/>
              </a:rPr>
              <a:t>Wayne Prewitt</a:t>
            </a:r>
          </a:p>
          <a:p>
            <a:pPr marL="0" indent="0" algn="ctr">
              <a:spcBef>
                <a:spcPct val="50000"/>
              </a:spcBef>
              <a:buNone/>
            </a:pPr>
            <a:r>
              <a:rPr lang="en-US" altLang="en-US" sz="1400">
                <a:latin typeface="Arial" panose="020B0604020202020204" pitchFamily="34" charset="0"/>
              </a:rPr>
              <a:t>West Central</a:t>
            </a:r>
          </a:p>
        </p:txBody>
      </p:sp>
      <p:sp>
        <p:nvSpPr>
          <p:cNvPr id="16" name="Content Placeholder 1">
            <a:extLst>
              <a:ext uri="{FF2B5EF4-FFF2-40B4-BE49-F238E27FC236}">
                <a16:creationId xmlns:a16="http://schemas.microsoft.com/office/drawing/2014/main" id="{C8A8D26B-9773-4594-9058-D0BFDB193FE1}"/>
              </a:ext>
            </a:extLst>
          </p:cNvPr>
          <p:cNvSpPr txBox="1">
            <a:spLocks/>
          </p:cNvSpPr>
          <p:nvPr/>
        </p:nvSpPr>
        <p:spPr>
          <a:xfrm>
            <a:off x="1062467" y="4285879"/>
            <a:ext cx="2128281" cy="627577"/>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None/>
            </a:pPr>
            <a:r>
              <a:rPr lang="en-US" altLang="en-US" sz="1400" dirty="0">
                <a:latin typeface="Arial"/>
                <a:cs typeface="Arial"/>
              </a:rPr>
              <a:t>Sarah Havens</a:t>
            </a:r>
            <a:endParaRPr lang="en-US" altLang="en-US" sz="1400" dirty="0">
              <a:latin typeface="Arial" panose="020B0604020202020204" pitchFamily="34" charset="0"/>
            </a:endParaRPr>
          </a:p>
          <a:p>
            <a:pPr marL="0" indent="0" algn="ctr">
              <a:spcBef>
                <a:spcPct val="50000"/>
              </a:spcBef>
              <a:buNone/>
            </a:pPr>
            <a:r>
              <a:rPr lang="en-US" altLang="en-US" sz="1400" dirty="0">
                <a:latin typeface="Arial"/>
                <a:cs typeface="Arial"/>
              </a:rPr>
              <a:t>Southwest</a:t>
            </a:r>
          </a:p>
        </p:txBody>
      </p:sp>
      <p:sp>
        <p:nvSpPr>
          <p:cNvPr id="17" name="Content Placeholder 1">
            <a:extLst>
              <a:ext uri="{FF2B5EF4-FFF2-40B4-BE49-F238E27FC236}">
                <a16:creationId xmlns:a16="http://schemas.microsoft.com/office/drawing/2014/main" id="{87C3FD24-EA6F-463C-85C3-EE6ECA2FE732}"/>
              </a:ext>
            </a:extLst>
          </p:cNvPr>
          <p:cNvSpPr txBox="1">
            <a:spLocks/>
          </p:cNvSpPr>
          <p:nvPr/>
        </p:nvSpPr>
        <p:spPr>
          <a:xfrm>
            <a:off x="5621971" y="136602"/>
            <a:ext cx="1333070" cy="6275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None/>
            </a:pPr>
            <a:r>
              <a:rPr lang="en-US" altLang="en-US" sz="1400">
                <a:latin typeface="Arial" panose="020B0604020202020204" pitchFamily="34" charset="0"/>
              </a:rPr>
              <a:t>Mike Krauch</a:t>
            </a:r>
          </a:p>
          <a:p>
            <a:pPr marL="0" indent="0" algn="ctr">
              <a:spcBef>
                <a:spcPct val="50000"/>
              </a:spcBef>
              <a:buNone/>
            </a:pPr>
            <a:r>
              <a:rPr lang="en-US" altLang="en-US" sz="1400">
                <a:latin typeface="Arial" panose="020B0604020202020204" pitchFamily="34" charset="0"/>
              </a:rPr>
              <a:t>Northeast</a:t>
            </a:r>
          </a:p>
        </p:txBody>
      </p:sp>
      <p:sp>
        <p:nvSpPr>
          <p:cNvPr id="18" name="Content Placeholder 1">
            <a:extLst>
              <a:ext uri="{FF2B5EF4-FFF2-40B4-BE49-F238E27FC236}">
                <a16:creationId xmlns:a16="http://schemas.microsoft.com/office/drawing/2014/main" id="{2BEB320A-1F5D-41D2-86FB-06091DC06D96}"/>
              </a:ext>
            </a:extLst>
          </p:cNvPr>
          <p:cNvSpPr txBox="1">
            <a:spLocks/>
          </p:cNvSpPr>
          <p:nvPr/>
        </p:nvSpPr>
        <p:spPr>
          <a:xfrm>
            <a:off x="7464454" y="1601251"/>
            <a:ext cx="1251596" cy="6275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None/>
            </a:pPr>
            <a:r>
              <a:rPr lang="en-US" altLang="en-US" sz="1400">
                <a:latin typeface="Arial" panose="020B0604020202020204" pitchFamily="34" charset="0"/>
              </a:rPr>
              <a:t>Jody Squires</a:t>
            </a:r>
          </a:p>
          <a:p>
            <a:pPr marL="0" indent="0" algn="ctr">
              <a:spcBef>
                <a:spcPct val="50000"/>
              </a:spcBef>
              <a:buNone/>
            </a:pPr>
            <a:r>
              <a:rPr lang="en-US" altLang="en-US" sz="1400">
                <a:latin typeface="Arial" panose="020B0604020202020204" pitchFamily="34" charset="0"/>
              </a:rPr>
              <a:t>Urban East</a:t>
            </a:r>
          </a:p>
        </p:txBody>
      </p:sp>
      <p:sp>
        <p:nvSpPr>
          <p:cNvPr id="19" name="Content Placeholder 1">
            <a:extLst>
              <a:ext uri="{FF2B5EF4-FFF2-40B4-BE49-F238E27FC236}">
                <a16:creationId xmlns:a16="http://schemas.microsoft.com/office/drawing/2014/main" id="{B288EB2E-769C-4793-B810-1CAB942DDE96}"/>
              </a:ext>
            </a:extLst>
          </p:cNvPr>
          <p:cNvSpPr txBox="1">
            <a:spLocks/>
          </p:cNvSpPr>
          <p:nvPr/>
        </p:nvSpPr>
        <p:spPr>
          <a:xfrm>
            <a:off x="0" y="1574606"/>
            <a:ext cx="2038261" cy="6275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None/>
            </a:pPr>
            <a:r>
              <a:rPr lang="en-US" altLang="en-US" sz="1400">
                <a:latin typeface="Arial" panose="020B0604020202020204" pitchFamily="34" charset="0"/>
              </a:rPr>
              <a:t>Shatomi Luster-Edward</a:t>
            </a:r>
          </a:p>
          <a:p>
            <a:pPr marL="0" indent="0" algn="ctr">
              <a:spcBef>
                <a:spcPct val="50000"/>
              </a:spcBef>
              <a:buNone/>
            </a:pPr>
            <a:r>
              <a:rPr lang="en-US" altLang="en-US" sz="1400">
                <a:latin typeface="Arial" panose="020B0604020202020204" pitchFamily="34" charset="0"/>
              </a:rPr>
              <a:t>Urban West</a:t>
            </a:r>
          </a:p>
        </p:txBody>
      </p:sp>
      <p:sp>
        <p:nvSpPr>
          <p:cNvPr id="20" name="Content Placeholder 1">
            <a:extLst>
              <a:ext uri="{FF2B5EF4-FFF2-40B4-BE49-F238E27FC236}">
                <a16:creationId xmlns:a16="http://schemas.microsoft.com/office/drawing/2014/main" id="{DD382904-BFBD-466B-B956-C67A69AEF686}"/>
              </a:ext>
            </a:extLst>
          </p:cNvPr>
          <p:cNvSpPr txBox="1">
            <a:spLocks/>
          </p:cNvSpPr>
          <p:nvPr/>
        </p:nvSpPr>
        <p:spPr>
          <a:xfrm>
            <a:off x="7463367" y="3118350"/>
            <a:ext cx="1333070" cy="6275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None/>
            </a:pPr>
            <a:r>
              <a:rPr lang="en-US" altLang="en-US" sz="1400">
                <a:latin typeface="Arial" panose="020B0604020202020204" pitchFamily="34" charset="0"/>
              </a:rPr>
              <a:t>Matt Herring</a:t>
            </a:r>
          </a:p>
          <a:p>
            <a:pPr marL="0" indent="0" algn="ctr">
              <a:spcBef>
                <a:spcPct val="50000"/>
              </a:spcBef>
              <a:buNone/>
            </a:pPr>
            <a:r>
              <a:rPr lang="en-US" altLang="en-US" sz="1400">
                <a:latin typeface="Arial" panose="020B0604020202020204" pitchFamily="34" charset="0"/>
              </a:rPr>
              <a:t>East Central</a:t>
            </a:r>
          </a:p>
        </p:txBody>
      </p:sp>
      <p:sp>
        <p:nvSpPr>
          <p:cNvPr id="2" name="Flowchart: Connector 1">
            <a:extLst>
              <a:ext uri="{FF2B5EF4-FFF2-40B4-BE49-F238E27FC236}">
                <a16:creationId xmlns:a16="http://schemas.microsoft.com/office/drawing/2014/main" id="{BB03D94D-14CC-4630-A716-B348E8F48E5F}"/>
              </a:ext>
            </a:extLst>
          </p:cNvPr>
          <p:cNvSpPr/>
          <p:nvPr/>
        </p:nvSpPr>
        <p:spPr>
          <a:xfrm>
            <a:off x="3190749" y="1906119"/>
            <a:ext cx="2805626" cy="1581737"/>
          </a:xfrm>
          <a:prstGeom prst="flowChartConnec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spcBef>
                <a:spcPct val="0"/>
              </a:spcBef>
              <a:spcAft>
                <a:spcPts val="600"/>
              </a:spcAft>
            </a:pPr>
            <a:r>
              <a:rPr lang="en-US" altLang="en-US" sz="2600" b="1">
                <a:solidFill>
                  <a:schemeClr val="tx1"/>
                </a:solidFill>
                <a:latin typeface="+mj-lt"/>
                <a:ea typeface="+mj-ea"/>
                <a:cs typeface="+mj-cs"/>
              </a:rPr>
              <a:t>Regional </a:t>
            </a:r>
          </a:p>
          <a:p>
            <a:pPr algn="ctr" defTabSz="914400">
              <a:lnSpc>
                <a:spcPct val="90000"/>
              </a:lnSpc>
              <a:spcBef>
                <a:spcPct val="0"/>
              </a:spcBef>
              <a:spcAft>
                <a:spcPts val="600"/>
              </a:spcAft>
            </a:pPr>
            <a:r>
              <a:rPr lang="en-US" altLang="en-US" sz="2600" b="1">
                <a:solidFill>
                  <a:schemeClr val="tx1"/>
                </a:solidFill>
                <a:latin typeface="+mj-lt"/>
                <a:ea typeface="+mj-ea"/>
                <a:cs typeface="+mj-cs"/>
              </a:rPr>
              <a:t>Directors</a:t>
            </a:r>
          </a:p>
        </p:txBody>
      </p:sp>
      <p:pic>
        <p:nvPicPr>
          <p:cNvPr id="3" name="Picture 4" descr="A picture containing person, green, outdoor&#10;&#10;Description automatically generated">
            <a:extLst>
              <a:ext uri="{FF2B5EF4-FFF2-40B4-BE49-F238E27FC236}">
                <a16:creationId xmlns:a16="http://schemas.microsoft.com/office/drawing/2014/main" id="{E1C65A87-1E87-2656-53EB-A2BF10B78BBB}"/>
              </a:ext>
            </a:extLst>
          </p:cNvPr>
          <p:cNvPicPr>
            <a:picLocks noChangeAspect="1"/>
          </p:cNvPicPr>
          <p:nvPr/>
        </p:nvPicPr>
        <p:blipFill>
          <a:blip r:embed="rId8"/>
          <a:stretch>
            <a:fillRect/>
          </a:stretch>
        </p:blipFill>
        <p:spPr>
          <a:xfrm>
            <a:off x="3195514" y="3527651"/>
            <a:ext cx="1076786" cy="1422214"/>
          </a:xfrm>
          <a:prstGeom prst="ellipse">
            <a:avLst/>
          </a:prstGeom>
          <a:ln>
            <a:noFill/>
          </a:ln>
          <a:effectLst>
            <a:softEdge rad="112500"/>
          </a:effectLst>
        </p:spPr>
      </p:pic>
      <p:sp>
        <p:nvSpPr>
          <p:cNvPr id="5" name="Content Placeholder 1">
            <a:extLst>
              <a:ext uri="{FF2B5EF4-FFF2-40B4-BE49-F238E27FC236}">
                <a16:creationId xmlns:a16="http://schemas.microsoft.com/office/drawing/2014/main" id="{B5B05C0B-4C9F-CD31-E2C7-69732F65D72C}"/>
              </a:ext>
            </a:extLst>
          </p:cNvPr>
          <p:cNvSpPr txBox="1">
            <a:spLocks/>
          </p:cNvSpPr>
          <p:nvPr/>
        </p:nvSpPr>
        <p:spPr>
          <a:xfrm>
            <a:off x="1485525" y="203736"/>
            <a:ext cx="2128281" cy="627577"/>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None/>
            </a:pPr>
            <a:r>
              <a:rPr lang="en-US" altLang="en-US" sz="1400" dirty="0">
                <a:latin typeface="Arial"/>
                <a:cs typeface="Arial"/>
              </a:rPr>
              <a:t>Stacey Steffens</a:t>
            </a:r>
            <a:endParaRPr lang="en-US" altLang="en-US" sz="1400" dirty="0">
              <a:latin typeface="Arial" panose="020B0604020202020204" pitchFamily="34" charset="0"/>
            </a:endParaRPr>
          </a:p>
          <a:p>
            <a:pPr marL="0" indent="0" algn="ctr">
              <a:spcBef>
                <a:spcPct val="50000"/>
              </a:spcBef>
              <a:buNone/>
            </a:pPr>
            <a:r>
              <a:rPr lang="en-US" altLang="en-US" sz="1400" dirty="0">
                <a:latin typeface="Arial"/>
                <a:cs typeface="Arial"/>
              </a:rPr>
              <a:t>Northwest</a:t>
            </a:r>
          </a:p>
        </p:txBody>
      </p:sp>
      <p:pic>
        <p:nvPicPr>
          <p:cNvPr id="21" name="Picture 21">
            <a:extLst>
              <a:ext uri="{FF2B5EF4-FFF2-40B4-BE49-F238E27FC236}">
                <a16:creationId xmlns:a16="http://schemas.microsoft.com/office/drawing/2014/main" id="{AA360B85-B628-F1B4-A425-11EF109B5BEB}"/>
              </a:ext>
            </a:extLst>
          </p:cNvPr>
          <p:cNvPicPr>
            <a:picLocks noChangeAspect="1"/>
          </p:cNvPicPr>
          <p:nvPr/>
        </p:nvPicPr>
        <p:blipFill>
          <a:blip r:embed="rId9"/>
          <a:stretch>
            <a:fillRect/>
          </a:stretch>
        </p:blipFill>
        <p:spPr>
          <a:xfrm>
            <a:off x="3358800" y="447190"/>
            <a:ext cx="1074781" cy="1422313"/>
          </a:xfrm>
          <a:prstGeom prst="ellipse">
            <a:avLst/>
          </a:prstGeom>
          <a:ln>
            <a:noFill/>
          </a:ln>
          <a:effectLst>
            <a:softEdge rad="112500"/>
          </a:effectLst>
        </p:spPr>
      </p:pic>
      <p:pic>
        <p:nvPicPr>
          <p:cNvPr id="22" name="Picture 22">
            <a:extLst>
              <a:ext uri="{FF2B5EF4-FFF2-40B4-BE49-F238E27FC236}">
                <a16:creationId xmlns:a16="http://schemas.microsoft.com/office/drawing/2014/main" id="{AEA8F9EB-DFD3-8FB2-8025-6185E3F9F487}"/>
              </a:ext>
            </a:extLst>
          </p:cNvPr>
          <p:cNvPicPr>
            <a:picLocks noChangeAspect="1"/>
          </p:cNvPicPr>
          <p:nvPr/>
        </p:nvPicPr>
        <p:blipFill>
          <a:blip r:embed="rId10"/>
          <a:stretch>
            <a:fillRect/>
          </a:stretch>
        </p:blipFill>
        <p:spPr>
          <a:xfrm>
            <a:off x="4776016" y="3536477"/>
            <a:ext cx="1105673" cy="1437762"/>
          </a:xfrm>
          <a:prstGeom prst="ellipse">
            <a:avLst/>
          </a:prstGeom>
          <a:ln>
            <a:noFill/>
          </a:ln>
          <a:effectLst>
            <a:softEdge rad="112500"/>
          </a:effectLst>
        </p:spPr>
      </p:pic>
    </p:spTree>
    <p:extLst>
      <p:ext uri="{BB962C8B-B14F-4D97-AF65-F5344CB8AC3E}">
        <p14:creationId xmlns:p14="http://schemas.microsoft.com/office/powerpoint/2010/main" val="2971783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B223CE-B6E1-406E-9AF7-0AD5BB8949D7}"/>
              </a:ext>
            </a:extLst>
          </p:cNvPr>
          <p:cNvPicPr>
            <a:picLocks noChangeAspect="1"/>
          </p:cNvPicPr>
          <p:nvPr/>
        </p:nvPicPr>
        <p:blipFill>
          <a:blip r:embed="rId3"/>
          <a:stretch>
            <a:fillRect/>
          </a:stretch>
        </p:blipFill>
        <p:spPr>
          <a:xfrm>
            <a:off x="6532538" y="1133049"/>
            <a:ext cx="1685653" cy="2237322"/>
          </a:xfrm>
          <a:prstGeom prst="rect">
            <a:avLst/>
          </a:prstGeom>
        </p:spPr>
      </p:pic>
      <p:sp>
        <p:nvSpPr>
          <p:cNvPr id="7" name="Content Placeholder 1">
            <a:extLst>
              <a:ext uri="{FF2B5EF4-FFF2-40B4-BE49-F238E27FC236}">
                <a16:creationId xmlns:a16="http://schemas.microsoft.com/office/drawing/2014/main" id="{C3377E5F-B928-45CF-87A7-D0345BB79F38}"/>
              </a:ext>
            </a:extLst>
          </p:cNvPr>
          <p:cNvSpPr txBox="1">
            <a:spLocks/>
          </p:cNvSpPr>
          <p:nvPr/>
        </p:nvSpPr>
        <p:spPr>
          <a:xfrm>
            <a:off x="3130489" y="3637667"/>
            <a:ext cx="5604221" cy="900373"/>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None/>
            </a:pPr>
            <a:r>
              <a:rPr lang="en-US" altLang="en-US" sz="2400" dirty="0">
                <a:latin typeface="Arial"/>
                <a:cs typeface="Arial"/>
              </a:rPr>
              <a:t>Teresa Fossett          Nancy Keim</a:t>
            </a:r>
            <a:endParaRPr lang="en-US" altLang="en-US" sz="2000" dirty="0">
              <a:latin typeface="Arial"/>
              <a:cs typeface="Arial"/>
            </a:endParaRPr>
          </a:p>
          <a:p>
            <a:pPr marL="0" indent="0" algn="ctr">
              <a:spcBef>
                <a:spcPct val="50000"/>
              </a:spcBef>
              <a:buNone/>
            </a:pPr>
            <a:r>
              <a:rPr lang="en-US" altLang="en-US" sz="2400" dirty="0">
                <a:latin typeface="Arial"/>
                <a:cs typeface="Arial"/>
              </a:rPr>
              <a:t>Michelle Chapman</a:t>
            </a:r>
          </a:p>
        </p:txBody>
      </p:sp>
      <p:pic>
        <p:nvPicPr>
          <p:cNvPr id="2" name="Picture 2">
            <a:extLst>
              <a:ext uri="{FF2B5EF4-FFF2-40B4-BE49-F238E27FC236}">
                <a16:creationId xmlns:a16="http://schemas.microsoft.com/office/drawing/2014/main" id="{EBE67A92-703F-EC0D-FD0D-A43334D72ABA}"/>
              </a:ext>
            </a:extLst>
          </p:cNvPr>
          <p:cNvPicPr>
            <a:picLocks noChangeAspect="1"/>
          </p:cNvPicPr>
          <p:nvPr/>
        </p:nvPicPr>
        <p:blipFill>
          <a:blip r:embed="rId4"/>
          <a:stretch>
            <a:fillRect/>
          </a:stretch>
        </p:blipFill>
        <p:spPr>
          <a:xfrm>
            <a:off x="3941934" y="1188694"/>
            <a:ext cx="1677173" cy="2233228"/>
          </a:xfrm>
          <a:prstGeom prst="rect">
            <a:avLst/>
          </a:prstGeom>
        </p:spPr>
      </p:pic>
      <p:sp>
        <p:nvSpPr>
          <p:cNvPr id="4" name="Content Placeholder 1">
            <a:extLst>
              <a:ext uri="{FF2B5EF4-FFF2-40B4-BE49-F238E27FC236}">
                <a16:creationId xmlns:a16="http://schemas.microsoft.com/office/drawing/2014/main" id="{41A75054-3A51-591C-AA8C-A60D834F9BD5}"/>
              </a:ext>
            </a:extLst>
          </p:cNvPr>
          <p:cNvSpPr txBox="1">
            <a:spLocks/>
          </p:cNvSpPr>
          <p:nvPr/>
        </p:nvSpPr>
        <p:spPr>
          <a:xfrm>
            <a:off x="103136" y="1186383"/>
            <a:ext cx="3511296" cy="406103"/>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50000"/>
              </a:spcBef>
              <a:buNone/>
            </a:pPr>
            <a:r>
              <a:rPr lang="en-US" altLang="en-US" sz="2000" dirty="0">
                <a:latin typeface="Arial"/>
                <a:cs typeface="Arial"/>
              </a:rPr>
              <a:t>Associate Directors </a:t>
            </a:r>
            <a:endParaRPr lang="en-US" dirty="0">
              <a:latin typeface="Arial"/>
              <a:cs typeface="Arial"/>
            </a:endParaRPr>
          </a:p>
          <a:p>
            <a:pPr marL="0" indent="0" algn="ctr">
              <a:spcBef>
                <a:spcPct val="50000"/>
              </a:spcBef>
              <a:buNone/>
            </a:pPr>
            <a:r>
              <a:rPr lang="en-US" altLang="en-US" sz="2000" dirty="0">
                <a:latin typeface="Arial"/>
                <a:cs typeface="Arial"/>
              </a:rPr>
              <a:t>Food Nutrition and Education Programs (EFNEP)</a:t>
            </a:r>
            <a:endParaRPr lang="en-US" dirty="0">
              <a:latin typeface="Arial"/>
              <a:cs typeface="Arial"/>
            </a:endParaRPr>
          </a:p>
        </p:txBody>
      </p:sp>
    </p:spTree>
    <p:extLst>
      <p:ext uri="{BB962C8B-B14F-4D97-AF65-F5344CB8AC3E}">
        <p14:creationId xmlns:p14="http://schemas.microsoft.com/office/powerpoint/2010/main" val="2296580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520714174"/>
              </p:ext>
            </p:extLst>
          </p:nvPr>
        </p:nvGraphicFramePr>
        <p:xfrm>
          <a:off x="1565825" y="88499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5353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7904162" cy="3637723"/>
          </a:xfrm>
        </p:spPr>
        <p:txBody>
          <a:bodyPr>
            <a:normAutofit/>
          </a:bodyPr>
          <a:lstStyle/>
          <a:p>
            <a:pPr>
              <a:spcAft>
                <a:spcPct val="40000"/>
              </a:spcAft>
              <a:buNone/>
            </a:pPr>
            <a:r>
              <a:rPr lang="en-US" altLang="en-US" sz="2800"/>
              <a:t>County Extension Council Members</a:t>
            </a:r>
          </a:p>
          <a:p>
            <a:pPr marL="1144588" lvl="1" indent="0">
              <a:buNone/>
            </a:pPr>
            <a:endParaRPr lang="en-US" altLang="en-US" sz="3200"/>
          </a:p>
          <a:p>
            <a:pPr marL="1144588" lvl="1" indent="0">
              <a:buNone/>
            </a:pPr>
            <a:r>
              <a:rPr lang="en-US" altLang="en-US" sz="3200"/>
              <a:t>Identify needs</a:t>
            </a:r>
          </a:p>
          <a:p>
            <a:pPr marL="1144588" lvl="1" indent="0">
              <a:buNone/>
            </a:pPr>
            <a:r>
              <a:rPr lang="en-US" altLang="en-US" sz="3200"/>
              <a:t>		Secure funds</a:t>
            </a:r>
          </a:p>
          <a:p>
            <a:pPr marL="1144588" lvl="1" indent="0">
              <a:buNone/>
              <a:tabLst>
                <a:tab pos="2057400" algn="l"/>
                <a:tab pos="2971800" algn="l"/>
              </a:tabLst>
            </a:pPr>
            <a:r>
              <a:rPr lang="en-US" altLang="en-US" sz="3200"/>
              <a:t>		Ensure access</a:t>
            </a:r>
          </a:p>
        </p:txBody>
      </p:sp>
    </p:spTree>
    <p:extLst>
      <p:ext uri="{BB962C8B-B14F-4D97-AF65-F5344CB8AC3E}">
        <p14:creationId xmlns:p14="http://schemas.microsoft.com/office/powerpoint/2010/main" val="2653475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9665" y="2856297"/>
            <a:ext cx="8398515" cy="1257300"/>
          </a:xfrm>
        </p:spPr>
        <p:txBody>
          <a:bodyPr/>
          <a:lstStyle/>
          <a:p>
            <a:endParaRPr lang="en-US"/>
          </a:p>
        </p:txBody>
      </p:sp>
      <p:pic>
        <p:nvPicPr>
          <p:cNvPr id="4" name="Picture 3">
            <a:extLst>
              <a:ext uri="{FF2B5EF4-FFF2-40B4-BE49-F238E27FC236}">
                <a16:creationId xmlns:a16="http://schemas.microsoft.com/office/drawing/2014/main" id="{5C0BCD61-8FC8-408A-869F-A36EB5BD87C4}"/>
              </a:ext>
            </a:extLst>
          </p:cNvPr>
          <p:cNvPicPr>
            <a:picLocks noChangeAspect="1"/>
          </p:cNvPicPr>
          <p:nvPr/>
        </p:nvPicPr>
        <p:blipFill>
          <a:blip r:embed="rId2"/>
          <a:stretch>
            <a:fillRect/>
          </a:stretch>
        </p:blipFill>
        <p:spPr>
          <a:xfrm>
            <a:off x="97104" y="4412856"/>
            <a:ext cx="5996199" cy="562578"/>
          </a:xfrm>
          <a:prstGeom prst="rect">
            <a:avLst/>
          </a:prstGeom>
        </p:spPr>
      </p:pic>
    </p:spTree>
    <p:extLst>
      <p:ext uri="{BB962C8B-B14F-4D97-AF65-F5344CB8AC3E}">
        <p14:creationId xmlns:p14="http://schemas.microsoft.com/office/powerpoint/2010/main" val="596170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799"/>
            <a:ext cx="8025370" cy="3637723"/>
          </a:xfrm>
        </p:spPr>
        <p:txBody>
          <a:bodyPr vert="horz" lIns="91440" tIns="45720" rIns="91440" bIns="45720" rtlCol="0" anchor="t">
            <a:normAutofit/>
          </a:bodyPr>
          <a:lstStyle/>
          <a:p>
            <a:pPr>
              <a:spcAft>
                <a:spcPct val="40000"/>
              </a:spcAft>
              <a:buNone/>
              <a:defRPr/>
            </a:pPr>
            <a:r>
              <a:rPr lang="en-US" altLang="en-US" sz="2800"/>
              <a:t>Extension Mission:  </a:t>
            </a:r>
            <a:r>
              <a:rPr lang="en-US" sz="2800"/>
              <a:t>Our distinct land-grant mission is to </a:t>
            </a:r>
            <a:r>
              <a:rPr lang="en-US" sz="2800" b="1"/>
              <a:t>improve lives</a:t>
            </a:r>
            <a:r>
              <a:rPr lang="en-US" sz="2800"/>
              <a:t>, communities and economies by producing relevant, reliable and responsive educational strategies that enhance access to the resources and research of the University of Missouri.</a:t>
            </a:r>
            <a:endParaRPr lang="en-US" altLang="en-US" sz="2800"/>
          </a:p>
          <a:p>
            <a:pPr lvl="1">
              <a:lnSpc>
                <a:spcPct val="125000"/>
              </a:lnSpc>
            </a:pPr>
            <a:r>
              <a:rPr lang="en-US" altLang="en-US" sz="2000"/>
              <a:t>Highest priorities in the county</a:t>
            </a:r>
            <a:endParaRPr lang="en-US" altLang="en-US" sz="2000">
              <a:cs typeface="Calibri"/>
            </a:endParaRPr>
          </a:p>
          <a:p>
            <a:pPr lvl="1">
              <a:lnSpc>
                <a:spcPct val="125000"/>
              </a:lnSpc>
            </a:pPr>
            <a:r>
              <a:rPr lang="en-US" altLang="en-US" sz="2000"/>
              <a:t>Applying research-based knowledge - unbiased</a:t>
            </a:r>
            <a:endParaRPr lang="en-US" altLang="en-US" sz="2000">
              <a:cs typeface="Calibri" panose="020F0502020204030204"/>
            </a:endParaRPr>
          </a:p>
        </p:txBody>
      </p:sp>
    </p:spTree>
    <p:extLst>
      <p:ext uri="{BB962C8B-B14F-4D97-AF65-F5344CB8AC3E}">
        <p14:creationId xmlns:p14="http://schemas.microsoft.com/office/powerpoint/2010/main" val="2535333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62394155"/>
              </p:ext>
            </p:extLst>
          </p:nvPr>
        </p:nvGraphicFramePr>
        <p:xfrm>
          <a:off x="775699" y="1045009"/>
          <a:ext cx="7858125" cy="3456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723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t>County Council Responsibilities</a:t>
            </a:r>
          </a:p>
        </p:txBody>
      </p:sp>
    </p:spTree>
    <p:extLst>
      <p:ext uri="{BB962C8B-B14F-4D97-AF65-F5344CB8AC3E}">
        <p14:creationId xmlns:p14="http://schemas.microsoft.com/office/powerpoint/2010/main" val="721693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36655"/>
            <a:ext cx="7904162" cy="3637723"/>
          </a:xfrm>
        </p:spPr>
        <p:txBody>
          <a:bodyPr>
            <a:normAutofit/>
          </a:bodyPr>
          <a:lstStyle/>
          <a:p>
            <a:pPr marL="0" indent="0">
              <a:spcAft>
                <a:spcPct val="30000"/>
              </a:spcAft>
              <a:buNone/>
            </a:pPr>
            <a:r>
              <a:rPr lang="en-US" altLang="en-US" sz="2800"/>
              <a:t>Councils created by statutes 262:550 to 262:620 work with the University</a:t>
            </a:r>
          </a:p>
        </p:txBody>
      </p:sp>
      <p:pic>
        <p:nvPicPr>
          <p:cNvPr id="2" name="Picture 1" descr="Experts in the fields of &lt;strong&gt;law&lt;/strong&gt; and economics find in Chiara Lubich ’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5492" y="1703098"/>
            <a:ext cx="2612136" cy="2887619"/>
          </a:xfrm>
          <a:prstGeom prst="rect">
            <a:avLst/>
          </a:prstGeom>
        </p:spPr>
      </p:pic>
      <p:graphicFrame>
        <p:nvGraphicFramePr>
          <p:cNvPr id="4" name="Diagram 3"/>
          <p:cNvGraphicFramePr/>
          <p:nvPr>
            <p:extLst>
              <p:ext uri="{D42A27DB-BD31-4B8C-83A1-F6EECF244321}">
                <p14:modId xmlns:p14="http://schemas.microsoft.com/office/powerpoint/2010/main" val="2257001466"/>
              </p:ext>
            </p:extLst>
          </p:nvPr>
        </p:nvGraphicFramePr>
        <p:xfrm>
          <a:off x="953775" y="1857442"/>
          <a:ext cx="4553961" cy="2733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3559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800"/>
            <a:ext cx="4481756" cy="485776"/>
          </a:xfrm>
        </p:spPr>
        <p:txBody>
          <a:bodyPr>
            <a:normAutofit/>
          </a:bodyPr>
          <a:lstStyle/>
          <a:p>
            <a:pPr marL="0" indent="0">
              <a:spcAft>
                <a:spcPct val="30000"/>
              </a:spcAft>
              <a:buNone/>
            </a:pPr>
            <a:r>
              <a:rPr lang="en-US" altLang="en-US" sz="2800"/>
              <a:t>Council Responsibilities</a:t>
            </a:r>
          </a:p>
        </p:txBody>
      </p:sp>
      <p:sp>
        <p:nvSpPr>
          <p:cNvPr id="7" name="Freeform: Shape 6">
            <a:extLst>
              <a:ext uri="{FF2B5EF4-FFF2-40B4-BE49-F238E27FC236}">
                <a16:creationId xmlns:a16="http://schemas.microsoft.com/office/drawing/2014/main" id="{EEE3E34E-D20B-451A-8B6D-4976451F8B33}"/>
              </a:ext>
            </a:extLst>
          </p:cNvPr>
          <p:cNvSpPr/>
          <p:nvPr/>
        </p:nvSpPr>
        <p:spPr>
          <a:xfrm>
            <a:off x="1263787" y="1486448"/>
            <a:ext cx="7353162" cy="376356"/>
          </a:xfrm>
          <a:custGeom>
            <a:avLst/>
            <a:gdLst>
              <a:gd name="connsiteX0" fmla="*/ 0 w 3755741"/>
              <a:gd name="connsiteY0" fmla="*/ 41887 h 418869"/>
              <a:gd name="connsiteX1" fmla="*/ 41887 w 3755741"/>
              <a:gd name="connsiteY1" fmla="*/ 0 h 418869"/>
              <a:gd name="connsiteX2" fmla="*/ 3713854 w 3755741"/>
              <a:gd name="connsiteY2" fmla="*/ 0 h 418869"/>
              <a:gd name="connsiteX3" fmla="*/ 3755741 w 3755741"/>
              <a:gd name="connsiteY3" fmla="*/ 41887 h 418869"/>
              <a:gd name="connsiteX4" fmla="*/ 3755741 w 3755741"/>
              <a:gd name="connsiteY4" fmla="*/ 376982 h 418869"/>
              <a:gd name="connsiteX5" fmla="*/ 3713854 w 3755741"/>
              <a:gd name="connsiteY5" fmla="*/ 418869 h 418869"/>
              <a:gd name="connsiteX6" fmla="*/ 41887 w 3755741"/>
              <a:gd name="connsiteY6" fmla="*/ 418869 h 418869"/>
              <a:gd name="connsiteX7" fmla="*/ 0 w 3755741"/>
              <a:gd name="connsiteY7" fmla="*/ 376982 h 418869"/>
              <a:gd name="connsiteX8" fmla="*/ 0 w 3755741"/>
              <a:gd name="connsiteY8" fmla="*/ 41887 h 4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741" h="418869">
                <a:moveTo>
                  <a:pt x="0" y="41887"/>
                </a:moveTo>
                <a:cubicBezTo>
                  <a:pt x="0" y="18753"/>
                  <a:pt x="18753" y="0"/>
                  <a:pt x="41887" y="0"/>
                </a:cubicBezTo>
                <a:lnTo>
                  <a:pt x="3713854" y="0"/>
                </a:lnTo>
                <a:cubicBezTo>
                  <a:pt x="3736988" y="0"/>
                  <a:pt x="3755741" y="18753"/>
                  <a:pt x="3755741" y="41887"/>
                </a:cubicBezTo>
                <a:lnTo>
                  <a:pt x="3755741" y="376982"/>
                </a:lnTo>
                <a:cubicBezTo>
                  <a:pt x="3755741" y="400116"/>
                  <a:pt x="3736988" y="418869"/>
                  <a:pt x="3713854" y="418869"/>
                </a:cubicBezTo>
                <a:lnTo>
                  <a:pt x="41887" y="418869"/>
                </a:lnTo>
                <a:cubicBezTo>
                  <a:pt x="18753" y="418869"/>
                  <a:pt x="0" y="400116"/>
                  <a:pt x="0" y="376982"/>
                </a:cubicBezTo>
                <a:lnTo>
                  <a:pt x="0" y="41887"/>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938" tIns="30048" rIns="38938" bIns="30048" numCol="1" spcCol="1270" anchor="ctr" anchorCtr="0">
            <a:noAutofit/>
          </a:bodyPr>
          <a:lstStyle/>
          <a:p>
            <a:pPr marL="0" lvl="0" indent="0" algn="l" defTabSz="622300">
              <a:lnSpc>
                <a:spcPct val="90000"/>
              </a:lnSpc>
              <a:spcBef>
                <a:spcPct val="0"/>
              </a:spcBef>
              <a:spcAft>
                <a:spcPct val="35000"/>
              </a:spcAft>
              <a:buNone/>
            </a:pPr>
            <a:r>
              <a:rPr lang="en-US" sz="1400" kern="1200"/>
              <a:t>Identify concerns  262.587</a:t>
            </a:r>
          </a:p>
        </p:txBody>
      </p:sp>
      <p:sp>
        <p:nvSpPr>
          <p:cNvPr id="9" name="Freeform: Shape 8">
            <a:extLst>
              <a:ext uri="{FF2B5EF4-FFF2-40B4-BE49-F238E27FC236}">
                <a16:creationId xmlns:a16="http://schemas.microsoft.com/office/drawing/2014/main" id="{CF462DF1-4AF7-4F19-A19D-06EDA1A62825}"/>
              </a:ext>
            </a:extLst>
          </p:cNvPr>
          <p:cNvSpPr/>
          <p:nvPr/>
        </p:nvSpPr>
        <p:spPr>
          <a:xfrm>
            <a:off x="1263787" y="1910117"/>
            <a:ext cx="7353162" cy="376356"/>
          </a:xfrm>
          <a:custGeom>
            <a:avLst/>
            <a:gdLst>
              <a:gd name="connsiteX0" fmla="*/ 0 w 3751599"/>
              <a:gd name="connsiteY0" fmla="*/ 41887 h 418869"/>
              <a:gd name="connsiteX1" fmla="*/ 41887 w 3751599"/>
              <a:gd name="connsiteY1" fmla="*/ 0 h 418869"/>
              <a:gd name="connsiteX2" fmla="*/ 3709712 w 3751599"/>
              <a:gd name="connsiteY2" fmla="*/ 0 h 418869"/>
              <a:gd name="connsiteX3" fmla="*/ 3751599 w 3751599"/>
              <a:gd name="connsiteY3" fmla="*/ 41887 h 418869"/>
              <a:gd name="connsiteX4" fmla="*/ 3751599 w 3751599"/>
              <a:gd name="connsiteY4" fmla="*/ 376982 h 418869"/>
              <a:gd name="connsiteX5" fmla="*/ 3709712 w 3751599"/>
              <a:gd name="connsiteY5" fmla="*/ 418869 h 418869"/>
              <a:gd name="connsiteX6" fmla="*/ 41887 w 3751599"/>
              <a:gd name="connsiteY6" fmla="*/ 418869 h 418869"/>
              <a:gd name="connsiteX7" fmla="*/ 0 w 3751599"/>
              <a:gd name="connsiteY7" fmla="*/ 376982 h 418869"/>
              <a:gd name="connsiteX8" fmla="*/ 0 w 3751599"/>
              <a:gd name="connsiteY8" fmla="*/ 41887 h 4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1599" h="418869">
                <a:moveTo>
                  <a:pt x="0" y="41887"/>
                </a:moveTo>
                <a:cubicBezTo>
                  <a:pt x="0" y="18753"/>
                  <a:pt x="18753" y="0"/>
                  <a:pt x="41887" y="0"/>
                </a:cubicBezTo>
                <a:lnTo>
                  <a:pt x="3709712" y="0"/>
                </a:lnTo>
                <a:cubicBezTo>
                  <a:pt x="3732846" y="0"/>
                  <a:pt x="3751599" y="18753"/>
                  <a:pt x="3751599" y="41887"/>
                </a:cubicBezTo>
                <a:lnTo>
                  <a:pt x="3751599" y="376982"/>
                </a:lnTo>
                <a:cubicBezTo>
                  <a:pt x="3751599" y="400116"/>
                  <a:pt x="3732846" y="418869"/>
                  <a:pt x="3709712" y="418869"/>
                </a:cubicBezTo>
                <a:lnTo>
                  <a:pt x="41887" y="418869"/>
                </a:lnTo>
                <a:cubicBezTo>
                  <a:pt x="18753" y="418869"/>
                  <a:pt x="0" y="400116"/>
                  <a:pt x="0" y="376982"/>
                </a:cubicBezTo>
                <a:lnTo>
                  <a:pt x="0" y="41887"/>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938" tIns="30048" rIns="38938" bIns="30048" numCol="1" spcCol="1270" anchor="ctr" anchorCtr="0">
            <a:noAutofit/>
          </a:bodyPr>
          <a:lstStyle/>
          <a:p>
            <a:pPr marL="0" lvl="0" indent="0" algn="l" defTabSz="622300">
              <a:lnSpc>
                <a:spcPct val="90000"/>
              </a:lnSpc>
              <a:spcBef>
                <a:spcPct val="0"/>
              </a:spcBef>
              <a:spcAft>
                <a:spcPct val="35000"/>
              </a:spcAft>
              <a:buNone/>
            </a:pPr>
            <a:r>
              <a:rPr lang="en-US" sz="1400" kern="1200"/>
              <a:t>Make recommendations  262.587</a:t>
            </a:r>
          </a:p>
        </p:txBody>
      </p:sp>
      <p:sp>
        <p:nvSpPr>
          <p:cNvPr id="11" name="Freeform: Shape 10">
            <a:extLst>
              <a:ext uri="{FF2B5EF4-FFF2-40B4-BE49-F238E27FC236}">
                <a16:creationId xmlns:a16="http://schemas.microsoft.com/office/drawing/2014/main" id="{34EC01CD-D4B6-4EF2-AF27-AABFA58F9B79}"/>
              </a:ext>
            </a:extLst>
          </p:cNvPr>
          <p:cNvSpPr/>
          <p:nvPr/>
        </p:nvSpPr>
        <p:spPr>
          <a:xfrm>
            <a:off x="1263787" y="2365464"/>
            <a:ext cx="7343008" cy="376356"/>
          </a:xfrm>
          <a:custGeom>
            <a:avLst/>
            <a:gdLst>
              <a:gd name="connsiteX0" fmla="*/ 0 w 3775699"/>
              <a:gd name="connsiteY0" fmla="*/ 41887 h 418869"/>
              <a:gd name="connsiteX1" fmla="*/ 41887 w 3775699"/>
              <a:gd name="connsiteY1" fmla="*/ 0 h 418869"/>
              <a:gd name="connsiteX2" fmla="*/ 3733812 w 3775699"/>
              <a:gd name="connsiteY2" fmla="*/ 0 h 418869"/>
              <a:gd name="connsiteX3" fmla="*/ 3775699 w 3775699"/>
              <a:gd name="connsiteY3" fmla="*/ 41887 h 418869"/>
              <a:gd name="connsiteX4" fmla="*/ 3775699 w 3775699"/>
              <a:gd name="connsiteY4" fmla="*/ 376982 h 418869"/>
              <a:gd name="connsiteX5" fmla="*/ 3733812 w 3775699"/>
              <a:gd name="connsiteY5" fmla="*/ 418869 h 418869"/>
              <a:gd name="connsiteX6" fmla="*/ 41887 w 3775699"/>
              <a:gd name="connsiteY6" fmla="*/ 418869 h 418869"/>
              <a:gd name="connsiteX7" fmla="*/ 0 w 3775699"/>
              <a:gd name="connsiteY7" fmla="*/ 376982 h 418869"/>
              <a:gd name="connsiteX8" fmla="*/ 0 w 3775699"/>
              <a:gd name="connsiteY8" fmla="*/ 41887 h 4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5699" h="418869">
                <a:moveTo>
                  <a:pt x="0" y="41887"/>
                </a:moveTo>
                <a:cubicBezTo>
                  <a:pt x="0" y="18753"/>
                  <a:pt x="18753" y="0"/>
                  <a:pt x="41887" y="0"/>
                </a:cubicBezTo>
                <a:lnTo>
                  <a:pt x="3733812" y="0"/>
                </a:lnTo>
                <a:cubicBezTo>
                  <a:pt x="3756946" y="0"/>
                  <a:pt x="3775699" y="18753"/>
                  <a:pt x="3775699" y="41887"/>
                </a:cubicBezTo>
                <a:lnTo>
                  <a:pt x="3775699" y="376982"/>
                </a:lnTo>
                <a:cubicBezTo>
                  <a:pt x="3775699" y="400116"/>
                  <a:pt x="3756946" y="418869"/>
                  <a:pt x="3733812" y="418869"/>
                </a:cubicBezTo>
                <a:lnTo>
                  <a:pt x="41887" y="418869"/>
                </a:lnTo>
                <a:cubicBezTo>
                  <a:pt x="18753" y="418869"/>
                  <a:pt x="0" y="400116"/>
                  <a:pt x="0" y="376982"/>
                </a:cubicBezTo>
                <a:lnTo>
                  <a:pt x="0" y="41887"/>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938" tIns="30048" rIns="38938" bIns="30048" numCol="1" spcCol="1270" anchor="ctr" anchorCtr="0">
            <a:noAutofit/>
          </a:bodyPr>
          <a:lstStyle/>
          <a:p>
            <a:pPr marL="0" lvl="0" indent="0" algn="l" defTabSz="622300">
              <a:lnSpc>
                <a:spcPct val="90000"/>
              </a:lnSpc>
              <a:spcBef>
                <a:spcPct val="0"/>
              </a:spcBef>
              <a:spcAft>
                <a:spcPct val="35000"/>
              </a:spcAft>
              <a:buNone/>
            </a:pPr>
            <a:r>
              <a:rPr lang="en-US" sz="1400" kern="1200"/>
              <a:t>Work with regional faculty  262.593</a:t>
            </a:r>
          </a:p>
        </p:txBody>
      </p:sp>
      <p:sp>
        <p:nvSpPr>
          <p:cNvPr id="13" name="Freeform: Shape 12">
            <a:extLst>
              <a:ext uri="{FF2B5EF4-FFF2-40B4-BE49-F238E27FC236}">
                <a16:creationId xmlns:a16="http://schemas.microsoft.com/office/drawing/2014/main" id="{33697351-6069-4867-B20A-9CDEC71AFFE9}"/>
              </a:ext>
            </a:extLst>
          </p:cNvPr>
          <p:cNvSpPr/>
          <p:nvPr/>
        </p:nvSpPr>
        <p:spPr>
          <a:xfrm>
            <a:off x="1263787" y="2820811"/>
            <a:ext cx="7343008" cy="376356"/>
          </a:xfrm>
          <a:custGeom>
            <a:avLst/>
            <a:gdLst>
              <a:gd name="connsiteX0" fmla="*/ 0 w 3775699"/>
              <a:gd name="connsiteY0" fmla="*/ 41887 h 418869"/>
              <a:gd name="connsiteX1" fmla="*/ 41887 w 3775699"/>
              <a:gd name="connsiteY1" fmla="*/ 0 h 418869"/>
              <a:gd name="connsiteX2" fmla="*/ 3733812 w 3775699"/>
              <a:gd name="connsiteY2" fmla="*/ 0 h 418869"/>
              <a:gd name="connsiteX3" fmla="*/ 3775699 w 3775699"/>
              <a:gd name="connsiteY3" fmla="*/ 41887 h 418869"/>
              <a:gd name="connsiteX4" fmla="*/ 3775699 w 3775699"/>
              <a:gd name="connsiteY4" fmla="*/ 376982 h 418869"/>
              <a:gd name="connsiteX5" fmla="*/ 3733812 w 3775699"/>
              <a:gd name="connsiteY5" fmla="*/ 418869 h 418869"/>
              <a:gd name="connsiteX6" fmla="*/ 41887 w 3775699"/>
              <a:gd name="connsiteY6" fmla="*/ 418869 h 418869"/>
              <a:gd name="connsiteX7" fmla="*/ 0 w 3775699"/>
              <a:gd name="connsiteY7" fmla="*/ 376982 h 418869"/>
              <a:gd name="connsiteX8" fmla="*/ 0 w 3775699"/>
              <a:gd name="connsiteY8" fmla="*/ 41887 h 4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5699" h="418869">
                <a:moveTo>
                  <a:pt x="0" y="41887"/>
                </a:moveTo>
                <a:cubicBezTo>
                  <a:pt x="0" y="18753"/>
                  <a:pt x="18753" y="0"/>
                  <a:pt x="41887" y="0"/>
                </a:cubicBezTo>
                <a:lnTo>
                  <a:pt x="3733812" y="0"/>
                </a:lnTo>
                <a:cubicBezTo>
                  <a:pt x="3756946" y="0"/>
                  <a:pt x="3775699" y="18753"/>
                  <a:pt x="3775699" y="41887"/>
                </a:cubicBezTo>
                <a:lnTo>
                  <a:pt x="3775699" y="376982"/>
                </a:lnTo>
                <a:cubicBezTo>
                  <a:pt x="3775699" y="400116"/>
                  <a:pt x="3756946" y="418869"/>
                  <a:pt x="3733812" y="418869"/>
                </a:cubicBezTo>
                <a:lnTo>
                  <a:pt x="41887" y="418869"/>
                </a:lnTo>
                <a:cubicBezTo>
                  <a:pt x="18753" y="418869"/>
                  <a:pt x="0" y="400116"/>
                  <a:pt x="0" y="376982"/>
                </a:cubicBezTo>
                <a:lnTo>
                  <a:pt x="0" y="41887"/>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938" tIns="30048" rIns="38938" bIns="30048" numCol="1" spcCol="1270" anchor="ctr" anchorCtr="0">
            <a:noAutofit/>
          </a:bodyPr>
          <a:lstStyle/>
          <a:p>
            <a:pPr marL="0" lvl="0" indent="0" algn="l" defTabSz="622300">
              <a:lnSpc>
                <a:spcPct val="90000"/>
              </a:lnSpc>
              <a:spcBef>
                <a:spcPct val="0"/>
              </a:spcBef>
              <a:spcAft>
                <a:spcPct val="35000"/>
              </a:spcAft>
              <a:buNone/>
            </a:pPr>
            <a:r>
              <a:rPr lang="en-US" sz="1400" kern="1200"/>
              <a:t>Ensure access  262.587</a:t>
            </a:r>
          </a:p>
        </p:txBody>
      </p:sp>
      <p:sp>
        <p:nvSpPr>
          <p:cNvPr id="15" name="Freeform: Shape 14">
            <a:extLst>
              <a:ext uri="{FF2B5EF4-FFF2-40B4-BE49-F238E27FC236}">
                <a16:creationId xmlns:a16="http://schemas.microsoft.com/office/drawing/2014/main" id="{F2DD8D87-1788-443C-9F87-2468E757728B}"/>
              </a:ext>
            </a:extLst>
          </p:cNvPr>
          <p:cNvSpPr/>
          <p:nvPr/>
        </p:nvSpPr>
        <p:spPr>
          <a:xfrm>
            <a:off x="1263786" y="3280541"/>
            <a:ext cx="7353163" cy="376356"/>
          </a:xfrm>
          <a:custGeom>
            <a:avLst/>
            <a:gdLst>
              <a:gd name="connsiteX0" fmla="*/ 0 w 3780920"/>
              <a:gd name="connsiteY0" fmla="*/ 41887 h 418869"/>
              <a:gd name="connsiteX1" fmla="*/ 41887 w 3780920"/>
              <a:gd name="connsiteY1" fmla="*/ 0 h 418869"/>
              <a:gd name="connsiteX2" fmla="*/ 3739033 w 3780920"/>
              <a:gd name="connsiteY2" fmla="*/ 0 h 418869"/>
              <a:gd name="connsiteX3" fmla="*/ 3780920 w 3780920"/>
              <a:gd name="connsiteY3" fmla="*/ 41887 h 418869"/>
              <a:gd name="connsiteX4" fmla="*/ 3780920 w 3780920"/>
              <a:gd name="connsiteY4" fmla="*/ 376982 h 418869"/>
              <a:gd name="connsiteX5" fmla="*/ 3739033 w 3780920"/>
              <a:gd name="connsiteY5" fmla="*/ 418869 h 418869"/>
              <a:gd name="connsiteX6" fmla="*/ 41887 w 3780920"/>
              <a:gd name="connsiteY6" fmla="*/ 418869 h 418869"/>
              <a:gd name="connsiteX7" fmla="*/ 0 w 3780920"/>
              <a:gd name="connsiteY7" fmla="*/ 376982 h 418869"/>
              <a:gd name="connsiteX8" fmla="*/ 0 w 3780920"/>
              <a:gd name="connsiteY8" fmla="*/ 41887 h 4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0920" h="418869">
                <a:moveTo>
                  <a:pt x="0" y="41887"/>
                </a:moveTo>
                <a:cubicBezTo>
                  <a:pt x="0" y="18753"/>
                  <a:pt x="18753" y="0"/>
                  <a:pt x="41887" y="0"/>
                </a:cubicBezTo>
                <a:lnTo>
                  <a:pt x="3739033" y="0"/>
                </a:lnTo>
                <a:cubicBezTo>
                  <a:pt x="3762167" y="0"/>
                  <a:pt x="3780920" y="18753"/>
                  <a:pt x="3780920" y="41887"/>
                </a:cubicBezTo>
                <a:lnTo>
                  <a:pt x="3780920" y="376982"/>
                </a:lnTo>
                <a:cubicBezTo>
                  <a:pt x="3780920" y="400116"/>
                  <a:pt x="3762167" y="418869"/>
                  <a:pt x="3739033" y="418869"/>
                </a:cubicBezTo>
                <a:lnTo>
                  <a:pt x="41887" y="418869"/>
                </a:lnTo>
                <a:cubicBezTo>
                  <a:pt x="18753" y="418869"/>
                  <a:pt x="0" y="400116"/>
                  <a:pt x="0" y="376982"/>
                </a:cubicBezTo>
                <a:lnTo>
                  <a:pt x="0" y="41887"/>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938" tIns="30048" rIns="38938" bIns="30048" numCol="1" spcCol="1270" anchor="ctr" anchorCtr="0">
            <a:noAutofit/>
          </a:bodyPr>
          <a:lstStyle/>
          <a:p>
            <a:pPr marL="0" lvl="0" indent="0" algn="l" defTabSz="622300">
              <a:lnSpc>
                <a:spcPct val="90000"/>
              </a:lnSpc>
              <a:spcBef>
                <a:spcPct val="0"/>
              </a:spcBef>
              <a:spcAft>
                <a:spcPct val="35000"/>
              </a:spcAft>
              <a:buNone/>
            </a:pPr>
            <a:r>
              <a:rPr lang="en-US" sz="1400" kern="1200"/>
              <a:t>Secure local funding to support programs and administer local budget  262.597</a:t>
            </a:r>
          </a:p>
        </p:txBody>
      </p:sp>
      <p:sp>
        <p:nvSpPr>
          <p:cNvPr id="16" name="Freeform: Shape 15">
            <a:extLst>
              <a:ext uri="{FF2B5EF4-FFF2-40B4-BE49-F238E27FC236}">
                <a16:creationId xmlns:a16="http://schemas.microsoft.com/office/drawing/2014/main" id="{0F962243-232C-4B4F-9314-F652C0DA04C7}"/>
              </a:ext>
            </a:extLst>
          </p:cNvPr>
          <p:cNvSpPr/>
          <p:nvPr/>
        </p:nvSpPr>
        <p:spPr>
          <a:xfrm>
            <a:off x="1287821" y="3732341"/>
            <a:ext cx="7329128" cy="376356"/>
          </a:xfrm>
          <a:custGeom>
            <a:avLst/>
            <a:gdLst>
              <a:gd name="connsiteX0" fmla="*/ 0 w 2895778"/>
              <a:gd name="connsiteY0" fmla="*/ 41887 h 418869"/>
              <a:gd name="connsiteX1" fmla="*/ 41887 w 2895778"/>
              <a:gd name="connsiteY1" fmla="*/ 0 h 418869"/>
              <a:gd name="connsiteX2" fmla="*/ 2853891 w 2895778"/>
              <a:gd name="connsiteY2" fmla="*/ 0 h 418869"/>
              <a:gd name="connsiteX3" fmla="*/ 2895778 w 2895778"/>
              <a:gd name="connsiteY3" fmla="*/ 41887 h 418869"/>
              <a:gd name="connsiteX4" fmla="*/ 2895778 w 2895778"/>
              <a:gd name="connsiteY4" fmla="*/ 376982 h 418869"/>
              <a:gd name="connsiteX5" fmla="*/ 2853891 w 2895778"/>
              <a:gd name="connsiteY5" fmla="*/ 418869 h 418869"/>
              <a:gd name="connsiteX6" fmla="*/ 41887 w 2895778"/>
              <a:gd name="connsiteY6" fmla="*/ 418869 h 418869"/>
              <a:gd name="connsiteX7" fmla="*/ 0 w 2895778"/>
              <a:gd name="connsiteY7" fmla="*/ 376982 h 418869"/>
              <a:gd name="connsiteX8" fmla="*/ 0 w 2895778"/>
              <a:gd name="connsiteY8" fmla="*/ 41887 h 4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5778" h="418869">
                <a:moveTo>
                  <a:pt x="0" y="41887"/>
                </a:moveTo>
                <a:cubicBezTo>
                  <a:pt x="0" y="18753"/>
                  <a:pt x="18753" y="0"/>
                  <a:pt x="41887" y="0"/>
                </a:cubicBezTo>
                <a:lnTo>
                  <a:pt x="2853891" y="0"/>
                </a:lnTo>
                <a:cubicBezTo>
                  <a:pt x="2877025" y="0"/>
                  <a:pt x="2895778" y="18753"/>
                  <a:pt x="2895778" y="41887"/>
                </a:cubicBezTo>
                <a:lnTo>
                  <a:pt x="2895778" y="376982"/>
                </a:lnTo>
                <a:cubicBezTo>
                  <a:pt x="2895778" y="400116"/>
                  <a:pt x="2877025" y="418869"/>
                  <a:pt x="2853891" y="418869"/>
                </a:cubicBezTo>
                <a:lnTo>
                  <a:pt x="41887" y="418869"/>
                </a:lnTo>
                <a:cubicBezTo>
                  <a:pt x="18753" y="418869"/>
                  <a:pt x="0" y="400116"/>
                  <a:pt x="0" y="376982"/>
                </a:cubicBezTo>
                <a:lnTo>
                  <a:pt x="0" y="41887"/>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0843" tIns="31318" rIns="40843" bIns="31318" numCol="1" spcCol="1270" anchor="ctr" anchorCtr="0">
            <a:noAutofit/>
          </a:bodyPr>
          <a:lstStyle/>
          <a:p>
            <a:pPr lvl="0" defTabSz="666750">
              <a:lnSpc>
                <a:spcPct val="90000"/>
              </a:lnSpc>
              <a:spcBef>
                <a:spcPct val="0"/>
              </a:spcBef>
              <a:spcAft>
                <a:spcPct val="35000"/>
              </a:spcAft>
            </a:pPr>
            <a:r>
              <a:rPr lang="en-US" sz="1500" kern="1200"/>
              <a:t>Annual elections </a:t>
            </a:r>
            <a:r>
              <a:rPr lang="en-US" sz="1400"/>
              <a:t>262.573</a:t>
            </a:r>
            <a:endParaRPr lang="en-US" sz="1400" kern="1200"/>
          </a:p>
        </p:txBody>
      </p:sp>
      <p:sp>
        <p:nvSpPr>
          <p:cNvPr id="10" name="Freeform: Shape 9">
            <a:extLst>
              <a:ext uri="{FF2B5EF4-FFF2-40B4-BE49-F238E27FC236}">
                <a16:creationId xmlns:a16="http://schemas.microsoft.com/office/drawing/2014/main" id="{0ADB95F7-D402-4572-AD66-F89E36A86C9E}"/>
              </a:ext>
            </a:extLst>
          </p:cNvPr>
          <p:cNvSpPr/>
          <p:nvPr/>
        </p:nvSpPr>
        <p:spPr>
          <a:xfrm>
            <a:off x="1263786" y="4195637"/>
            <a:ext cx="7329128" cy="376356"/>
          </a:xfrm>
          <a:custGeom>
            <a:avLst/>
            <a:gdLst>
              <a:gd name="connsiteX0" fmla="*/ 0 w 2895778"/>
              <a:gd name="connsiteY0" fmla="*/ 41887 h 418869"/>
              <a:gd name="connsiteX1" fmla="*/ 41887 w 2895778"/>
              <a:gd name="connsiteY1" fmla="*/ 0 h 418869"/>
              <a:gd name="connsiteX2" fmla="*/ 2853891 w 2895778"/>
              <a:gd name="connsiteY2" fmla="*/ 0 h 418869"/>
              <a:gd name="connsiteX3" fmla="*/ 2895778 w 2895778"/>
              <a:gd name="connsiteY3" fmla="*/ 41887 h 418869"/>
              <a:gd name="connsiteX4" fmla="*/ 2895778 w 2895778"/>
              <a:gd name="connsiteY4" fmla="*/ 376982 h 418869"/>
              <a:gd name="connsiteX5" fmla="*/ 2853891 w 2895778"/>
              <a:gd name="connsiteY5" fmla="*/ 418869 h 418869"/>
              <a:gd name="connsiteX6" fmla="*/ 41887 w 2895778"/>
              <a:gd name="connsiteY6" fmla="*/ 418869 h 418869"/>
              <a:gd name="connsiteX7" fmla="*/ 0 w 2895778"/>
              <a:gd name="connsiteY7" fmla="*/ 376982 h 418869"/>
              <a:gd name="connsiteX8" fmla="*/ 0 w 2895778"/>
              <a:gd name="connsiteY8" fmla="*/ 41887 h 4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5778" h="418869">
                <a:moveTo>
                  <a:pt x="0" y="41887"/>
                </a:moveTo>
                <a:cubicBezTo>
                  <a:pt x="0" y="18753"/>
                  <a:pt x="18753" y="0"/>
                  <a:pt x="41887" y="0"/>
                </a:cubicBezTo>
                <a:lnTo>
                  <a:pt x="2853891" y="0"/>
                </a:lnTo>
                <a:cubicBezTo>
                  <a:pt x="2877025" y="0"/>
                  <a:pt x="2895778" y="18753"/>
                  <a:pt x="2895778" y="41887"/>
                </a:cubicBezTo>
                <a:lnTo>
                  <a:pt x="2895778" y="376982"/>
                </a:lnTo>
                <a:cubicBezTo>
                  <a:pt x="2895778" y="400116"/>
                  <a:pt x="2877025" y="418869"/>
                  <a:pt x="2853891" y="418869"/>
                </a:cubicBezTo>
                <a:lnTo>
                  <a:pt x="41887" y="418869"/>
                </a:lnTo>
                <a:cubicBezTo>
                  <a:pt x="18753" y="418869"/>
                  <a:pt x="0" y="400116"/>
                  <a:pt x="0" y="376982"/>
                </a:cubicBezTo>
                <a:lnTo>
                  <a:pt x="0" y="41887"/>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0843" tIns="31318" rIns="40843" bIns="31318" numCol="1" spcCol="1270" anchor="ctr" anchorCtr="0">
            <a:noAutofit/>
          </a:bodyPr>
          <a:lstStyle/>
          <a:p>
            <a:pPr lvl="0" defTabSz="666750">
              <a:lnSpc>
                <a:spcPct val="90000"/>
              </a:lnSpc>
              <a:spcBef>
                <a:spcPct val="0"/>
              </a:spcBef>
              <a:spcAft>
                <a:spcPct val="35000"/>
              </a:spcAft>
            </a:pPr>
            <a:r>
              <a:rPr lang="en-US" sz="1500" kern="1200"/>
              <a:t>Manager Office Operations </a:t>
            </a:r>
            <a:r>
              <a:rPr lang="en-US" sz="1400"/>
              <a:t>262.583</a:t>
            </a:r>
            <a:endParaRPr lang="en-US" sz="1400" kern="1200"/>
          </a:p>
        </p:txBody>
      </p:sp>
    </p:spTree>
    <p:extLst>
      <p:ext uri="{BB962C8B-B14F-4D97-AF65-F5344CB8AC3E}">
        <p14:creationId xmlns:p14="http://schemas.microsoft.com/office/powerpoint/2010/main" val="3822960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76019" y="1066800"/>
            <a:ext cx="4481756" cy="485776"/>
          </a:xfrm>
        </p:spPr>
        <p:txBody>
          <a:bodyPr>
            <a:normAutofit/>
          </a:bodyPr>
          <a:lstStyle/>
          <a:p>
            <a:pPr marL="0" indent="0">
              <a:spcAft>
                <a:spcPct val="30000"/>
              </a:spcAft>
              <a:buNone/>
            </a:pPr>
            <a:r>
              <a:rPr lang="en-US" altLang="en-US" sz="2800"/>
              <a:t>Council Responsibilities</a:t>
            </a:r>
          </a:p>
        </p:txBody>
      </p:sp>
      <p:graphicFrame>
        <p:nvGraphicFramePr>
          <p:cNvPr id="2" name="Diagram 1"/>
          <p:cNvGraphicFramePr/>
          <p:nvPr>
            <p:extLst>
              <p:ext uri="{D42A27DB-BD31-4B8C-83A1-F6EECF244321}">
                <p14:modId xmlns:p14="http://schemas.microsoft.com/office/powerpoint/2010/main" val="2407149933"/>
              </p:ext>
            </p:extLst>
          </p:nvPr>
        </p:nvGraphicFramePr>
        <p:xfrm>
          <a:off x="1800224" y="1514477"/>
          <a:ext cx="5610226" cy="303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43571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6"/>
  <p:tag name="TPOS" val="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92897E32FFCF469CFC67E30C316914" ma:contentTypeVersion="4" ma:contentTypeDescription="Create a new document." ma:contentTypeScope="" ma:versionID="373eb131f4cd26a4a5975ddd8a5c8e04">
  <xsd:schema xmlns:xsd="http://www.w3.org/2001/XMLSchema" xmlns:xs="http://www.w3.org/2001/XMLSchema" xmlns:p="http://schemas.microsoft.com/office/2006/metadata/properties" xmlns:ns2="aca24a47-d68f-44bc-bba8-a4bb85cdf7dd" xmlns:ns3="6405374a-6fad-410b-9154-8ccf8121821b" targetNamespace="http://schemas.microsoft.com/office/2006/metadata/properties" ma:root="true" ma:fieldsID="10560f3e7d40f3fd329894ae275e620b" ns2:_="" ns3:_="">
    <xsd:import namespace="aca24a47-d68f-44bc-bba8-a4bb85cdf7dd"/>
    <xsd:import namespace="6405374a-6fad-410b-9154-8ccf8121821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a24a47-d68f-44bc-bba8-a4bb85cdf7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05374a-6fad-410b-9154-8ccf8121821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24A0EC-89CC-40ED-896E-851B194C8294}">
  <ds:schemaRefs>
    <ds:schemaRef ds:uri="86e30e21-7cf1-4cb4-a43c-3cde998d7f19"/>
    <ds:schemaRef ds:uri="89fdc4b3-3a83-4ef9-8b8c-0dc228ff54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1E341BB-167C-4160-BCC5-BBD0FCB158BF}">
  <ds:schemaRefs>
    <ds:schemaRef ds:uri="http://schemas.microsoft.com/sharepoint/v3/contenttype/forms"/>
  </ds:schemaRefs>
</ds:datastoreItem>
</file>

<file path=customXml/itemProps3.xml><?xml version="1.0" encoding="utf-8"?>
<ds:datastoreItem xmlns:ds="http://schemas.openxmlformats.org/officeDocument/2006/customXml" ds:itemID="{875BDE2E-F8B6-43D1-8BAE-8F9C73A020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a24a47-d68f-44bc-bba8-a4bb85cdf7dd"/>
    <ds:schemaRef ds:uri="6405374a-6fad-410b-9154-8ccf812182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(16:9)</PresentationFormat>
  <Slides>31</Slides>
  <Notes>29</Notes>
  <HiddenSlides>0</HiddenSlide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158</cp:revision>
  <cp:lastPrinted>2021-02-03T16:13:15Z</cp:lastPrinted>
  <dcterms:created xsi:type="dcterms:W3CDTF">2016-02-08T20:26:12Z</dcterms:created>
  <dcterms:modified xsi:type="dcterms:W3CDTF">2023-03-02T17:43:32Z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0x0101009E92897E32FFCF469CFC67E30C316914</vt:lpwstr>
  </property>
</Properties>
</file>