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3"/>
  </p:notesMasterIdLst>
  <p:sldIdLst>
    <p:sldId id="256" r:id="rId2"/>
    <p:sldId id="263" r:id="rId3"/>
    <p:sldId id="259" r:id="rId4"/>
    <p:sldId id="276" r:id="rId5"/>
    <p:sldId id="279" r:id="rId6"/>
    <p:sldId id="264" r:id="rId7"/>
    <p:sldId id="283" r:id="rId8"/>
    <p:sldId id="266" r:id="rId9"/>
    <p:sldId id="277" r:id="rId10"/>
    <p:sldId id="284" r:id="rId11"/>
    <p:sldId id="262" r:id="rId12"/>
  </p:sldIdLst>
  <p:sldSz cx="9144000" cy="6858000" type="screen4x3"/>
  <p:notesSz cx="7077075" cy="9363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038E8"/>
    <a:srgbClr val="0033CC"/>
    <a:srgbClr val="FAC822"/>
    <a:srgbClr val="F3B12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704"/>
    <p:restoredTop sz="94475" autoAdjust="0"/>
  </p:normalViewPr>
  <p:slideViewPr>
    <p:cSldViewPr snapToGrid="0" snapToObjects="1">
      <p:cViewPr varScale="1">
        <p:scale>
          <a:sx n="119" d="100"/>
          <a:sy n="119" d="100"/>
        </p:scale>
        <p:origin x="352" y="184"/>
      </p:cViewPr>
      <p:guideLst/>
    </p:cSldViewPr>
  </p:slid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93" d="100"/>
          <a:sy n="93" d="100"/>
        </p:scale>
        <p:origin x="3720" y="2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9780"/>
          </a:xfrm>
          <a:prstGeom prst="rect">
            <a:avLst/>
          </a:prstGeom>
        </p:spPr>
        <p:txBody>
          <a:bodyPr vert="horz" lIns="93936" tIns="46968" rIns="93936" bIns="46968" rtlCol="0"/>
          <a:lstStyle>
            <a:lvl1pPr algn="l">
              <a:defRPr sz="1200"/>
            </a:lvl1pPr>
          </a:lstStyle>
          <a:p>
            <a:endParaRPr lang="en-US"/>
          </a:p>
        </p:txBody>
      </p:sp>
      <p:sp>
        <p:nvSpPr>
          <p:cNvPr id="3" name="Date Placeholder 2"/>
          <p:cNvSpPr>
            <a:spLocks noGrp="1"/>
          </p:cNvSpPr>
          <p:nvPr>
            <p:ph type="dt" idx="1"/>
          </p:nvPr>
        </p:nvSpPr>
        <p:spPr>
          <a:xfrm>
            <a:off x="4008705" y="0"/>
            <a:ext cx="3066733" cy="469780"/>
          </a:xfrm>
          <a:prstGeom prst="rect">
            <a:avLst/>
          </a:prstGeom>
        </p:spPr>
        <p:txBody>
          <a:bodyPr vert="horz" lIns="93936" tIns="46968" rIns="93936" bIns="46968" rtlCol="0"/>
          <a:lstStyle>
            <a:lvl1pPr algn="r">
              <a:defRPr sz="1200"/>
            </a:lvl1pPr>
          </a:lstStyle>
          <a:p>
            <a:fld id="{8D2299B4-2FEA-4633-934A-14E15F8B7A78}" type="datetimeFigureOut">
              <a:rPr lang="en-US" smtClean="0"/>
              <a:t>1/9/20</a:t>
            </a:fld>
            <a:endParaRPr lang="en-US"/>
          </a:p>
        </p:txBody>
      </p:sp>
      <p:sp>
        <p:nvSpPr>
          <p:cNvPr id="4" name="Slide Image Placeholder 3"/>
          <p:cNvSpPr>
            <a:spLocks noGrp="1" noRot="1" noChangeAspect="1"/>
          </p:cNvSpPr>
          <p:nvPr>
            <p:ph type="sldImg" idx="2"/>
          </p:nvPr>
        </p:nvSpPr>
        <p:spPr>
          <a:xfrm>
            <a:off x="1431925" y="1169988"/>
            <a:ext cx="4213225" cy="3160712"/>
          </a:xfrm>
          <a:prstGeom prst="rect">
            <a:avLst/>
          </a:prstGeom>
          <a:noFill/>
          <a:ln w="12700">
            <a:solidFill>
              <a:prstClr val="black"/>
            </a:solidFill>
          </a:ln>
        </p:spPr>
        <p:txBody>
          <a:bodyPr vert="horz" lIns="93936" tIns="46968" rIns="93936" bIns="46968" rtlCol="0" anchor="ctr"/>
          <a:lstStyle/>
          <a:p>
            <a:endParaRPr lang="en-US"/>
          </a:p>
        </p:txBody>
      </p:sp>
      <p:sp>
        <p:nvSpPr>
          <p:cNvPr id="5" name="Notes Placeholder 4"/>
          <p:cNvSpPr>
            <a:spLocks noGrp="1"/>
          </p:cNvSpPr>
          <p:nvPr>
            <p:ph type="body" sz="quarter" idx="3"/>
          </p:nvPr>
        </p:nvSpPr>
        <p:spPr>
          <a:xfrm>
            <a:off x="707708" y="4505980"/>
            <a:ext cx="5661660" cy="3686711"/>
          </a:xfrm>
          <a:prstGeom prst="rect">
            <a:avLst/>
          </a:prstGeom>
        </p:spPr>
        <p:txBody>
          <a:bodyPr vert="horz" lIns="93936" tIns="46968" rIns="93936" bIns="46968"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93297"/>
            <a:ext cx="3066733" cy="469779"/>
          </a:xfrm>
          <a:prstGeom prst="rect">
            <a:avLst/>
          </a:prstGeom>
        </p:spPr>
        <p:txBody>
          <a:bodyPr vert="horz" lIns="93936" tIns="46968" rIns="93936" bIns="46968" rtlCol="0" anchor="b"/>
          <a:lstStyle>
            <a:lvl1pPr algn="l">
              <a:defRPr sz="1200"/>
            </a:lvl1pPr>
          </a:lstStyle>
          <a:p>
            <a:endParaRPr lang="en-US"/>
          </a:p>
        </p:txBody>
      </p:sp>
      <p:sp>
        <p:nvSpPr>
          <p:cNvPr id="7" name="Slide Number Placeholder 6"/>
          <p:cNvSpPr>
            <a:spLocks noGrp="1"/>
          </p:cNvSpPr>
          <p:nvPr>
            <p:ph type="sldNum" sz="quarter" idx="5"/>
          </p:nvPr>
        </p:nvSpPr>
        <p:spPr>
          <a:xfrm>
            <a:off x="4008705" y="8893297"/>
            <a:ext cx="3066733" cy="469779"/>
          </a:xfrm>
          <a:prstGeom prst="rect">
            <a:avLst/>
          </a:prstGeom>
        </p:spPr>
        <p:txBody>
          <a:bodyPr vert="horz" lIns="93936" tIns="46968" rIns="93936" bIns="46968" rtlCol="0" anchor="b"/>
          <a:lstStyle>
            <a:lvl1pPr algn="r">
              <a:defRPr sz="1200"/>
            </a:lvl1pPr>
          </a:lstStyle>
          <a:p>
            <a:fld id="{FB4E23AA-1353-4C15-A437-FCBE3922E233}" type="slidenum">
              <a:rPr lang="en-US" smtClean="0"/>
              <a:t>‹#›</a:t>
            </a:fld>
            <a:endParaRPr lang="en-US"/>
          </a:p>
        </p:txBody>
      </p:sp>
    </p:spTree>
    <p:extLst>
      <p:ext uri="{BB962C8B-B14F-4D97-AF65-F5344CB8AC3E}">
        <p14:creationId xmlns:p14="http://schemas.microsoft.com/office/powerpoint/2010/main" val="37939287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Introduction</a:t>
            </a:r>
          </a:p>
          <a:p>
            <a:r>
              <a:rPr lang="en-US" dirty="0"/>
              <a:t>Outline:</a:t>
            </a:r>
          </a:p>
          <a:p>
            <a:r>
              <a:rPr lang="en-US" dirty="0"/>
              <a:t>-Background/facts on Census</a:t>
            </a:r>
          </a:p>
          <a:p>
            <a:r>
              <a:rPr lang="en-US" dirty="0"/>
              <a:t>-What I have done as CED CES</a:t>
            </a:r>
          </a:p>
        </p:txBody>
      </p:sp>
      <p:sp>
        <p:nvSpPr>
          <p:cNvPr id="4" name="Slide Number Placeholder 3"/>
          <p:cNvSpPr>
            <a:spLocks noGrp="1"/>
          </p:cNvSpPr>
          <p:nvPr>
            <p:ph type="sldNum" sz="quarter" idx="10"/>
          </p:nvPr>
        </p:nvSpPr>
        <p:spPr/>
        <p:txBody>
          <a:bodyPr/>
          <a:lstStyle/>
          <a:p>
            <a:fld id="{FB4E23AA-1353-4C15-A437-FCBE3922E233}" type="slidenum">
              <a:rPr lang="en-US" smtClean="0"/>
              <a:t>1</a:t>
            </a:fld>
            <a:endParaRPr lang="en-US"/>
          </a:p>
        </p:txBody>
      </p:sp>
    </p:spTree>
    <p:extLst>
      <p:ext uri="{BB962C8B-B14F-4D97-AF65-F5344CB8AC3E}">
        <p14:creationId xmlns:p14="http://schemas.microsoft.com/office/powerpoint/2010/main" val="29556421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131" indent="-176131">
              <a:buFont typeface="Arial" panose="020B0604020202020204" pitchFamily="34" charset="0"/>
              <a:buChar char="•"/>
            </a:pPr>
            <a:r>
              <a:rPr lang="en-US" dirty="0"/>
              <a:t>County Commission shared concerns (May 2019)</a:t>
            </a:r>
          </a:p>
          <a:p>
            <a:pPr marL="176131" indent="-176131">
              <a:buFont typeface="Arial" panose="020B0604020202020204" pitchFamily="34" charset="0"/>
              <a:buChar char="•"/>
            </a:pPr>
            <a:r>
              <a:rPr lang="en-US" dirty="0"/>
              <a:t>Attended presentation July ‘19 &amp; also became concerned.  Coordinating Christian County involvement seemed like a good role for a CES.  </a:t>
            </a:r>
          </a:p>
          <a:p>
            <a:pPr marL="176131" indent="-176131">
              <a:buFont typeface="Arial" panose="020B0604020202020204" pitchFamily="34" charset="0"/>
              <a:buChar char="•"/>
            </a:pPr>
            <a:r>
              <a:rPr lang="en-US" dirty="0"/>
              <a:t>Planned county-wide forum to educate on the importance:</a:t>
            </a:r>
          </a:p>
          <a:p>
            <a:pPr marL="633331" lvl="1" indent="-176131">
              <a:buFont typeface="Arial" panose="020B0604020202020204" pitchFamily="34" charset="0"/>
              <a:buChar char="•"/>
            </a:pPr>
            <a:r>
              <a:rPr lang="en-US" dirty="0"/>
              <a:t>40 min educational presentation; 20 min Panel of Commissioners/Mayors/ leaders from every municipality: signed a resolution; 1 hour Breakouts w/?’s:</a:t>
            </a:r>
          </a:p>
          <a:p>
            <a:pPr marL="1115494" lvl="2" indent="-176131">
              <a:buFont typeface="Arial" panose="020B0604020202020204" pitchFamily="34" charset="0"/>
              <a:buChar char="•"/>
            </a:pPr>
            <a:r>
              <a:rPr lang="en-US" dirty="0"/>
              <a:t>Who are the hard to reach populations in Christian County?</a:t>
            </a:r>
          </a:p>
          <a:p>
            <a:pPr marL="1115494" lvl="2" indent="-176131">
              <a:buFont typeface="Arial" panose="020B0604020202020204" pitchFamily="34" charset="0"/>
              <a:buChar char="•"/>
            </a:pPr>
            <a:r>
              <a:rPr lang="en-US" dirty="0"/>
              <a:t>Who can reach them? Who do they trust? Who do they listen to?</a:t>
            </a:r>
          </a:p>
          <a:p>
            <a:pPr marL="1115494" lvl="2" indent="-176131">
              <a:buFont typeface="Arial" panose="020B0604020202020204" pitchFamily="34" charset="0"/>
              <a:buChar char="•"/>
            </a:pPr>
            <a:r>
              <a:rPr lang="en-US" dirty="0"/>
              <a:t>What common methods can we use to reach them?</a:t>
            </a:r>
          </a:p>
          <a:p>
            <a:pPr marL="1115494" lvl="2" indent="-176131">
              <a:buFont typeface="Arial" panose="020B0604020202020204" pitchFamily="34" charset="0"/>
              <a:buChar char="•"/>
            </a:pPr>
            <a:r>
              <a:rPr lang="en-US" dirty="0"/>
              <a:t>What are the hurdles (why wouldn’t someone fill it out?)</a:t>
            </a:r>
            <a:endParaRPr lang="en-US" u="sng" dirty="0"/>
          </a:p>
          <a:p>
            <a:pPr marL="176131" indent="-176131">
              <a:buFont typeface="Arial" panose="020B0604020202020204" pitchFamily="34" charset="0"/>
              <a:buChar char="•"/>
            </a:pPr>
            <a:r>
              <a:rPr lang="en-US" dirty="0"/>
              <a:t>Formation of a Complete Count Committee/CCC Training/Committee work</a:t>
            </a:r>
          </a:p>
          <a:p>
            <a:endParaRPr lang="en-US" dirty="0"/>
          </a:p>
          <a:p>
            <a:endParaRPr lang="en-US" dirty="0"/>
          </a:p>
        </p:txBody>
      </p:sp>
      <p:sp>
        <p:nvSpPr>
          <p:cNvPr id="4" name="Slide Number Placeholder 3"/>
          <p:cNvSpPr>
            <a:spLocks noGrp="1"/>
          </p:cNvSpPr>
          <p:nvPr>
            <p:ph type="sldNum" sz="quarter" idx="10"/>
          </p:nvPr>
        </p:nvSpPr>
        <p:spPr/>
        <p:txBody>
          <a:bodyPr/>
          <a:lstStyle/>
          <a:p>
            <a:fld id="{FB4E23AA-1353-4C15-A437-FCBE3922E233}" type="slidenum">
              <a:rPr lang="en-US" smtClean="0"/>
              <a:t>10</a:t>
            </a:fld>
            <a:endParaRPr lang="en-US"/>
          </a:p>
        </p:txBody>
      </p:sp>
    </p:spTree>
    <p:extLst>
      <p:ext uri="{BB962C8B-B14F-4D97-AF65-F5344CB8AC3E}">
        <p14:creationId xmlns:p14="http://schemas.microsoft.com/office/powerpoint/2010/main" val="27168385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B4E23AA-1353-4C15-A437-FCBE3922E233}" type="slidenum">
              <a:rPr lang="en-US" smtClean="0"/>
              <a:t>11</a:t>
            </a:fld>
            <a:endParaRPr lang="en-US"/>
          </a:p>
        </p:txBody>
      </p:sp>
    </p:spTree>
    <p:extLst>
      <p:ext uri="{BB962C8B-B14F-4D97-AF65-F5344CB8AC3E}">
        <p14:creationId xmlns:p14="http://schemas.microsoft.com/office/powerpoint/2010/main" val="30315408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goal for Census 2020 is to have an accurate/</a:t>
            </a:r>
            <a:r>
              <a:rPr lang="en-US" dirty="0" err="1"/>
              <a:t>comple</a:t>
            </a:r>
            <a:r>
              <a:rPr lang="en-US" dirty="0"/>
              <a:t> count – there are multiple reasons which are all compelling for us as CED faculty.</a:t>
            </a:r>
          </a:p>
          <a:p>
            <a:pPr marL="171450" indent="-171450">
              <a:buFont typeface="Arial" panose="020B0604020202020204" pitchFamily="34" charset="0"/>
              <a:buChar char="•"/>
            </a:pPr>
            <a:r>
              <a:rPr lang="en-US" dirty="0"/>
              <a:t>Census data determines how many seats each state has in Congress &amp; guides the distribution of approximately $800B in federal funds </a:t>
            </a:r>
            <a:r>
              <a:rPr lang="en-US" u="sng" dirty="0"/>
              <a:t>each </a:t>
            </a:r>
            <a:r>
              <a:rPr lang="en-US" u="sng" dirty="0" err="1"/>
              <a:t>yr</a:t>
            </a:r>
            <a:r>
              <a:rPr lang="en-US" u="sng" dirty="0"/>
              <a:t> </a:t>
            </a:r>
            <a:r>
              <a:rPr lang="en-US" dirty="0"/>
              <a:t>for vital programs that impact housing, education, transportation, health care, public safety and more. </a:t>
            </a:r>
          </a:p>
          <a:p>
            <a:pPr marL="171450" indent="-171450">
              <a:buFont typeface="Arial" panose="020B0604020202020204" pitchFamily="34" charset="0"/>
              <a:buChar char="•"/>
            </a:pPr>
            <a:r>
              <a:rPr lang="en-US" dirty="0"/>
              <a:t>Local governments use the data to plan new roads, hospitals &amp; schools, as well as for public safety and emergency management. States use the information to redraw boundaries for legislative districts. Businesses use census data to decide where to build factories, offices &amp; stores – which create jobs. (ED Summit statement)</a:t>
            </a:r>
          </a:p>
          <a:p>
            <a:pPr marL="171450" indent="-171450">
              <a:buFont typeface="Arial" panose="020B0604020202020204" pitchFamily="34" charset="0"/>
              <a:buChar char="•"/>
            </a:pPr>
            <a:r>
              <a:rPr lang="en-US" dirty="0"/>
              <a:t>MO lost a congressional seat and ~$75M for every 1% of the population undercounted</a:t>
            </a:r>
          </a:p>
          <a:p>
            <a:endParaRPr lang="en-US" dirty="0"/>
          </a:p>
        </p:txBody>
      </p:sp>
      <p:sp>
        <p:nvSpPr>
          <p:cNvPr id="4" name="Slide Number Placeholder 3"/>
          <p:cNvSpPr>
            <a:spLocks noGrp="1"/>
          </p:cNvSpPr>
          <p:nvPr>
            <p:ph type="sldNum" sz="quarter" idx="10"/>
          </p:nvPr>
        </p:nvSpPr>
        <p:spPr/>
        <p:txBody>
          <a:bodyPr/>
          <a:lstStyle/>
          <a:p>
            <a:fld id="{FB4E23AA-1353-4C15-A437-FCBE3922E233}" type="slidenum">
              <a:rPr lang="en-US" smtClean="0"/>
              <a:t>2</a:t>
            </a:fld>
            <a:endParaRPr lang="en-US"/>
          </a:p>
        </p:txBody>
      </p:sp>
    </p:spTree>
    <p:extLst>
      <p:ext uri="{BB962C8B-B14F-4D97-AF65-F5344CB8AC3E}">
        <p14:creationId xmlns:p14="http://schemas.microsoft.com/office/powerpoint/2010/main" val="23303462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Census is required by the US Constitution every 10 </a:t>
            </a:r>
            <a:r>
              <a:rPr lang="en-US" dirty="0" err="1"/>
              <a:t>yrs</a:t>
            </a:r>
            <a:r>
              <a:rPr lang="en-US" dirty="0"/>
              <a:t>, &amp; counts every resident,</a:t>
            </a:r>
          </a:p>
          <a:p>
            <a:r>
              <a:rPr lang="en-US" dirty="0"/>
              <a:t>whether adult or child, citizen or noncitizen. At their “usual place of residence” (where they live &amp; sleep most of the time) </a:t>
            </a:r>
          </a:p>
          <a:p>
            <a:pPr marL="176131" indent="-176131">
              <a:buFont typeface="Arial" panose="020B0604020202020204" pitchFamily="34" charset="0"/>
              <a:buChar char="•"/>
            </a:pPr>
            <a:r>
              <a:rPr lang="en-US" dirty="0"/>
              <a:t>College students living away from home will be counted at their college residence</a:t>
            </a:r>
          </a:p>
          <a:p>
            <a:pPr marL="176131" indent="-176131">
              <a:buFont typeface="Arial" panose="020B0604020202020204" pitchFamily="34" charset="0"/>
              <a:buChar char="•"/>
            </a:pPr>
            <a:r>
              <a:rPr lang="en-US" dirty="0"/>
              <a:t>Incarcerated persons at the prison/jail facility</a:t>
            </a:r>
          </a:p>
          <a:p>
            <a:pPr marL="176131" indent="-176131">
              <a:buFont typeface="Arial" panose="020B0604020202020204" pitchFamily="34" charset="0"/>
              <a:buChar char="•"/>
            </a:pPr>
            <a:r>
              <a:rPr lang="en-US" dirty="0"/>
              <a:t>Homeless  (1) Service-based Enumeration; (2) Enumeration of Transitory Locations; or (3) at the home where they are staying, however temporary, if there is no other “usual residence”</a:t>
            </a:r>
          </a:p>
          <a:p>
            <a:endParaRPr lang="en-US" dirty="0"/>
          </a:p>
          <a:p>
            <a:endParaRPr lang="en-US" dirty="0"/>
          </a:p>
        </p:txBody>
      </p:sp>
      <p:sp>
        <p:nvSpPr>
          <p:cNvPr id="4" name="Slide Number Placeholder 3"/>
          <p:cNvSpPr>
            <a:spLocks noGrp="1"/>
          </p:cNvSpPr>
          <p:nvPr>
            <p:ph type="sldNum" sz="quarter" idx="10"/>
          </p:nvPr>
        </p:nvSpPr>
        <p:spPr/>
        <p:txBody>
          <a:bodyPr/>
          <a:lstStyle/>
          <a:p>
            <a:fld id="{FB4E23AA-1353-4C15-A437-FCBE3922E233}" type="slidenum">
              <a:rPr lang="en-US" smtClean="0"/>
              <a:t>3</a:t>
            </a:fld>
            <a:endParaRPr lang="en-US"/>
          </a:p>
        </p:txBody>
      </p:sp>
    </p:spTree>
    <p:extLst>
      <p:ext uri="{BB962C8B-B14F-4D97-AF65-F5344CB8AC3E}">
        <p14:creationId xmlns:p14="http://schemas.microsoft.com/office/powerpoint/2010/main" val="38948946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Everyone will be driven to complete the census on-line.  While welcomed by many – this presents challenges to getting a complete count. (Discuss reasons/timeline/mailings)</a:t>
            </a:r>
          </a:p>
          <a:p>
            <a:r>
              <a:rPr lang="en-US" dirty="0"/>
              <a:t>Roughly 20% of MO households lack access to broadband and may face multiple other issues with submitting an online census form.</a:t>
            </a:r>
          </a:p>
        </p:txBody>
      </p:sp>
      <p:sp>
        <p:nvSpPr>
          <p:cNvPr id="4" name="Slide Number Placeholder 3"/>
          <p:cNvSpPr>
            <a:spLocks noGrp="1"/>
          </p:cNvSpPr>
          <p:nvPr>
            <p:ph type="sldNum" sz="quarter" idx="10"/>
          </p:nvPr>
        </p:nvSpPr>
        <p:spPr/>
        <p:txBody>
          <a:bodyPr/>
          <a:lstStyle/>
          <a:p>
            <a:fld id="{FB4E23AA-1353-4C15-A437-FCBE3922E233}" type="slidenum">
              <a:rPr lang="en-US" smtClean="0"/>
              <a:t>4</a:t>
            </a:fld>
            <a:endParaRPr lang="en-US"/>
          </a:p>
        </p:txBody>
      </p:sp>
    </p:spTree>
    <p:extLst>
      <p:ext uri="{BB962C8B-B14F-4D97-AF65-F5344CB8AC3E}">
        <p14:creationId xmlns:p14="http://schemas.microsoft.com/office/powerpoint/2010/main" val="39892637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Challenges also include: fewer canvassers, broadband issues, more underserved populations. There is particular concern about the senior population (which has </a:t>
            </a:r>
            <a:r>
              <a:rPr lang="en-US" dirty="0">
                <a:sym typeface="Symbol" panose="05050102010706020507" pitchFamily="18" charset="2"/>
              </a:rPr>
              <a:t>)</a:t>
            </a:r>
            <a:r>
              <a:rPr lang="en-US" dirty="0"/>
              <a:t>.</a:t>
            </a:r>
          </a:p>
          <a:p>
            <a:r>
              <a:rPr lang="en-US" dirty="0"/>
              <a:t>There will be no mailing of any kind to PO Boxes.</a:t>
            </a:r>
          </a:p>
          <a:p>
            <a:r>
              <a:rPr lang="en-US" dirty="0"/>
              <a:t>Impact of decreased &amp; delayed funding… ex: as of last week, continue work on the design, process &amp; wording for postcard &amp; educational materials.</a:t>
            </a:r>
          </a:p>
        </p:txBody>
      </p:sp>
      <p:sp>
        <p:nvSpPr>
          <p:cNvPr id="4" name="Slide Number Placeholder 3"/>
          <p:cNvSpPr>
            <a:spLocks noGrp="1"/>
          </p:cNvSpPr>
          <p:nvPr>
            <p:ph type="sldNum" sz="quarter" idx="10"/>
          </p:nvPr>
        </p:nvSpPr>
        <p:spPr/>
        <p:txBody>
          <a:bodyPr/>
          <a:lstStyle/>
          <a:p>
            <a:fld id="{FB4E23AA-1353-4C15-A437-FCBE3922E233}" type="slidenum">
              <a:rPr lang="en-US" smtClean="0"/>
              <a:t>5</a:t>
            </a:fld>
            <a:endParaRPr lang="en-US"/>
          </a:p>
        </p:txBody>
      </p:sp>
    </p:spTree>
    <p:extLst>
      <p:ext uri="{BB962C8B-B14F-4D97-AF65-F5344CB8AC3E}">
        <p14:creationId xmlns:p14="http://schemas.microsoft.com/office/powerpoint/2010/main" val="15694062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 received $16.5B in 2016 from the 55 largest federal funds that are based on census data. This funding supports several programs such as Medicaid, SNAP, Medicare Part B, National School Lunch Program, Head Start, Special Education Grants, Section 8 Housing Choice Vouchers, and highway planning and construction.</a:t>
            </a:r>
          </a:p>
          <a:p>
            <a:endParaRPr lang="en-US" dirty="0"/>
          </a:p>
          <a:p>
            <a:r>
              <a:rPr lang="en-US" dirty="0"/>
              <a:t>MO was in the top 7 for states w/biggest impact from undercounting in 2010. For 1% of the population (~60,000) ~$75M federal dollars left on the table </a:t>
            </a:r>
          </a:p>
          <a:p>
            <a:pPr lvl="0">
              <a:defRPr/>
            </a:pPr>
            <a:endParaRPr lang="en-US" dirty="0"/>
          </a:p>
          <a:p>
            <a:pPr lvl="0">
              <a:defRPr/>
            </a:pPr>
            <a:r>
              <a:rPr lang="en-US" dirty="0"/>
              <a:t>The 2010 Census illustrated that our state’s population was not keeping pace with that of other states. As a result, MO dropped from 9 to 8 congressional seats, and lost a vote in the electoral college that formally elects the president. </a:t>
            </a:r>
          </a:p>
          <a:p>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FB4E23AA-1353-4C15-A437-FCBE3922E233}" type="slidenum">
              <a:rPr lang="en-US" smtClean="0"/>
              <a:t>6</a:t>
            </a:fld>
            <a:endParaRPr lang="en-US"/>
          </a:p>
        </p:txBody>
      </p:sp>
    </p:spTree>
    <p:extLst>
      <p:ext uri="{BB962C8B-B14F-4D97-AF65-F5344CB8AC3E}">
        <p14:creationId xmlns:p14="http://schemas.microsoft.com/office/powerpoint/2010/main" val="18052652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HO breaks down specific funding for Missouri in 2016.</a:t>
            </a:r>
          </a:p>
          <a:p>
            <a:pPr marL="176131" indent="-176131">
              <a:buFont typeface="Arial" panose="020B0604020202020204" pitchFamily="34" charset="0"/>
              <a:buChar char="•"/>
            </a:pPr>
            <a:r>
              <a:rPr lang="en-US" dirty="0"/>
              <a:t>~$6.5B in Medicaid dollars; </a:t>
            </a:r>
          </a:p>
          <a:p>
            <a:pPr marL="176131" indent="-176131">
              <a:buFont typeface="Arial" panose="020B0604020202020204" pitchFamily="34" charset="0"/>
              <a:buChar char="•"/>
            </a:pPr>
            <a:r>
              <a:rPr lang="en-US" dirty="0"/>
              <a:t>$967M for </a:t>
            </a:r>
            <a:r>
              <a:rPr lang="en-US" u="sng" dirty="0"/>
              <a:t>highway planning &amp; construction program </a:t>
            </a:r>
            <a:r>
              <a:rPr lang="en-US" dirty="0"/>
              <a:t>– helps state </a:t>
            </a:r>
            <a:r>
              <a:rPr lang="en-US" dirty="0" err="1"/>
              <a:t>depts</a:t>
            </a:r>
            <a:r>
              <a:rPr lang="en-US" dirty="0"/>
              <a:t> of transportation plan, construction, &amp; preserve the </a:t>
            </a:r>
            <a:r>
              <a:rPr lang="en-US" dirty="0" err="1"/>
              <a:t>Ntl</a:t>
            </a:r>
            <a:r>
              <a:rPr lang="en-US" dirty="0"/>
              <a:t> highway system &amp; is used for transportation improvements to federal-aid highways &amp; to bridges on all public roads. </a:t>
            </a:r>
          </a:p>
          <a:p>
            <a:pPr marL="176131" indent="-176131">
              <a:buFont typeface="Arial" panose="020B0604020202020204" pitchFamily="34" charset="0"/>
              <a:buChar char="•"/>
            </a:pPr>
            <a:r>
              <a:rPr lang="en-US" dirty="0"/>
              <a:t>Section 8 housing Choice voucher program ~$240M.  Voucher program to assist low-income families, elderly, &amp; disabled to afford decent, safe, sanitary housing in the private market. </a:t>
            </a:r>
          </a:p>
          <a:p>
            <a:pPr marL="176131" indent="-176131">
              <a:buFont typeface="Arial" panose="020B0604020202020204" pitchFamily="34" charset="0"/>
              <a:buChar char="•"/>
            </a:pPr>
            <a:r>
              <a:rPr lang="en-US" dirty="0"/>
              <a:t>$210M for National School Lunch Program</a:t>
            </a:r>
          </a:p>
          <a:p>
            <a:pPr marL="176131" indent="-176131">
              <a:buFont typeface="Arial" panose="020B0604020202020204" pitchFamily="34" charset="0"/>
              <a:buChar char="•"/>
            </a:pPr>
            <a:r>
              <a:rPr lang="en-US" dirty="0"/>
              <a:t>$173M for CHIP – State children’s health insurance program </a:t>
            </a:r>
          </a:p>
          <a:p>
            <a:pPr marL="176131" indent="-176131">
              <a:buFont typeface="Arial" panose="020B0604020202020204" pitchFamily="34" charset="0"/>
              <a:buChar char="•"/>
            </a:pPr>
            <a:r>
              <a:rPr lang="en-US" dirty="0"/>
              <a:t>Programs such as head start, health centers funding, Special Education Grants, WIC, TANF, and many more. </a:t>
            </a:r>
          </a:p>
          <a:p>
            <a:pPr marL="176131" indent="-176131">
              <a:buFont typeface="Arial" panose="020B0604020202020204" pitchFamily="34" charset="0"/>
              <a:buChar char="•"/>
            </a:pPr>
            <a:r>
              <a:rPr lang="en-US" dirty="0"/>
              <a:t>An undercount impacts all of us. Undercounts will impact how communities access education, financial services, housing, and health care they deserve. </a:t>
            </a:r>
            <a:r>
              <a:rPr lang="en-US" u="sng" dirty="0"/>
              <a:t>When services fall short, it puts increased pressure on every community to fill the gaps.</a:t>
            </a:r>
          </a:p>
          <a:p>
            <a:endParaRPr lang="en-US" dirty="0"/>
          </a:p>
        </p:txBody>
      </p:sp>
      <p:sp>
        <p:nvSpPr>
          <p:cNvPr id="4" name="Slide Number Placeholder 3"/>
          <p:cNvSpPr>
            <a:spLocks noGrp="1"/>
          </p:cNvSpPr>
          <p:nvPr>
            <p:ph type="sldNum" sz="quarter" idx="10"/>
          </p:nvPr>
        </p:nvSpPr>
        <p:spPr/>
        <p:txBody>
          <a:bodyPr/>
          <a:lstStyle/>
          <a:p>
            <a:fld id="{FB4E23AA-1353-4C15-A437-FCBE3922E233}" type="slidenum">
              <a:rPr lang="en-US" smtClean="0"/>
              <a:t>7</a:t>
            </a:fld>
            <a:endParaRPr lang="en-US"/>
          </a:p>
        </p:txBody>
      </p:sp>
    </p:spTree>
    <p:extLst>
      <p:ext uri="{BB962C8B-B14F-4D97-AF65-F5344CB8AC3E}">
        <p14:creationId xmlns:p14="http://schemas.microsoft.com/office/powerpoint/2010/main" val="28085508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~9% of MO population lived in hard-to-count areas for 2010. They will continue to be a challenge.  However, an even bigger challenge is that </a:t>
            </a:r>
            <a:r>
              <a:rPr lang="en-US" b="1" dirty="0"/>
              <a:t>in 2016, 20.7% of households had either no internet subscriptions or dial up only access according to American community survey </a:t>
            </a:r>
            <a:r>
              <a:rPr lang="en-US" dirty="0"/>
              <a:t>data; and while </a:t>
            </a:r>
            <a:r>
              <a:rPr lang="en-US" u="sng" dirty="0"/>
              <a:t>Older adults </a:t>
            </a:r>
            <a:r>
              <a:rPr lang="en-US" dirty="0"/>
              <a:t>weren’t considered hard to count in 2010; however older adults are at risk for being undercounted this time around with the push to submit forms online. </a:t>
            </a:r>
            <a:endParaRPr lang="en-US" b="1" dirty="0"/>
          </a:p>
          <a:p>
            <a:pPr defTabSz="957211">
              <a:defRPr/>
            </a:pPr>
            <a:r>
              <a:rPr lang="en-US" u="sng" dirty="0"/>
              <a:t>Children</a:t>
            </a:r>
            <a:r>
              <a:rPr lang="en-US" dirty="0"/>
              <a:t> are actually the hardest population to count.  In 2010 ~1M children &lt;5y didn’t show up in the survey. </a:t>
            </a:r>
          </a:p>
          <a:p>
            <a:pPr defTabSz="957211">
              <a:defRPr/>
            </a:pPr>
            <a:r>
              <a:rPr lang="en-US" u="sng" dirty="0"/>
              <a:t>PO Box Holders</a:t>
            </a:r>
            <a:endParaRPr lang="en-US" dirty="0"/>
          </a:p>
        </p:txBody>
      </p:sp>
      <p:sp>
        <p:nvSpPr>
          <p:cNvPr id="4" name="Slide Number Placeholder 3"/>
          <p:cNvSpPr>
            <a:spLocks noGrp="1"/>
          </p:cNvSpPr>
          <p:nvPr>
            <p:ph type="sldNum" sz="quarter" idx="10"/>
          </p:nvPr>
        </p:nvSpPr>
        <p:spPr/>
        <p:txBody>
          <a:bodyPr/>
          <a:lstStyle/>
          <a:p>
            <a:fld id="{FB4E23AA-1353-4C15-A437-FCBE3922E233}" type="slidenum">
              <a:rPr lang="en-US" smtClean="0"/>
              <a:t>8</a:t>
            </a:fld>
            <a:endParaRPr lang="en-US"/>
          </a:p>
        </p:txBody>
      </p:sp>
    </p:spTree>
    <p:extLst>
      <p:ext uri="{BB962C8B-B14F-4D97-AF65-F5344CB8AC3E}">
        <p14:creationId xmlns:p14="http://schemas.microsoft.com/office/powerpoint/2010/main" val="19042428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national advertising campaign will launch in January, but will be abbreviated due to high cost of ads (direct competition with a presidential election, whose primary season will overlap with much of the count, as well as local and state elections).  Paid media will be more expensive than usual.</a:t>
            </a:r>
          </a:p>
          <a:p>
            <a:endParaRPr lang="en-US" dirty="0"/>
          </a:p>
          <a:p>
            <a:r>
              <a:rPr lang="en-US" dirty="0"/>
              <a:t>Census day is April 1, but self-response will begin in mid-March.</a:t>
            </a:r>
          </a:p>
        </p:txBody>
      </p:sp>
      <p:sp>
        <p:nvSpPr>
          <p:cNvPr id="4" name="Slide Number Placeholder 3"/>
          <p:cNvSpPr>
            <a:spLocks noGrp="1"/>
          </p:cNvSpPr>
          <p:nvPr>
            <p:ph type="sldNum" sz="quarter" idx="10"/>
          </p:nvPr>
        </p:nvSpPr>
        <p:spPr/>
        <p:txBody>
          <a:bodyPr/>
          <a:lstStyle/>
          <a:p>
            <a:fld id="{FB4E23AA-1353-4C15-A437-FCBE3922E233}" type="slidenum">
              <a:rPr lang="en-US" smtClean="0"/>
              <a:t>9</a:t>
            </a:fld>
            <a:endParaRPr lang="en-US"/>
          </a:p>
        </p:txBody>
      </p:sp>
    </p:spTree>
    <p:extLst>
      <p:ext uri="{BB962C8B-B14F-4D97-AF65-F5344CB8AC3E}">
        <p14:creationId xmlns:p14="http://schemas.microsoft.com/office/powerpoint/2010/main" val="266322149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906861" y="1122363"/>
            <a:ext cx="6395224" cy="2387600"/>
          </a:xfrm>
        </p:spPr>
        <p:txBody>
          <a:bodyPr anchor="b"/>
          <a:lstStyle>
            <a:lvl1pPr algn="l">
              <a:defRPr sz="6000"/>
            </a:lvl1pPr>
          </a:lstStyle>
          <a:p>
            <a:r>
              <a:rPr lang="en-US" dirty="0"/>
              <a:t>Click to edit Master title style</a:t>
            </a:r>
          </a:p>
        </p:txBody>
      </p:sp>
      <p:sp>
        <p:nvSpPr>
          <p:cNvPr id="3" name="Subtitle 2"/>
          <p:cNvSpPr>
            <a:spLocks noGrp="1"/>
          </p:cNvSpPr>
          <p:nvPr>
            <p:ph type="subTitle" idx="1"/>
          </p:nvPr>
        </p:nvSpPr>
        <p:spPr>
          <a:xfrm>
            <a:off x="1906861" y="3602038"/>
            <a:ext cx="5642845"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7" name="Picture 6">
            <a:extLst>
              <a:ext uri="{FF2B5EF4-FFF2-40B4-BE49-F238E27FC236}">
                <a16:creationId xmlns:a16="http://schemas.microsoft.com/office/drawing/2014/main" id="{A129EBCA-8C82-A84A-9986-7BBDBB07355B}"/>
              </a:ext>
            </a:extLst>
          </p:cNvPr>
          <p:cNvPicPr>
            <a:picLocks noChangeAspect="1"/>
          </p:cNvPicPr>
          <p:nvPr userDrawn="1"/>
        </p:nvPicPr>
        <p:blipFill>
          <a:blip r:embed="rId2"/>
          <a:stretch>
            <a:fillRect/>
          </a:stretch>
        </p:blipFill>
        <p:spPr>
          <a:xfrm>
            <a:off x="7170233" y="6073908"/>
            <a:ext cx="1570353" cy="515152"/>
          </a:xfrm>
          <a:prstGeom prst="rect">
            <a:avLst/>
          </a:prstGeom>
        </p:spPr>
      </p:pic>
    </p:spTree>
    <p:extLst>
      <p:ext uri="{BB962C8B-B14F-4D97-AF65-F5344CB8AC3E}">
        <p14:creationId xmlns:p14="http://schemas.microsoft.com/office/powerpoint/2010/main" val="27015399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06859" y="365126"/>
            <a:ext cx="6552735" cy="1325563"/>
          </a:xfrm>
        </p:spPr>
        <p:txBody>
          <a:bodyPr/>
          <a:lstStyle/>
          <a:p>
            <a:r>
              <a:rPr lang="en-US"/>
              <a:t>Click to edit Master title style</a:t>
            </a:r>
            <a:endParaRPr lang="en-US" dirty="0"/>
          </a:p>
        </p:txBody>
      </p:sp>
      <p:sp>
        <p:nvSpPr>
          <p:cNvPr id="3" name="Content Placeholder 2"/>
          <p:cNvSpPr>
            <a:spLocks noGrp="1"/>
          </p:cNvSpPr>
          <p:nvPr>
            <p:ph idx="1"/>
          </p:nvPr>
        </p:nvSpPr>
        <p:spPr>
          <a:xfrm>
            <a:off x="1906859" y="1825625"/>
            <a:ext cx="6552735"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3934089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884557" y="1709739"/>
            <a:ext cx="6458764"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1884557" y="4589464"/>
            <a:ext cx="6458764"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3117782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895708" y="365126"/>
            <a:ext cx="6552735" cy="1325563"/>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895708" y="1825625"/>
            <a:ext cx="30861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362343" y="1825625"/>
            <a:ext cx="30861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696635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661532" y="365126"/>
            <a:ext cx="6853818" cy="1325563"/>
          </a:xfrm>
        </p:spPr>
        <p:txBody>
          <a:bodyPr/>
          <a:lstStyle/>
          <a:p>
            <a:r>
              <a:rPr lang="en-US"/>
              <a:t>Click to edit Master title style</a:t>
            </a:r>
            <a:endParaRPr lang="en-US" dirty="0"/>
          </a:p>
        </p:txBody>
      </p:sp>
    </p:spTree>
    <p:extLst>
      <p:ext uri="{BB962C8B-B14F-4D97-AF65-F5344CB8AC3E}">
        <p14:creationId xmlns:p14="http://schemas.microsoft.com/office/powerpoint/2010/main" val="3723669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mage">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74CE04A8-CEB0-3042-AECF-A33E2EB14998}"/>
              </a:ext>
            </a:extLst>
          </p:cNvPr>
          <p:cNvSpPr>
            <a:spLocks noGrp="1"/>
          </p:cNvSpPr>
          <p:nvPr>
            <p:ph type="pic" sz="quarter" idx="13" hasCustomPrompt="1"/>
          </p:nvPr>
        </p:nvSpPr>
        <p:spPr>
          <a:xfrm>
            <a:off x="1561170" y="747714"/>
            <a:ext cx="7147931" cy="5653086"/>
          </a:xfrm>
        </p:spPr>
        <p:txBody>
          <a:bodyPr/>
          <a:lstStyle>
            <a:lvl1pPr marL="0" indent="0">
              <a:buNone/>
              <a:defRPr/>
            </a:lvl1pPr>
          </a:lstStyle>
          <a:p>
            <a:r>
              <a:rPr lang="en-US" dirty="0"/>
              <a:t>Image</a:t>
            </a:r>
          </a:p>
        </p:txBody>
      </p:sp>
    </p:spTree>
    <p:extLst>
      <p:ext uri="{BB962C8B-B14F-4D97-AF65-F5344CB8AC3E}">
        <p14:creationId xmlns:p14="http://schemas.microsoft.com/office/powerpoint/2010/main" val="20464662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6" name="Subtitle 2">
            <a:extLst>
              <a:ext uri="{FF2B5EF4-FFF2-40B4-BE49-F238E27FC236}">
                <a16:creationId xmlns:a16="http://schemas.microsoft.com/office/drawing/2014/main" id="{6151E370-E14B-4B41-84B6-8711FC120D1F}"/>
              </a:ext>
            </a:extLst>
          </p:cNvPr>
          <p:cNvSpPr>
            <a:spLocks noGrp="1"/>
          </p:cNvSpPr>
          <p:nvPr>
            <p:ph type="subTitle" idx="1" hasCustomPrompt="1"/>
          </p:nvPr>
        </p:nvSpPr>
        <p:spPr>
          <a:xfrm>
            <a:off x="2207940" y="2353101"/>
            <a:ext cx="5793059"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Text (such as contact information)</a:t>
            </a:r>
          </a:p>
        </p:txBody>
      </p:sp>
      <p:pic>
        <p:nvPicPr>
          <p:cNvPr id="7" name="Picture 6">
            <a:extLst>
              <a:ext uri="{FF2B5EF4-FFF2-40B4-BE49-F238E27FC236}">
                <a16:creationId xmlns:a16="http://schemas.microsoft.com/office/drawing/2014/main" id="{5CDD9F8C-9D05-F042-8EEA-EBA616DA12C5}"/>
              </a:ext>
            </a:extLst>
          </p:cNvPr>
          <p:cNvPicPr>
            <a:picLocks noChangeAspect="1"/>
          </p:cNvPicPr>
          <p:nvPr userDrawn="1"/>
        </p:nvPicPr>
        <p:blipFill>
          <a:blip r:embed="rId2"/>
          <a:stretch>
            <a:fillRect/>
          </a:stretch>
        </p:blipFill>
        <p:spPr>
          <a:xfrm>
            <a:off x="7170233" y="6073908"/>
            <a:ext cx="1570353" cy="515152"/>
          </a:xfrm>
          <a:prstGeom prst="rect">
            <a:avLst/>
          </a:prstGeom>
        </p:spPr>
      </p:pic>
    </p:spTree>
    <p:extLst>
      <p:ext uri="{BB962C8B-B14F-4D97-AF65-F5344CB8AC3E}">
        <p14:creationId xmlns:p14="http://schemas.microsoft.com/office/powerpoint/2010/main" val="23640048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83A6BCF-414B-DE4D-83AD-1554F031B5E0}"/>
              </a:ext>
            </a:extLst>
          </p:cNvPr>
          <p:cNvSpPr/>
          <p:nvPr userDrawn="1"/>
        </p:nvSpPr>
        <p:spPr>
          <a:xfrm>
            <a:off x="-1683834" y="-2"/>
            <a:ext cx="12192000" cy="6858000"/>
          </a:xfrm>
          <a:prstGeom prst="rect">
            <a:avLst/>
          </a:prstGeom>
          <a:blipFill dpi="0" rotWithShape="1">
            <a:blip r:embed="rId9">
              <a:alphaModFix amt="4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2" name="Picture 11">
            <a:extLst>
              <a:ext uri="{FF2B5EF4-FFF2-40B4-BE49-F238E27FC236}">
                <a16:creationId xmlns:a16="http://schemas.microsoft.com/office/drawing/2014/main" id="{6E25CBA8-701E-CA4D-B8A5-8C44018D5019}"/>
              </a:ext>
            </a:extLst>
          </p:cNvPr>
          <p:cNvPicPr>
            <a:picLocks noChangeAspect="1"/>
          </p:cNvPicPr>
          <p:nvPr userDrawn="1"/>
        </p:nvPicPr>
        <p:blipFill>
          <a:blip r:embed="rId10"/>
          <a:stretch>
            <a:fillRect/>
          </a:stretch>
        </p:blipFill>
        <p:spPr>
          <a:xfrm rot="16200000">
            <a:off x="-3219997" y="2414327"/>
            <a:ext cx="6858003" cy="2029344"/>
          </a:xfrm>
          <a:prstGeom prst="rect">
            <a:avLst/>
          </a:prstGeom>
        </p:spPr>
      </p:pic>
    </p:spTree>
    <p:extLst>
      <p:ext uri="{BB962C8B-B14F-4D97-AF65-F5344CB8AC3E}">
        <p14:creationId xmlns:p14="http://schemas.microsoft.com/office/powerpoint/2010/main" val="29787884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6" r:id="rId5"/>
    <p:sldLayoutId id="2147483667" r:id="rId6"/>
    <p:sldLayoutId id="2147483668" r:id="rId7"/>
  </p:sldLayoutIdLst>
  <p:txStyles>
    <p:title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censuscounts.org/" TargetMode="External"/><Relationship Id="rId7" Type="http://schemas.openxmlformats.org/officeDocument/2006/relationships/hyperlink" Target="https://www.censushardtocountmaps2020.us/"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hyperlink" Target="https://gwipp.gwu.edu/sites/g/files/zaxdzs2181/f/downloads/IPP-1819-3%20CountingforDollars_MO.pdf" TargetMode="External"/><Relationship Id="rId5" Type="http://schemas.openxmlformats.org/officeDocument/2006/relationships/hyperlink" Target="https://www.smcog.org/census" TargetMode="External"/><Relationship Id="rId4" Type="http://schemas.openxmlformats.org/officeDocument/2006/relationships/hyperlink" Target="https://mffh.org/wp-content/uploads/2019/01/2020-Census-Fact-sheet.pdf"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F0E3D6-CD60-A64E-8EDA-D04FA7C6F059}"/>
              </a:ext>
            </a:extLst>
          </p:cNvPr>
          <p:cNvSpPr>
            <a:spLocks noGrp="1"/>
          </p:cNvSpPr>
          <p:nvPr>
            <p:ph type="ctrTitle"/>
          </p:nvPr>
        </p:nvSpPr>
        <p:spPr>
          <a:xfrm>
            <a:off x="1374388" y="1122363"/>
            <a:ext cx="6395224" cy="1473353"/>
          </a:xfrm>
        </p:spPr>
        <p:txBody>
          <a:bodyPr>
            <a:normAutofit/>
          </a:bodyPr>
          <a:lstStyle/>
          <a:p>
            <a:r>
              <a:rPr lang="en-US" sz="4400" dirty="0"/>
              <a:t>Making the Census Count for Missouri</a:t>
            </a:r>
            <a:endParaRPr lang="en-US" sz="4400" b="1" dirty="0"/>
          </a:p>
        </p:txBody>
      </p:sp>
      <p:sp>
        <p:nvSpPr>
          <p:cNvPr id="3" name="Subtitle 2">
            <a:extLst>
              <a:ext uri="{FF2B5EF4-FFF2-40B4-BE49-F238E27FC236}">
                <a16:creationId xmlns:a16="http://schemas.microsoft.com/office/drawing/2014/main" id="{FEEA1887-5F85-0847-9800-67D4193FF17A}"/>
              </a:ext>
            </a:extLst>
          </p:cNvPr>
          <p:cNvSpPr>
            <a:spLocks noGrp="1"/>
          </p:cNvSpPr>
          <p:nvPr>
            <p:ph type="subTitle" idx="1"/>
          </p:nvPr>
        </p:nvSpPr>
        <p:spPr>
          <a:xfrm>
            <a:off x="1374388" y="2874451"/>
            <a:ext cx="7369018" cy="1655762"/>
          </a:xfrm>
        </p:spPr>
        <p:txBody>
          <a:bodyPr>
            <a:normAutofit/>
          </a:bodyPr>
          <a:lstStyle/>
          <a:p>
            <a:r>
              <a:rPr lang="en-US" sz="2000" dirty="0">
                <a:solidFill>
                  <a:schemeClr val="tx1">
                    <a:lumMod val="50000"/>
                    <a:lumOff val="50000"/>
                  </a:schemeClr>
                </a:solidFill>
              </a:rPr>
              <a:t>Pam Duitsman</a:t>
            </a:r>
          </a:p>
          <a:p>
            <a:r>
              <a:rPr lang="en-US" sz="2000" dirty="0">
                <a:solidFill>
                  <a:schemeClr val="tx1">
                    <a:lumMod val="50000"/>
                    <a:lumOff val="50000"/>
                  </a:schemeClr>
                </a:solidFill>
              </a:rPr>
              <a:t>County Engagement/Community Economic Development</a:t>
            </a:r>
          </a:p>
          <a:p>
            <a:r>
              <a:rPr lang="en-US" sz="2000" dirty="0">
                <a:solidFill>
                  <a:schemeClr val="tx1">
                    <a:lumMod val="50000"/>
                    <a:lumOff val="50000"/>
                  </a:schemeClr>
                </a:solidFill>
              </a:rPr>
              <a:t>Christian County</a:t>
            </a:r>
          </a:p>
        </p:txBody>
      </p:sp>
      <p:pic>
        <p:nvPicPr>
          <p:cNvPr id="4" name="Picture 3"/>
          <p:cNvPicPr>
            <a:picLocks noChangeAspect="1"/>
          </p:cNvPicPr>
          <p:nvPr/>
        </p:nvPicPr>
        <p:blipFill>
          <a:blip r:embed="rId3"/>
          <a:stretch>
            <a:fillRect/>
          </a:stretch>
        </p:blipFill>
        <p:spPr>
          <a:xfrm>
            <a:off x="1374388" y="5054748"/>
            <a:ext cx="1976232" cy="1752076"/>
          </a:xfrm>
          <a:prstGeom prst="rect">
            <a:avLst/>
          </a:prstGeom>
        </p:spPr>
      </p:pic>
    </p:spTree>
    <p:extLst>
      <p:ext uri="{BB962C8B-B14F-4D97-AF65-F5344CB8AC3E}">
        <p14:creationId xmlns:p14="http://schemas.microsoft.com/office/powerpoint/2010/main" val="6031075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9607" y="109488"/>
            <a:ext cx="6552735" cy="1325563"/>
          </a:xfrm>
        </p:spPr>
        <p:txBody>
          <a:bodyPr>
            <a:normAutofit/>
          </a:bodyPr>
          <a:lstStyle/>
          <a:p>
            <a:r>
              <a:rPr lang="en-US" sz="3600" dirty="0"/>
              <a:t>My Census Work</a:t>
            </a:r>
          </a:p>
        </p:txBody>
      </p:sp>
      <p:sp>
        <p:nvSpPr>
          <p:cNvPr id="3" name="Content Placeholder 2"/>
          <p:cNvSpPr>
            <a:spLocks noGrp="1"/>
          </p:cNvSpPr>
          <p:nvPr>
            <p:ph idx="1"/>
          </p:nvPr>
        </p:nvSpPr>
        <p:spPr>
          <a:xfrm>
            <a:off x="1159607" y="1435051"/>
            <a:ext cx="7856574" cy="5241052"/>
          </a:xfrm>
        </p:spPr>
        <p:txBody>
          <a:bodyPr>
            <a:normAutofit fontScale="92500" lnSpcReduction="10000"/>
          </a:bodyPr>
          <a:lstStyle/>
          <a:p>
            <a:r>
              <a:rPr lang="en-US" dirty="0"/>
              <a:t>County Commission expressed concern</a:t>
            </a:r>
          </a:p>
          <a:p>
            <a:r>
              <a:rPr lang="en-US" dirty="0"/>
              <a:t>I attended a training</a:t>
            </a:r>
          </a:p>
          <a:p>
            <a:r>
              <a:rPr lang="en-US" dirty="0"/>
              <a:t>September 16, 2019: Held County-wide Forum</a:t>
            </a:r>
          </a:p>
          <a:p>
            <a:r>
              <a:rPr lang="en-US" dirty="0"/>
              <a:t>Formed a Complete Count Committee</a:t>
            </a:r>
          </a:p>
          <a:p>
            <a:pPr lvl="1"/>
            <a:r>
              <a:rPr lang="en-US" dirty="0"/>
              <a:t>US Census bureau provides free training, resources, materials, and support.</a:t>
            </a:r>
          </a:p>
          <a:p>
            <a:pPr lvl="1"/>
            <a:r>
              <a:rPr lang="en-US" dirty="0"/>
              <a:t>Updates by e-mail and in-person meetings</a:t>
            </a:r>
          </a:p>
          <a:p>
            <a:r>
              <a:rPr lang="en-US" dirty="0"/>
              <a:t>October 10: Held CCC Training</a:t>
            </a:r>
          </a:p>
          <a:p>
            <a:r>
              <a:rPr lang="en-US" dirty="0"/>
              <a:t>Broad participation across county </a:t>
            </a:r>
          </a:p>
          <a:p>
            <a:r>
              <a:rPr lang="en-US" dirty="0"/>
              <a:t>Subcommittees meeting bi-weekly to monthly</a:t>
            </a:r>
          </a:p>
          <a:p>
            <a:r>
              <a:rPr lang="en-US" dirty="0"/>
              <a:t>Visible</a:t>
            </a:r>
          </a:p>
          <a:p>
            <a:r>
              <a:rPr lang="en-US" dirty="0"/>
              <a:t>Funding</a:t>
            </a:r>
          </a:p>
          <a:p>
            <a:endParaRPr lang="en-US" dirty="0"/>
          </a:p>
        </p:txBody>
      </p:sp>
    </p:spTree>
    <p:extLst>
      <p:ext uri="{BB962C8B-B14F-4D97-AF65-F5344CB8AC3E}">
        <p14:creationId xmlns:p14="http://schemas.microsoft.com/office/powerpoint/2010/main" val="23118735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51345" y="-141227"/>
            <a:ext cx="7786255" cy="892552"/>
          </a:xfrm>
          <a:prstGeom prst="rect">
            <a:avLst/>
          </a:prstGeom>
        </p:spPr>
        <p:txBody>
          <a:bodyPr wrap="square">
            <a:spAutoFit/>
          </a:bodyPr>
          <a:lstStyle/>
          <a:p>
            <a:endParaRPr lang="en-US" sz="1000" dirty="0">
              <a:latin typeface="Times New Roman" panose="02020603050405020304" pitchFamily="18" charset="0"/>
            </a:endParaRPr>
          </a:p>
          <a:p>
            <a:endParaRPr lang="en-US" sz="1000" dirty="0">
              <a:latin typeface="Times New Roman" panose="02020603050405020304" pitchFamily="18" charset="0"/>
            </a:endParaRPr>
          </a:p>
          <a:p>
            <a:r>
              <a:rPr lang="en-US" sz="3200" b="1" dirty="0">
                <a:solidFill>
                  <a:srgbClr val="58BDC8"/>
                </a:solidFill>
                <a:latin typeface="Trebuchet MS" panose="020B0603020202020204" pitchFamily="34" charset="0"/>
              </a:rPr>
              <a:t>Resources</a:t>
            </a:r>
          </a:p>
        </p:txBody>
      </p:sp>
      <p:sp>
        <p:nvSpPr>
          <p:cNvPr id="3" name="Rectangle 2"/>
          <p:cNvSpPr/>
          <p:nvPr/>
        </p:nvSpPr>
        <p:spPr>
          <a:xfrm>
            <a:off x="951345" y="843439"/>
            <a:ext cx="8261481" cy="275588"/>
          </a:xfrm>
          <a:prstGeom prst="rect">
            <a:avLst/>
          </a:prstGeom>
        </p:spPr>
        <p:txBody>
          <a:bodyPr wrap="square">
            <a:spAutoFit/>
          </a:bodyPr>
          <a:lstStyle/>
          <a:p>
            <a:pPr>
              <a:lnSpc>
                <a:spcPct val="115000"/>
              </a:lnSpc>
              <a:spcAft>
                <a:spcPts val="1000"/>
              </a:spcAft>
            </a:pPr>
            <a:r>
              <a:rPr lang="en-US" sz="1100" dirty="0">
                <a:latin typeface="Calibri" panose="020F0502020204030204" pitchFamily="34" charset="0"/>
                <a:ea typeface="Calibri" panose="020F0502020204030204" pitchFamily="34" charset="0"/>
                <a:cs typeface="Times New Roman" panose="02020603050405020304" pitchFamily="18" charset="0"/>
              </a:rPr>
              <a:t>  </a:t>
            </a:r>
          </a:p>
        </p:txBody>
      </p:sp>
      <p:sp>
        <p:nvSpPr>
          <p:cNvPr id="6" name="Rectangle 5"/>
          <p:cNvSpPr/>
          <p:nvPr/>
        </p:nvSpPr>
        <p:spPr>
          <a:xfrm>
            <a:off x="803561" y="843440"/>
            <a:ext cx="8266547" cy="6124754"/>
          </a:xfrm>
          <a:prstGeom prst="rect">
            <a:avLst/>
          </a:prstGeom>
        </p:spPr>
        <p:txBody>
          <a:bodyPr wrap="square">
            <a:spAutoFit/>
          </a:bodyPr>
          <a:lstStyle/>
          <a:p>
            <a:pPr marL="342900" lvl="0" indent="-342900">
              <a:buFont typeface="Arial" panose="020B0604020202020204" pitchFamily="34" charset="0"/>
              <a:buChar char="•"/>
              <a:tabLst>
                <a:tab pos="457200" algn="l"/>
              </a:tabLst>
            </a:pPr>
            <a:r>
              <a:rPr lang="en-US" sz="2800" u="sng" dirty="0">
                <a:ea typeface="Times New Roman" panose="02020603050405020304" pitchFamily="18" charset="0"/>
                <a:cs typeface="Times New Roman" panose="02020603050405020304" pitchFamily="18" charset="0"/>
                <a:hlinkClick r:id="rId3"/>
              </a:rPr>
              <a:t>Missouri Foundation for Health 2020 Fact Sheet- </a:t>
            </a:r>
            <a:r>
              <a:rPr lang="en-US" sz="2800" u="sng" dirty="0">
                <a:ea typeface="Calibri" panose="020F0502020204030204" pitchFamily="34" charset="0"/>
                <a:cs typeface="Times New Roman" panose="02020603050405020304" pitchFamily="18" charset="0"/>
                <a:hlinkClick r:id="rId4"/>
              </a:rPr>
              <a:t>https://mffh.org/wp-content/uploads/2019/01/2020-Census-Fact-sheet.pdf</a:t>
            </a:r>
            <a:endParaRPr lang="en-US" sz="2800" dirty="0">
              <a:cs typeface="Times New Roman" panose="02020603050405020304" pitchFamily="18" charset="0"/>
            </a:endParaRPr>
          </a:p>
          <a:p>
            <a:pPr marL="342900" marR="0" lvl="0" indent="-342900">
              <a:spcBef>
                <a:spcPts val="0"/>
              </a:spcBef>
              <a:spcAft>
                <a:spcPts val="0"/>
              </a:spcAft>
              <a:buFont typeface="Arial" panose="020B0604020202020204" pitchFamily="34" charset="0"/>
              <a:buChar char="•"/>
              <a:tabLst>
                <a:tab pos="457200" algn="l"/>
              </a:tabLst>
            </a:pPr>
            <a:r>
              <a:rPr lang="en-US" sz="2800" u="sng" dirty="0">
                <a:ea typeface="Times New Roman" panose="02020603050405020304" pitchFamily="18" charset="0"/>
                <a:cs typeface="Times New Roman" panose="02020603050405020304" pitchFamily="18" charset="0"/>
                <a:hlinkClick r:id="rId3"/>
              </a:rPr>
              <a:t>censuscounts.org</a:t>
            </a:r>
            <a:endParaRPr lang="en-US" sz="2800" dirty="0">
              <a:cs typeface="Times New Roman" panose="02020603050405020304" pitchFamily="18" charset="0"/>
            </a:endParaRPr>
          </a:p>
          <a:p>
            <a:pPr marL="342900" marR="0" lvl="0" indent="-342900">
              <a:spcBef>
                <a:spcPts val="0"/>
              </a:spcBef>
              <a:spcAft>
                <a:spcPts val="0"/>
              </a:spcAft>
              <a:buFont typeface="Arial" panose="020B0604020202020204" pitchFamily="34" charset="0"/>
              <a:buChar char="•"/>
              <a:tabLst>
                <a:tab pos="457200" algn="l"/>
              </a:tabLst>
            </a:pPr>
            <a:r>
              <a:rPr lang="en-US" sz="2800" u="sng" dirty="0">
                <a:ea typeface="Times New Roman" panose="02020603050405020304" pitchFamily="18" charset="0"/>
                <a:cs typeface="Times New Roman" panose="02020603050405020304" pitchFamily="18" charset="0"/>
                <a:hlinkClick r:id="rId3"/>
              </a:rPr>
              <a:t>Southwest Missouri Council of Governments – Complete Count Committee -</a:t>
            </a:r>
            <a:r>
              <a:rPr lang="en-US" sz="2800" u="sng" dirty="0">
                <a:ea typeface="Times New Roman" panose="02020603050405020304" pitchFamily="18" charset="0"/>
                <a:cs typeface="Times New Roman" panose="02020603050405020304" pitchFamily="18" charset="0"/>
                <a:hlinkClick r:id="rId5"/>
              </a:rPr>
              <a:t> https://www.smcog.org/census</a:t>
            </a:r>
            <a:endParaRPr lang="en-US" sz="2800" dirty="0">
              <a:cs typeface="Times New Roman" panose="02020603050405020304" pitchFamily="18" charset="0"/>
            </a:endParaRPr>
          </a:p>
          <a:p>
            <a:pPr marL="342900" marR="0" lvl="0" indent="-342900">
              <a:spcBef>
                <a:spcPts val="0"/>
              </a:spcBef>
              <a:spcAft>
                <a:spcPts val="0"/>
              </a:spcAft>
              <a:buFont typeface="Arial" panose="020B0604020202020204" pitchFamily="34" charset="0"/>
              <a:buChar char="•"/>
              <a:tabLst>
                <a:tab pos="457200" algn="l"/>
              </a:tabLst>
            </a:pPr>
            <a:r>
              <a:rPr lang="fr-FR" sz="2800" u="sng" dirty="0" err="1">
                <a:ea typeface="Times New Roman" panose="02020603050405020304" pitchFamily="18" charset="0"/>
                <a:cs typeface="Times New Roman" panose="02020603050405020304" pitchFamily="18" charset="0"/>
              </a:rPr>
              <a:t>Census</a:t>
            </a:r>
            <a:r>
              <a:rPr lang="fr-FR" sz="2800" u="sng" dirty="0">
                <a:ea typeface="Times New Roman" panose="02020603050405020304" pitchFamily="18" charset="0"/>
                <a:cs typeface="Times New Roman" panose="02020603050405020304" pitchFamily="18" charset="0"/>
              </a:rPr>
              <a:t> Bureau – 2020 </a:t>
            </a:r>
            <a:r>
              <a:rPr lang="fr-FR" sz="2800" u="sng" dirty="0" err="1">
                <a:ea typeface="Times New Roman" panose="02020603050405020304" pitchFamily="18" charset="0"/>
                <a:cs typeface="Times New Roman" panose="02020603050405020304" pitchFamily="18" charset="0"/>
              </a:rPr>
              <a:t>Census</a:t>
            </a:r>
            <a:r>
              <a:rPr lang="fr-FR" sz="2800" u="sng" dirty="0">
                <a:ea typeface="Times New Roman" panose="02020603050405020304" pitchFamily="18" charset="0"/>
                <a:cs typeface="Times New Roman" panose="02020603050405020304" pitchFamily="18" charset="0"/>
              </a:rPr>
              <a:t> - census.gov</a:t>
            </a:r>
            <a:endParaRPr lang="en-US" sz="2800" dirty="0">
              <a:cs typeface="Times New Roman" panose="02020603050405020304" pitchFamily="18" charset="0"/>
            </a:endParaRPr>
          </a:p>
          <a:p>
            <a:pPr marL="342900" marR="0" lvl="0" indent="-342900">
              <a:spcBef>
                <a:spcPts val="0"/>
              </a:spcBef>
              <a:spcAft>
                <a:spcPts val="0"/>
              </a:spcAft>
              <a:buFont typeface="Arial" panose="020B0604020202020204" pitchFamily="34" charset="0"/>
              <a:buChar char="•"/>
              <a:tabLst>
                <a:tab pos="457200" algn="l"/>
              </a:tabLst>
            </a:pPr>
            <a:r>
              <a:rPr lang="en-US" sz="2800" dirty="0">
                <a:ea typeface="Times New Roman" panose="02020603050405020304" pitchFamily="18" charset="0"/>
                <a:cs typeface="Times New Roman" panose="02020603050405020304" pitchFamily="18" charset="0"/>
              </a:rPr>
              <a:t>Counting for Dollars – GW Institute of Public Policy- </a:t>
            </a:r>
            <a:r>
              <a:rPr lang="en-US" sz="2800" u="sng" dirty="0">
                <a:hlinkClick r:id="rId6"/>
              </a:rPr>
              <a:t>https://gwipp.gwu.edu/sites/g/files/zaxdzs2181/f/downloads/IPP-1819-3%20CountingforDollars_MO.pdf</a:t>
            </a:r>
            <a:endParaRPr lang="en-US" sz="2800" dirty="0">
              <a:cs typeface="Times New Roman" panose="02020603050405020304" pitchFamily="18" charset="0"/>
            </a:endParaRPr>
          </a:p>
          <a:p>
            <a:pPr marL="342900" marR="0" lvl="0" indent="-342900">
              <a:spcBef>
                <a:spcPts val="0"/>
              </a:spcBef>
              <a:spcAft>
                <a:spcPts val="0"/>
              </a:spcAft>
              <a:buFont typeface="Arial" panose="020B0604020202020204" pitchFamily="34" charset="0"/>
              <a:buChar char="•"/>
              <a:tabLst>
                <a:tab pos="457200" algn="l"/>
              </a:tabLst>
            </a:pPr>
            <a:r>
              <a:rPr lang="en-US" sz="2800" dirty="0">
                <a:ea typeface="Times New Roman" panose="02020603050405020304" pitchFamily="18" charset="0"/>
                <a:cs typeface="Times New Roman" panose="02020603050405020304" pitchFamily="18" charset="0"/>
              </a:rPr>
              <a:t>Hard To Count Maps - </a:t>
            </a:r>
            <a:r>
              <a:rPr lang="en-US" sz="2800" u="sng" dirty="0">
                <a:ea typeface="Times New Roman" panose="02020603050405020304" pitchFamily="18" charset="0"/>
                <a:cs typeface="Times New Roman" panose="02020603050405020304" pitchFamily="18" charset="0"/>
                <a:hlinkClick r:id="rId7"/>
              </a:rPr>
              <a:t>https://www.censushardtocountmaps2020.us/</a:t>
            </a:r>
            <a:endParaRPr lang="en-US" sz="2800" dirty="0">
              <a:effectLst/>
              <a:cs typeface="Times New Roman" panose="02020603050405020304" pitchFamily="18" charset="0"/>
            </a:endParaRPr>
          </a:p>
        </p:txBody>
      </p:sp>
    </p:spTree>
    <p:extLst>
      <p:ext uri="{BB962C8B-B14F-4D97-AF65-F5344CB8AC3E}">
        <p14:creationId xmlns:p14="http://schemas.microsoft.com/office/powerpoint/2010/main" val="27676906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B25BFF-7A5B-B64C-A44E-7586E30E02FE}"/>
              </a:ext>
            </a:extLst>
          </p:cNvPr>
          <p:cNvSpPr>
            <a:spLocks noGrp="1"/>
          </p:cNvSpPr>
          <p:nvPr>
            <p:ph type="title"/>
          </p:nvPr>
        </p:nvSpPr>
        <p:spPr>
          <a:xfrm>
            <a:off x="1088571" y="365126"/>
            <a:ext cx="7802880" cy="1325563"/>
          </a:xfrm>
        </p:spPr>
        <p:txBody>
          <a:bodyPr>
            <a:normAutofit/>
          </a:bodyPr>
          <a:lstStyle/>
          <a:p>
            <a:r>
              <a:rPr lang="en-US" sz="3200" dirty="0"/>
              <a:t>2020 Census: Getting a complete count</a:t>
            </a:r>
          </a:p>
        </p:txBody>
      </p:sp>
      <p:sp>
        <p:nvSpPr>
          <p:cNvPr id="3" name="Content Placeholder 2">
            <a:extLst>
              <a:ext uri="{FF2B5EF4-FFF2-40B4-BE49-F238E27FC236}">
                <a16:creationId xmlns:a16="http://schemas.microsoft.com/office/drawing/2014/main" id="{72B3EABD-844E-AF49-BED8-E3D3EDC13F0B}"/>
              </a:ext>
            </a:extLst>
          </p:cNvPr>
          <p:cNvSpPr>
            <a:spLocks noGrp="1"/>
          </p:cNvSpPr>
          <p:nvPr>
            <p:ph idx="1"/>
          </p:nvPr>
        </p:nvSpPr>
        <p:spPr>
          <a:xfrm>
            <a:off x="954955" y="1373340"/>
            <a:ext cx="8080889" cy="4972041"/>
          </a:xfrm>
        </p:spPr>
        <p:txBody>
          <a:bodyPr/>
          <a:lstStyle/>
          <a:p>
            <a:r>
              <a:rPr lang="en-US" dirty="0"/>
              <a:t>Why should it matter to you?</a:t>
            </a:r>
          </a:p>
          <a:p>
            <a:pPr lvl="1"/>
            <a:r>
              <a:rPr lang="en-US" sz="2800" dirty="0"/>
              <a:t>Distribution of federal resources: </a:t>
            </a:r>
            <a:r>
              <a:rPr lang="en-US" dirty="0"/>
              <a:t>~$800B/year</a:t>
            </a:r>
          </a:p>
          <a:p>
            <a:pPr lvl="1"/>
            <a:r>
              <a:rPr lang="en-US" sz="2800" dirty="0"/>
              <a:t>How congressional seats are decided </a:t>
            </a:r>
          </a:p>
          <a:p>
            <a:pPr lvl="1"/>
            <a:r>
              <a:rPr lang="en-US" sz="2800" dirty="0"/>
              <a:t>Accurate data for strategic decision-making</a:t>
            </a:r>
          </a:p>
          <a:p>
            <a:pPr lvl="1"/>
            <a:r>
              <a:rPr lang="en-US" sz="2800" dirty="0"/>
              <a:t>To apportion to states as directed by Article 1, Section 2 of the US Constitution:</a:t>
            </a:r>
          </a:p>
          <a:p>
            <a:pPr lvl="1"/>
            <a:endParaRPr lang="en-US" sz="3200" dirty="0"/>
          </a:p>
          <a:p>
            <a:endParaRPr lang="en-US" dirty="0"/>
          </a:p>
        </p:txBody>
      </p:sp>
      <p:pic>
        <p:nvPicPr>
          <p:cNvPr id="4" name="Picture 3"/>
          <p:cNvPicPr>
            <a:picLocks noChangeAspect="1"/>
          </p:cNvPicPr>
          <p:nvPr/>
        </p:nvPicPr>
        <p:blipFill>
          <a:blip r:embed="rId3"/>
          <a:stretch>
            <a:fillRect/>
          </a:stretch>
        </p:blipFill>
        <p:spPr>
          <a:xfrm>
            <a:off x="1005929" y="4137734"/>
            <a:ext cx="7968163" cy="2462997"/>
          </a:xfrm>
          <a:prstGeom prst="rect">
            <a:avLst/>
          </a:prstGeom>
        </p:spPr>
      </p:pic>
    </p:spTree>
    <p:extLst>
      <p:ext uri="{BB962C8B-B14F-4D97-AF65-F5344CB8AC3E}">
        <p14:creationId xmlns:p14="http://schemas.microsoft.com/office/powerpoint/2010/main" val="11204578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B25BFF-7A5B-B64C-A44E-7586E30E02FE}"/>
              </a:ext>
            </a:extLst>
          </p:cNvPr>
          <p:cNvSpPr>
            <a:spLocks noGrp="1"/>
          </p:cNvSpPr>
          <p:nvPr>
            <p:ph type="title"/>
          </p:nvPr>
        </p:nvSpPr>
        <p:spPr>
          <a:xfrm>
            <a:off x="1397408" y="365126"/>
            <a:ext cx="7258912" cy="1325563"/>
          </a:xfrm>
        </p:spPr>
        <p:txBody>
          <a:bodyPr>
            <a:normAutofit/>
          </a:bodyPr>
          <a:lstStyle/>
          <a:p>
            <a:r>
              <a:rPr lang="en-US" sz="3600" dirty="0"/>
              <a:t>2020 Census: Who is counted?</a:t>
            </a:r>
          </a:p>
        </p:txBody>
      </p:sp>
      <p:sp>
        <p:nvSpPr>
          <p:cNvPr id="3" name="Content Placeholder 2">
            <a:extLst>
              <a:ext uri="{FF2B5EF4-FFF2-40B4-BE49-F238E27FC236}">
                <a16:creationId xmlns:a16="http://schemas.microsoft.com/office/drawing/2014/main" id="{72B3EABD-844E-AF49-BED8-E3D3EDC13F0B}"/>
              </a:ext>
            </a:extLst>
          </p:cNvPr>
          <p:cNvSpPr>
            <a:spLocks noGrp="1"/>
          </p:cNvSpPr>
          <p:nvPr>
            <p:ph idx="1"/>
          </p:nvPr>
        </p:nvSpPr>
        <p:spPr>
          <a:xfrm>
            <a:off x="1007407" y="1681453"/>
            <a:ext cx="8038913" cy="4903470"/>
          </a:xfrm>
        </p:spPr>
        <p:txBody>
          <a:bodyPr>
            <a:normAutofit/>
          </a:bodyPr>
          <a:lstStyle/>
          <a:p>
            <a:r>
              <a:rPr lang="en-US" dirty="0"/>
              <a:t>The census counts all persons who live in the United States on April 1, 2020, regardless of citizenship or immigration status</a:t>
            </a:r>
          </a:p>
          <a:p>
            <a:r>
              <a:rPr lang="en-US" dirty="0"/>
              <a:t>People are counted at their “usual place of residence” every ten years</a:t>
            </a:r>
          </a:p>
          <a:p>
            <a:pPr lvl="1">
              <a:buFont typeface="Courier New" panose="02070309020205020404" pitchFamily="49" charset="0"/>
              <a:buChar char="o"/>
            </a:pPr>
            <a:r>
              <a:rPr lang="en-US" dirty="0"/>
              <a:t>College students living away from home: counted at college residence</a:t>
            </a:r>
          </a:p>
          <a:p>
            <a:pPr lvl="1">
              <a:buFont typeface="Courier New" panose="02070309020205020404" pitchFamily="49" charset="0"/>
              <a:buChar char="o"/>
            </a:pPr>
            <a:r>
              <a:rPr lang="en-US" dirty="0"/>
              <a:t>Incarcerated: at prison/jail facility</a:t>
            </a:r>
          </a:p>
          <a:p>
            <a:pPr lvl="1">
              <a:buFont typeface="Courier New" panose="02070309020205020404" pitchFamily="49" charset="0"/>
              <a:buChar char="o"/>
            </a:pPr>
            <a:r>
              <a:rPr lang="en-US" dirty="0"/>
              <a:t>Homeless: Service-based Enumeration; Enumeration of Transitory Locations; or where they are staying, however temporary, if there is no other “usual residence”</a:t>
            </a:r>
          </a:p>
          <a:p>
            <a:endParaRPr lang="en-US" dirty="0"/>
          </a:p>
        </p:txBody>
      </p:sp>
    </p:spTree>
    <p:extLst>
      <p:ext uri="{BB962C8B-B14F-4D97-AF65-F5344CB8AC3E}">
        <p14:creationId xmlns:p14="http://schemas.microsoft.com/office/powerpoint/2010/main" val="14066929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399" y="287985"/>
            <a:ext cx="6552735" cy="1325563"/>
          </a:xfrm>
        </p:spPr>
        <p:txBody>
          <a:bodyPr/>
          <a:lstStyle/>
          <a:p>
            <a:r>
              <a:rPr lang="en-US" dirty="0"/>
              <a:t>New Challenges</a:t>
            </a:r>
          </a:p>
        </p:txBody>
      </p:sp>
      <p:sp>
        <p:nvSpPr>
          <p:cNvPr id="3" name="Content Placeholder 2"/>
          <p:cNvSpPr>
            <a:spLocks noGrp="1"/>
          </p:cNvSpPr>
          <p:nvPr>
            <p:ph idx="1"/>
          </p:nvPr>
        </p:nvSpPr>
        <p:spPr>
          <a:xfrm>
            <a:off x="914399" y="1450109"/>
            <a:ext cx="8229601" cy="4726854"/>
          </a:xfrm>
        </p:spPr>
        <p:txBody>
          <a:bodyPr>
            <a:normAutofit/>
          </a:bodyPr>
          <a:lstStyle/>
          <a:p>
            <a:pPr marL="0" indent="0">
              <a:buNone/>
            </a:pPr>
            <a:r>
              <a:rPr lang="en-US" dirty="0"/>
              <a:t>First high-tech census: primarily driving to internet</a:t>
            </a:r>
          </a:p>
          <a:p>
            <a:pPr marL="0" indent="0">
              <a:buNone/>
            </a:pPr>
            <a:endParaRPr lang="en-US" dirty="0"/>
          </a:p>
          <a:p>
            <a:endParaRPr lang="en-US" dirty="0"/>
          </a:p>
        </p:txBody>
      </p:sp>
      <p:pic>
        <p:nvPicPr>
          <p:cNvPr id="5" name="Picture 4"/>
          <p:cNvPicPr>
            <a:picLocks noChangeAspect="1"/>
          </p:cNvPicPr>
          <p:nvPr/>
        </p:nvPicPr>
        <p:blipFill>
          <a:blip r:embed="rId3"/>
          <a:stretch>
            <a:fillRect/>
          </a:stretch>
        </p:blipFill>
        <p:spPr>
          <a:xfrm>
            <a:off x="648173" y="2307603"/>
            <a:ext cx="8495827" cy="4013464"/>
          </a:xfrm>
          <a:prstGeom prst="rect">
            <a:avLst/>
          </a:prstGeom>
        </p:spPr>
      </p:pic>
    </p:spTree>
    <p:extLst>
      <p:ext uri="{BB962C8B-B14F-4D97-AF65-F5344CB8AC3E}">
        <p14:creationId xmlns:p14="http://schemas.microsoft.com/office/powerpoint/2010/main" val="26784030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8865" y="365126"/>
            <a:ext cx="7220729" cy="1325563"/>
          </a:xfrm>
        </p:spPr>
        <p:txBody>
          <a:bodyPr>
            <a:normAutofit/>
          </a:bodyPr>
          <a:lstStyle/>
          <a:p>
            <a:r>
              <a:rPr lang="en-US" sz="2800" dirty="0"/>
              <a:t>Challenges to a getting a complete count</a:t>
            </a:r>
          </a:p>
        </p:txBody>
      </p:sp>
      <p:sp>
        <p:nvSpPr>
          <p:cNvPr id="3" name="Content Placeholder 2"/>
          <p:cNvSpPr>
            <a:spLocks noGrp="1"/>
          </p:cNvSpPr>
          <p:nvPr>
            <p:ph idx="1"/>
          </p:nvPr>
        </p:nvSpPr>
        <p:spPr>
          <a:xfrm>
            <a:off x="1032387" y="1523540"/>
            <a:ext cx="7885471" cy="4955917"/>
          </a:xfrm>
        </p:spPr>
        <p:txBody>
          <a:bodyPr>
            <a:normAutofit/>
          </a:bodyPr>
          <a:lstStyle/>
          <a:p>
            <a:r>
              <a:rPr lang="en-US" dirty="0"/>
              <a:t>Broadband issues</a:t>
            </a:r>
          </a:p>
          <a:p>
            <a:r>
              <a:rPr lang="en-US" dirty="0"/>
              <a:t>No mailers to PO Boxes</a:t>
            </a:r>
          </a:p>
          <a:p>
            <a:r>
              <a:rPr lang="en-US" dirty="0"/>
              <a:t>Increase in “under-served” populations</a:t>
            </a:r>
          </a:p>
          <a:p>
            <a:r>
              <a:rPr lang="en-US" dirty="0"/>
              <a:t>Particular concern re: seniors due to on-line push</a:t>
            </a:r>
          </a:p>
          <a:p>
            <a:r>
              <a:rPr lang="en-US" dirty="0"/>
              <a:t>Call-in option</a:t>
            </a:r>
          </a:p>
          <a:p>
            <a:pPr lvl="1"/>
            <a:r>
              <a:rPr lang="en-US" dirty="0"/>
              <a:t>Automated</a:t>
            </a:r>
          </a:p>
          <a:p>
            <a:pPr lvl="1"/>
            <a:r>
              <a:rPr lang="en-US" dirty="0"/>
              <a:t>Opportunity for translators</a:t>
            </a:r>
          </a:p>
          <a:p>
            <a:r>
              <a:rPr lang="en-US" dirty="0"/>
              <a:t>Fewer canvassers and limited outreach</a:t>
            </a:r>
          </a:p>
          <a:p>
            <a:r>
              <a:rPr lang="en-US" dirty="0"/>
              <a:t>Decreased and delayed funding</a:t>
            </a:r>
          </a:p>
          <a:p>
            <a:endParaRPr lang="en-US" dirty="0"/>
          </a:p>
          <a:p>
            <a:endParaRPr lang="en-US" dirty="0"/>
          </a:p>
        </p:txBody>
      </p:sp>
    </p:spTree>
    <p:extLst>
      <p:ext uri="{BB962C8B-B14F-4D97-AF65-F5344CB8AC3E}">
        <p14:creationId xmlns:p14="http://schemas.microsoft.com/office/powerpoint/2010/main" val="7655722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5360" y="365126"/>
            <a:ext cx="7829005" cy="1325563"/>
          </a:xfrm>
        </p:spPr>
        <p:txBody>
          <a:bodyPr>
            <a:normAutofit/>
          </a:bodyPr>
          <a:lstStyle/>
          <a:p>
            <a:pPr algn="ctr"/>
            <a:r>
              <a:rPr lang="en-US" sz="3600" dirty="0"/>
              <a:t>2020 Census: Impact on Missouri</a:t>
            </a:r>
            <a:br>
              <a:rPr lang="en-US" sz="3600" dirty="0"/>
            </a:br>
            <a:r>
              <a:rPr lang="en-US" sz="2400" b="0" i="1" dirty="0"/>
              <a:t>--Lessons from 2010--</a:t>
            </a:r>
          </a:p>
        </p:txBody>
      </p:sp>
      <p:sp>
        <p:nvSpPr>
          <p:cNvPr id="3" name="Content Placeholder 2"/>
          <p:cNvSpPr>
            <a:spLocks noGrp="1"/>
          </p:cNvSpPr>
          <p:nvPr>
            <p:ph idx="1"/>
          </p:nvPr>
        </p:nvSpPr>
        <p:spPr>
          <a:xfrm>
            <a:off x="1088571" y="1825625"/>
            <a:ext cx="7715794" cy="4351338"/>
          </a:xfrm>
        </p:spPr>
        <p:txBody>
          <a:bodyPr/>
          <a:lstStyle/>
          <a:p>
            <a:r>
              <a:rPr lang="en-US" dirty="0"/>
              <a:t>Received </a:t>
            </a:r>
            <a:r>
              <a:rPr lang="en-US" b="1" dirty="0"/>
              <a:t>$16.5B </a:t>
            </a:r>
            <a:r>
              <a:rPr lang="en-US" dirty="0"/>
              <a:t>in federal funds in FY2016 from 55 federal programs.</a:t>
            </a:r>
          </a:p>
          <a:p>
            <a:r>
              <a:rPr lang="en-US" dirty="0"/>
              <a:t>Forfeited </a:t>
            </a:r>
            <a:r>
              <a:rPr lang="en-US" b="1" dirty="0"/>
              <a:t>$1,272 </a:t>
            </a:r>
            <a:r>
              <a:rPr lang="en-US" dirty="0"/>
              <a:t>for every person undercounted in 2010</a:t>
            </a:r>
          </a:p>
          <a:p>
            <a:r>
              <a:rPr lang="en-US" b="1" dirty="0"/>
              <a:t>Lost ~$75M for every 1% undercounted</a:t>
            </a:r>
            <a:r>
              <a:rPr lang="en-US" dirty="0"/>
              <a:t>.</a:t>
            </a:r>
          </a:p>
          <a:p>
            <a:r>
              <a:rPr lang="en-US" dirty="0"/>
              <a:t>Lost a </a:t>
            </a:r>
            <a:r>
              <a:rPr lang="en-US" b="1" dirty="0"/>
              <a:t>congressional seat </a:t>
            </a:r>
            <a:r>
              <a:rPr lang="en-US" dirty="0"/>
              <a:t>as a result of 2010 Census</a:t>
            </a:r>
          </a:p>
          <a:p>
            <a:endParaRPr lang="en-US" dirty="0"/>
          </a:p>
        </p:txBody>
      </p:sp>
    </p:spTree>
    <p:extLst>
      <p:ext uri="{BB962C8B-B14F-4D97-AF65-F5344CB8AC3E}">
        <p14:creationId xmlns:p14="http://schemas.microsoft.com/office/powerpoint/2010/main" val="32821075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3"/>
          </p:nvPr>
        </p:nvPicPr>
        <p:blipFill>
          <a:blip r:embed="rId3"/>
          <a:srcRect t="7347" b="7347"/>
          <a:stretch>
            <a:fillRect/>
          </a:stretch>
        </p:blipFill>
        <p:spPr>
          <a:xfrm>
            <a:off x="1081548" y="747713"/>
            <a:ext cx="7627553" cy="6032405"/>
          </a:xfrm>
          <a:prstGeom prst="rect">
            <a:avLst/>
          </a:prstGeom>
        </p:spPr>
      </p:pic>
      <p:sp>
        <p:nvSpPr>
          <p:cNvPr id="7" name="TextBox 6"/>
          <p:cNvSpPr txBox="1"/>
          <p:nvPr/>
        </p:nvSpPr>
        <p:spPr>
          <a:xfrm>
            <a:off x="1002890" y="286048"/>
            <a:ext cx="7993626" cy="461665"/>
          </a:xfrm>
          <a:prstGeom prst="rect">
            <a:avLst/>
          </a:prstGeom>
          <a:noFill/>
        </p:spPr>
        <p:txBody>
          <a:bodyPr wrap="square" rtlCol="0">
            <a:spAutoFit/>
          </a:bodyPr>
          <a:lstStyle/>
          <a:p>
            <a:r>
              <a:rPr lang="en-US" sz="2400" b="1" dirty="0"/>
              <a:t>Missourians Rely on Federal Dollars</a:t>
            </a:r>
          </a:p>
        </p:txBody>
      </p:sp>
    </p:spTree>
    <p:extLst>
      <p:ext uri="{BB962C8B-B14F-4D97-AF65-F5344CB8AC3E}">
        <p14:creationId xmlns:p14="http://schemas.microsoft.com/office/powerpoint/2010/main" val="35906631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219200" y="365126"/>
            <a:ext cx="7229243" cy="1325563"/>
          </a:xfrm>
        </p:spPr>
        <p:txBody>
          <a:bodyPr/>
          <a:lstStyle/>
          <a:p>
            <a:pPr algn="ctr"/>
            <a:r>
              <a:rPr lang="en-US" dirty="0"/>
              <a:t>Missouri’s Hard to Count</a:t>
            </a:r>
          </a:p>
        </p:txBody>
      </p:sp>
      <p:sp>
        <p:nvSpPr>
          <p:cNvPr id="5" name="Content Placeholder 4"/>
          <p:cNvSpPr>
            <a:spLocks noGrp="1"/>
          </p:cNvSpPr>
          <p:nvPr>
            <p:ph sz="half" idx="1"/>
          </p:nvPr>
        </p:nvSpPr>
        <p:spPr>
          <a:xfrm>
            <a:off x="1376218" y="1385889"/>
            <a:ext cx="7478625" cy="4852266"/>
          </a:xfrm>
        </p:spPr>
        <p:txBody>
          <a:bodyPr>
            <a:normAutofit fontScale="92500" lnSpcReduction="10000"/>
          </a:bodyPr>
          <a:lstStyle/>
          <a:p>
            <a:r>
              <a:rPr lang="en-US" sz="3000" dirty="0"/>
              <a:t>Low income</a:t>
            </a:r>
          </a:p>
          <a:p>
            <a:r>
              <a:rPr lang="en-US" sz="3000" dirty="0"/>
              <a:t>Rural</a:t>
            </a:r>
          </a:p>
          <a:p>
            <a:r>
              <a:rPr lang="en-US" sz="3000" dirty="0"/>
              <a:t>Renters</a:t>
            </a:r>
          </a:p>
          <a:p>
            <a:r>
              <a:rPr lang="en-US" sz="3000" dirty="0"/>
              <a:t>Multifamily housing</a:t>
            </a:r>
          </a:p>
          <a:p>
            <a:r>
              <a:rPr lang="en-US" sz="3000" dirty="0"/>
              <a:t>Communities of color</a:t>
            </a:r>
          </a:p>
          <a:p>
            <a:r>
              <a:rPr lang="en-US" sz="3000" dirty="0"/>
              <a:t>Limited English proficiency</a:t>
            </a:r>
          </a:p>
          <a:p>
            <a:r>
              <a:rPr lang="en-US" sz="3000" dirty="0"/>
              <a:t>Children under five </a:t>
            </a:r>
          </a:p>
          <a:p>
            <a:r>
              <a:rPr lang="en-US" sz="3000" dirty="0"/>
              <a:t>Homeless</a:t>
            </a:r>
          </a:p>
          <a:p>
            <a:pPr>
              <a:buFont typeface="Wingdings" panose="05000000000000000000" pitchFamily="2" charset="2"/>
              <a:buChar char="ü"/>
            </a:pPr>
            <a:r>
              <a:rPr lang="en-US" sz="3000" dirty="0"/>
              <a:t>Older Adults</a:t>
            </a:r>
          </a:p>
          <a:p>
            <a:pPr>
              <a:buFont typeface="Wingdings" panose="05000000000000000000" pitchFamily="2" charset="2"/>
              <a:buChar char="ü"/>
            </a:pPr>
            <a:r>
              <a:rPr lang="en-US" sz="3000" dirty="0"/>
              <a:t>PO Box Holders </a:t>
            </a:r>
          </a:p>
          <a:p>
            <a:endParaRPr lang="en-US" dirty="0"/>
          </a:p>
        </p:txBody>
      </p:sp>
    </p:spTree>
    <p:extLst>
      <p:ext uri="{BB962C8B-B14F-4D97-AF65-F5344CB8AC3E}">
        <p14:creationId xmlns:p14="http://schemas.microsoft.com/office/powerpoint/2010/main" val="2310337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0711" y="365126"/>
            <a:ext cx="7328884" cy="1325563"/>
          </a:xfrm>
        </p:spPr>
        <p:txBody>
          <a:bodyPr/>
          <a:lstStyle/>
          <a:p>
            <a:r>
              <a:rPr lang="en-US" dirty="0"/>
              <a:t>2020 Census Timeline</a:t>
            </a:r>
          </a:p>
        </p:txBody>
      </p:sp>
      <p:sp>
        <p:nvSpPr>
          <p:cNvPr id="3" name="Content Placeholder 2"/>
          <p:cNvSpPr>
            <a:spLocks noGrp="1"/>
          </p:cNvSpPr>
          <p:nvPr>
            <p:ph idx="1"/>
          </p:nvPr>
        </p:nvSpPr>
        <p:spPr>
          <a:xfrm>
            <a:off x="1248698" y="1504336"/>
            <a:ext cx="7826476" cy="5270090"/>
          </a:xfrm>
        </p:spPr>
        <p:txBody>
          <a:bodyPr>
            <a:normAutofit fontScale="92500" lnSpcReduction="10000"/>
          </a:bodyPr>
          <a:lstStyle/>
          <a:p>
            <a:pPr marL="0" indent="0">
              <a:buNone/>
            </a:pPr>
            <a:r>
              <a:rPr lang="en-US" dirty="0"/>
              <a:t>2019 Highlights</a:t>
            </a:r>
          </a:p>
          <a:p>
            <a:r>
              <a:rPr lang="en-US" dirty="0"/>
              <a:t>Spring 2019: Hiring of in-field address canvassers</a:t>
            </a:r>
          </a:p>
          <a:p>
            <a:r>
              <a:rPr lang="en-US" dirty="0"/>
              <a:t>Fall 2019: Hiring of enumerators</a:t>
            </a:r>
          </a:p>
          <a:p>
            <a:pPr marL="0" indent="0">
              <a:buNone/>
            </a:pPr>
            <a:r>
              <a:rPr lang="en-US" dirty="0"/>
              <a:t>2020 Highlights</a:t>
            </a:r>
          </a:p>
          <a:p>
            <a:r>
              <a:rPr lang="en-US" dirty="0"/>
              <a:t>January: Launch national advertising campaign</a:t>
            </a:r>
          </a:p>
          <a:p>
            <a:r>
              <a:rPr lang="en-US" dirty="0"/>
              <a:t>March 16 – April 30: Self-response phase (internet, phone)</a:t>
            </a:r>
          </a:p>
          <a:p>
            <a:r>
              <a:rPr lang="en-US" dirty="0"/>
              <a:t>April 1: CENSUS DAY!</a:t>
            </a:r>
          </a:p>
          <a:p>
            <a:r>
              <a:rPr lang="en-US" dirty="0"/>
              <a:t>May 13 – July: Nonresponse Follow-up (canvassing)</a:t>
            </a:r>
          </a:p>
          <a:p>
            <a:r>
              <a:rPr lang="en-US" dirty="0"/>
              <a:t>By December 31</a:t>
            </a:r>
            <a:r>
              <a:rPr lang="en-US" baseline="30000" dirty="0"/>
              <a:t>st</a:t>
            </a:r>
            <a:r>
              <a:rPr lang="en-US" dirty="0"/>
              <a:t>: Census Bureau transmits state information to President</a:t>
            </a:r>
          </a:p>
          <a:p>
            <a:endParaRPr lang="en-US" dirty="0"/>
          </a:p>
        </p:txBody>
      </p:sp>
    </p:spTree>
    <p:extLst>
      <p:ext uri="{BB962C8B-B14F-4D97-AF65-F5344CB8AC3E}">
        <p14:creationId xmlns:p14="http://schemas.microsoft.com/office/powerpoint/2010/main" val="355559895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1022</TotalTime>
  <Words>1544</Words>
  <Application>Microsoft Macintosh PowerPoint</Application>
  <PresentationFormat>On-screen Show (4:3)</PresentationFormat>
  <Paragraphs>137</Paragraphs>
  <Slides>11</Slides>
  <Notes>11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11</vt:i4>
      </vt:variant>
    </vt:vector>
  </HeadingPairs>
  <TitlesOfParts>
    <vt:vector size="19" baseType="lpstr">
      <vt:lpstr>Arial</vt:lpstr>
      <vt:lpstr>Calibri</vt:lpstr>
      <vt:lpstr>Courier New</vt:lpstr>
      <vt:lpstr>Symbol</vt:lpstr>
      <vt:lpstr>Times New Roman</vt:lpstr>
      <vt:lpstr>Trebuchet MS</vt:lpstr>
      <vt:lpstr>Wingdings</vt:lpstr>
      <vt:lpstr>Office Theme</vt:lpstr>
      <vt:lpstr>Making the Census Count for Missouri</vt:lpstr>
      <vt:lpstr>2020 Census: Getting a complete count</vt:lpstr>
      <vt:lpstr>2020 Census: Who is counted?</vt:lpstr>
      <vt:lpstr>New Challenges</vt:lpstr>
      <vt:lpstr>Challenges to a getting a complete count</vt:lpstr>
      <vt:lpstr>2020 Census: Impact on Missouri --Lessons from 2010--</vt:lpstr>
      <vt:lpstr>PowerPoint Presentation</vt:lpstr>
      <vt:lpstr>Missouri’s Hard to Count</vt:lpstr>
      <vt:lpstr>2020 Census Timeline</vt:lpstr>
      <vt:lpstr>My Census Work</vt:lpstr>
      <vt:lpstr>PowerPoint Presentation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Microsoft Office User</cp:lastModifiedBy>
  <cp:revision>55</cp:revision>
  <cp:lastPrinted>2020-01-07T19:36:23Z</cp:lastPrinted>
  <dcterms:created xsi:type="dcterms:W3CDTF">2018-06-22T19:08:40Z</dcterms:created>
  <dcterms:modified xsi:type="dcterms:W3CDTF">2020-01-09T18:32:32Z</dcterms:modified>
</cp:coreProperties>
</file>