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411" r:id="rId2"/>
    <p:sldId id="412" r:id="rId3"/>
    <p:sldId id="264" r:id="rId4"/>
    <p:sldId id="420" r:id="rId5"/>
    <p:sldId id="419" r:id="rId6"/>
    <p:sldId id="426" r:id="rId7"/>
    <p:sldId id="425" r:id="rId8"/>
    <p:sldId id="424" r:id="rId9"/>
    <p:sldId id="423" r:id="rId10"/>
    <p:sldId id="422" r:id="rId11"/>
    <p:sldId id="421" r:id="rId12"/>
    <p:sldId id="427" r:id="rId13"/>
    <p:sldId id="415" r:id="rId14"/>
    <p:sldId id="286" r:id="rId15"/>
    <p:sldId id="269" r:id="rId16"/>
    <p:sldId id="428" r:id="rId17"/>
    <p:sldId id="429" r:id="rId18"/>
    <p:sldId id="430" r:id="rId19"/>
    <p:sldId id="431" r:id="rId20"/>
    <p:sldId id="432" r:id="rId21"/>
    <p:sldId id="433" r:id="rId22"/>
    <p:sldId id="434" r:id="rId23"/>
    <p:sldId id="435" r:id="rId24"/>
    <p:sldId id="436" r:id="rId25"/>
    <p:sldId id="437" r:id="rId2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822"/>
    <a:srgbClr val="F3B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1"/>
    <p:restoredTop sz="94699"/>
  </p:normalViewPr>
  <p:slideViewPr>
    <p:cSldViewPr snapToGrid="0" snapToObjects="1">
      <p:cViewPr varScale="1">
        <p:scale>
          <a:sx n="63" d="100"/>
          <a:sy n="63" d="100"/>
        </p:scale>
        <p:origin x="1004" y="52"/>
      </p:cViewPr>
      <p:guideLst/>
    </p:cSldViewPr>
  </p:slideViewPr>
  <p:notesTextViewPr>
    <p:cViewPr>
      <p:scale>
        <a:sx n="1" d="1"/>
        <a:sy n="1" d="1"/>
      </p:scale>
      <p:origin x="0" y="0"/>
    </p:cViewPr>
  </p:notesTextViewPr>
  <p:notesViewPr>
    <p:cSldViewPr snapToGrid="0" snapToObjects="1">
      <p:cViewPr varScale="1">
        <p:scale>
          <a:sx n="107" d="100"/>
          <a:sy n="107" d="100"/>
        </p:scale>
        <p:origin x="220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uch, Michael" userId="bd18ddd6-9ea9-46c5-bb23-c442adb9f4c0" providerId="ADAL" clId="{4C2A5F4C-7446-4169-967B-C5A881DCF21D}"/>
    <pc:docChg chg="undo custSel addSld delSld modSld">
      <pc:chgData name="Krauch, Michael" userId="bd18ddd6-9ea9-46c5-bb23-c442adb9f4c0" providerId="ADAL" clId="{4C2A5F4C-7446-4169-967B-C5A881DCF21D}" dt="2022-01-13T05:35:55.090" v="939" actId="2696"/>
      <pc:docMkLst>
        <pc:docMk/>
      </pc:docMkLst>
      <pc:sldChg chg="addSp delSp modSp del mod">
        <pc:chgData name="Krauch, Michael" userId="bd18ddd6-9ea9-46c5-bb23-c442adb9f4c0" providerId="ADAL" clId="{4C2A5F4C-7446-4169-967B-C5A881DCF21D}" dt="2022-01-13T05:35:55.090" v="939" actId="2696"/>
        <pc:sldMkLst>
          <pc:docMk/>
          <pc:sldMk cId="2124522303" sldId="289"/>
        </pc:sldMkLst>
        <pc:picChg chg="add del mod">
          <ac:chgData name="Krauch, Michael" userId="bd18ddd6-9ea9-46c5-bb23-c442adb9f4c0" providerId="ADAL" clId="{4C2A5F4C-7446-4169-967B-C5A881DCF21D}" dt="2022-01-13T05:35:04.482" v="938" actId="478"/>
          <ac:picMkLst>
            <pc:docMk/>
            <pc:sldMk cId="2124522303" sldId="289"/>
            <ac:picMk id="3" creationId="{00000000-0000-0000-0000-000000000000}"/>
          </ac:picMkLst>
        </pc:picChg>
      </pc:sldChg>
      <pc:sldChg chg="delSp modSp mod">
        <pc:chgData name="Krauch, Michael" userId="bd18ddd6-9ea9-46c5-bb23-c442adb9f4c0" providerId="ADAL" clId="{4C2A5F4C-7446-4169-967B-C5A881DCF21D}" dt="2022-01-13T05:25:17.235" v="925" actId="478"/>
        <pc:sldMkLst>
          <pc:docMk/>
          <pc:sldMk cId="2021473019" sldId="411"/>
        </pc:sldMkLst>
        <pc:spChg chg="mod">
          <ac:chgData name="Krauch, Michael" userId="bd18ddd6-9ea9-46c5-bb23-c442adb9f4c0" providerId="ADAL" clId="{4C2A5F4C-7446-4169-967B-C5A881DCF21D}" dt="2022-01-13T05:25:07.792" v="924" actId="20577"/>
          <ac:spMkLst>
            <pc:docMk/>
            <pc:sldMk cId="2021473019" sldId="411"/>
            <ac:spMk id="13" creationId="{BF0745D9-5F6F-704E-9D7D-FB7DEB279D61}"/>
          </ac:spMkLst>
        </pc:spChg>
        <pc:spChg chg="del mod">
          <ac:chgData name="Krauch, Michael" userId="bd18ddd6-9ea9-46c5-bb23-c442adb9f4c0" providerId="ADAL" clId="{4C2A5F4C-7446-4169-967B-C5A881DCF21D}" dt="2022-01-13T05:25:17.235" v="925" actId="478"/>
          <ac:spMkLst>
            <pc:docMk/>
            <pc:sldMk cId="2021473019" sldId="411"/>
            <ac:spMk id="14" creationId="{D97619C8-D28E-C44E-B5EF-E09B5C68DE5F}"/>
          </ac:spMkLst>
        </pc:spChg>
      </pc:sldChg>
      <pc:sldChg chg="modSp mod">
        <pc:chgData name="Krauch, Michael" userId="bd18ddd6-9ea9-46c5-bb23-c442adb9f4c0" providerId="ADAL" clId="{4C2A5F4C-7446-4169-967B-C5A881DCF21D}" dt="2022-01-13T05:25:42.615" v="935" actId="5793"/>
        <pc:sldMkLst>
          <pc:docMk/>
          <pc:sldMk cId="567170980" sldId="412"/>
        </pc:sldMkLst>
        <pc:spChg chg="mod">
          <ac:chgData name="Krauch, Michael" userId="bd18ddd6-9ea9-46c5-bb23-c442adb9f4c0" providerId="ADAL" clId="{4C2A5F4C-7446-4169-967B-C5A881DCF21D}" dt="2022-01-13T05:25:42.615" v="935" actId="5793"/>
          <ac:spMkLst>
            <pc:docMk/>
            <pc:sldMk cId="567170980" sldId="412"/>
            <ac:spMk id="8" creationId="{62503F97-1ACB-AF4F-93CC-1B856D1AFB31}"/>
          </ac:spMkLst>
        </pc:spChg>
      </pc:sldChg>
      <pc:sldChg chg="modSp mod">
        <pc:chgData name="Krauch, Michael" userId="bd18ddd6-9ea9-46c5-bb23-c442adb9f4c0" providerId="ADAL" clId="{4C2A5F4C-7446-4169-967B-C5A881DCF21D}" dt="2022-01-13T03:40:40.409" v="132" actId="20577"/>
        <pc:sldMkLst>
          <pc:docMk/>
          <pc:sldMk cId="1210879725" sldId="428"/>
        </pc:sldMkLst>
        <pc:spChg chg="mod">
          <ac:chgData name="Krauch, Michael" userId="bd18ddd6-9ea9-46c5-bb23-c442adb9f4c0" providerId="ADAL" clId="{4C2A5F4C-7446-4169-967B-C5A881DCF21D}" dt="2022-01-13T03:40:40.409" v="132" actId="20577"/>
          <ac:spMkLst>
            <pc:docMk/>
            <pc:sldMk cId="1210879725" sldId="428"/>
            <ac:spMk id="3" creationId="{00000000-0000-0000-0000-000000000000}"/>
          </ac:spMkLst>
        </pc:spChg>
      </pc:sldChg>
      <pc:sldChg chg="modSp mod">
        <pc:chgData name="Krauch, Michael" userId="bd18ddd6-9ea9-46c5-bb23-c442adb9f4c0" providerId="ADAL" clId="{4C2A5F4C-7446-4169-967B-C5A881DCF21D}" dt="2022-01-13T03:53:57.832" v="247" actId="255"/>
        <pc:sldMkLst>
          <pc:docMk/>
          <pc:sldMk cId="2443371939" sldId="429"/>
        </pc:sldMkLst>
        <pc:spChg chg="mod">
          <ac:chgData name="Krauch, Michael" userId="bd18ddd6-9ea9-46c5-bb23-c442adb9f4c0" providerId="ADAL" clId="{4C2A5F4C-7446-4169-967B-C5A881DCF21D}" dt="2022-01-13T03:53:57.832" v="247" actId="255"/>
          <ac:spMkLst>
            <pc:docMk/>
            <pc:sldMk cId="2443371939" sldId="429"/>
            <ac:spMk id="3" creationId="{00000000-0000-0000-0000-000000000000}"/>
          </ac:spMkLst>
        </pc:spChg>
      </pc:sldChg>
      <pc:sldChg chg="modSp mod">
        <pc:chgData name="Krauch, Michael" userId="bd18ddd6-9ea9-46c5-bb23-c442adb9f4c0" providerId="ADAL" clId="{4C2A5F4C-7446-4169-967B-C5A881DCF21D}" dt="2022-01-13T04:17:29.363" v="298" actId="20577"/>
        <pc:sldMkLst>
          <pc:docMk/>
          <pc:sldMk cId="542683604" sldId="430"/>
        </pc:sldMkLst>
        <pc:spChg chg="mod">
          <ac:chgData name="Krauch, Michael" userId="bd18ddd6-9ea9-46c5-bb23-c442adb9f4c0" providerId="ADAL" clId="{4C2A5F4C-7446-4169-967B-C5A881DCF21D}" dt="2022-01-13T04:17:29.363" v="298" actId="20577"/>
          <ac:spMkLst>
            <pc:docMk/>
            <pc:sldMk cId="542683604" sldId="430"/>
            <ac:spMk id="3" creationId="{00000000-0000-0000-0000-000000000000}"/>
          </ac:spMkLst>
        </pc:spChg>
      </pc:sldChg>
      <pc:sldChg chg="modSp mod">
        <pc:chgData name="Krauch, Michael" userId="bd18ddd6-9ea9-46c5-bb23-c442adb9f4c0" providerId="ADAL" clId="{4C2A5F4C-7446-4169-967B-C5A881DCF21D}" dt="2022-01-13T04:47:53.220" v="408" actId="114"/>
        <pc:sldMkLst>
          <pc:docMk/>
          <pc:sldMk cId="3113260232" sldId="431"/>
        </pc:sldMkLst>
        <pc:spChg chg="mod">
          <ac:chgData name="Krauch, Michael" userId="bd18ddd6-9ea9-46c5-bb23-c442adb9f4c0" providerId="ADAL" clId="{4C2A5F4C-7446-4169-967B-C5A881DCF21D}" dt="2022-01-13T04:47:53.220" v="408" actId="114"/>
          <ac:spMkLst>
            <pc:docMk/>
            <pc:sldMk cId="3113260232" sldId="431"/>
            <ac:spMk id="3" creationId="{00000000-0000-0000-0000-000000000000}"/>
          </ac:spMkLst>
        </pc:spChg>
      </pc:sldChg>
      <pc:sldChg chg="modSp add mod">
        <pc:chgData name="Krauch, Michael" userId="bd18ddd6-9ea9-46c5-bb23-c442adb9f4c0" providerId="ADAL" clId="{4C2A5F4C-7446-4169-967B-C5A881DCF21D}" dt="2022-01-13T04:55:43.787" v="527" actId="12"/>
        <pc:sldMkLst>
          <pc:docMk/>
          <pc:sldMk cId="2409246395" sldId="432"/>
        </pc:sldMkLst>
        <pc:spChg chg="mod">
          <ac:chgData name="Krauch, Michael" userId="bd18ddd6-9ea9-46c5-bb23-c442adb9f4c0" providerId="ADAL" clId="{4C2A5F4C-7446-4169-967B-C5A881DCF21D}" dt="2022-01-13T04:55:43.787" v="527" actId="12"/>
          <ac:spMkLst>
            <pc:docMk/>
            <pc:sldMk cId="2409246395" sldId="432"/>
            <ac:spMk id="3" creationId="{00000000-0000-0000-0000-000000000000}"/>
          </ac:spMkLst>
        </pc:spChg>
      </pc:sldChg>
      <pc:sldChg chg="modSp add mod">
        <pc:chgData name="Krauch, Michael" userId="bd18ddd6-9ea9-46c5-bb23-c442adb9f4c0" providerId="ADAL" clId="{4C2A5F4C-7446-4169-967B-C5A881DCF21D}" dt="2022-01-13T05:07:57.711" v="584" actId="255"/>
        <pc:sldMkLst>
          <pc:docMk/>
          <pc:sldMk cId="2859318645" sldId="433"/>
        </pc:sldMkLst>
        <pc:spChg chg="mod">
          <ac:chgData name="Krauch, Michael" userId="bd18ddd6-9ea9-46c5-bb23-c442adb9f4c0" providerId="ADAL" clId="{4C2A5F4C-7446-4169-967B-C5A881DCF21D}" dt="2022-01-13T05:07:57.711" v="584" actId="255"/>
          <ac:spMkLst>
            <pc:docMk/>
            <pc:sldMk cId="2859318645" sldId="433"/>
            <ac:spMk id="3" creationId="{00000000-0000-0000-0000-000000000000}"/>
          </ac:spMkLst>
        </pc:spChg>
      </pc:sldChg>
      <pc:sldChg chg="modSp add mod">
        <pc:chgData name="Krauch, Michael" userId="bd18ddd6-9ea9-46c5-bb23-c442adb9f4c0" providerId="ADAL" clId="{4C2A5F4C-7446-4169-967B-C5A881DCF21D}" dt="2022-01-13T05:11:53.396" v="641" actId="5793"/>
        <pc:sldMkLst>
          <pc:docMk/>
          <pc:sldMk cId="3878574126" sldId="434"/>
        </pc:sldMkLst>
        <pc:spChg chg="mod">
          <ac:chgData name="Krauch, Michael" userId="bd18ddd6-9ea9-46c5-bb23-c442adb9f4c0" providerId="ADAL" clId="{4C2A5F4C-7446-4169-967B-C5A881DCF21D}" dt="2022-01-13T05:11:53.396" v="641" actId="5793"/>
          <ac:spMkLst>
            <pc:docMk/>
            <pc:sldMk cId="3878574126" sldId="434"/>
            <ac:spMk id="3" creationId="{00000000-0000-0000-0000-000000000000}"/>
          </ac:spMkLst>
        </pc:spChg>
      </pc:sldChg>
      <pc:sldChg chg="modSp add mod">
        <pc:chgData name="Krauch, Michael" userId="bd18ddd6-9ea9-46c5-bb23-c442adb9f4c0" providerId="ADAL" clId="{4C2A5F4C-7446-4169-967B-C5A881DCF21D}" dt="2022-01-13T05:16:03.083" v="702" actId="5793"/>
        <pc:sldMkLst>
          <pc:docMk/>
          <pc:sldMk cId="1057082548" sldId="435"/>
        </pc:sldMkLst>
        <pc:spChg chg="mod">
          <ac:chgData name="Krauch, Michael" userId="bd18ddd6-9ea9-46c5-bb23-c442adb9f4c0" providerId="ADAL" clId="{4C2A5F4C-7446-4169-967B-C5A881DCF21D}" dt="2022-01-13T05:16:03.083" v="702" actId="5793"/>
          <ac:spMkLst>
            <pc:docMk/>
            <pc:sldMk cId="1057082548" sldId="435"/>
            <ac:spMk id="3" creationId="{00000000-0000-0000-0000-000000000000}"/>
          </ac:spMkLst>
        </pc:spChg>
      </pc:sldChg>
      <pc:sldChg chg="modSp add mod">
        <pc:chgData name="Krauch, Michael" userId="bd18ddd6-9ea9-46c5-bb23-c442adb9f4c0" providerId="ADAL" clId="{4C2A5F4C-7446-4169-967B-C5A881DCF21D}" dt="2022-01-13T05:21:29.209" v="817" actId="255"/>
        <pc:sldMkLst>
          <pc:docMk/>
          <pc:sldMk cId="1579213998" sldId="436"/>
        </pc:sldMkLst>
        <pc:spChg chg="mod">
          <ac:chgData name="Krauch, Michael" userId="bd18ddd6-9ea9-46c5-bb23-c442adb9f4c0" providerId="ADAL" clId="{4C2A5F4C-7446-4169-967B-C5A881DCF21D}" dt="2022-01-13T05:21:29.209" v="817" actId="255"/>
          <ac:spMkLst>
            <pc:docMk/>
            <pc:sldMk cId="1579213998" sldId="436"/>
            <ac:spMk id="3" creationId="{00000000-0000-0000-0000-000000000000}"/>
          </ac:spMkLst>
        </pc:spChg>
      </pc:sldChg>
      <pc:sldChg chg="modSp add mod">
        <pc:chgData name="Krauch, Michael" userId="bd18ddd6-9ea9-46c5-bb23-c442adb9f4c0" providerId="ADAL" clId="{4C2A5F4C-7446-4169-967B-C5A881DCF21D}" dt="2022-01-13T05:23:55.463" v="854" actId="20577"/>
        <pc:sldMkLst>
          <pc:docMk/>
          <pc:sldMk cId="820141604" sldId="437"/>
        </pc:sldMkLst>
        <pc:spChg chg="mod">
          <ac:chgData name="Krauch, Michael" userId="bd18ddd6-9ea9-46c5-bb23-c442adb9f4c0" providerId="ADAL" clId="{4C2A5F4C-7446-4169-967B-C5A881DCF21D}" dt="2022-01-13T05:23:55.463" v="854" actId="20577"/>
          <ac:spMkLst>
            <pc:docMk/>
            <pc:sldMk cId="820141604" sldId="437"/>
            <ac:spMk id="2" creationId="{00000000-0000-0000-0000-000000000000}"/>
          </ac:spMkLst>
        </pc:spChg>
        <pc:spChg chg="mod">
          <ac:chgData name="Krauch, Michael" userId="bd18ddd6-9ea9-46c5-bb23-c442adb9f4c0" providerId="ADAL" clId="{4C2A5F4C-7446-4169-967B-C5A881DCF21D}" dt="2022-01-13T05:23:45.437" v="834" actId="20577"/>
          <ac:spMkLst>
            <pc:docMk/>
            <pc:sldMk cId="820141604" sldId="437"/>
            <ac:spMk id="3" creationId="{00000000-0000-0000-0000-000000000000}"/>
          </ac:spMkLst>
        </pc:spChg>
      </pc:sldChg>
      <pc:sldMasterChg chg="delSldLayout">
        <pc:chgData name="Krauch, Michael" userId="bd18ddd6-9ea9-46c5-bb23-c442adb9f4c0" providerId="ADAL" clId="{4C2A5F4C-7446-4169-967B-C5A881DCF21D}" dt="2022-01-13T05:35:55.090" v="939" actId="2696"/>
        <pc:sldMasterMkLst>
          <pc:docMk/>
          <pc:sldMasterMk cId="98134836" sldId="2147483648"/>
        </pc:sldMasterMkLst>
        <pc:sldLayoutChg chg="del">
          <pc:chgData name="Krauch, Michael" userId="bd18ddd6-9ea9-46c5-bb23-c442adb9f4c0" providerId="ADAL" clId="{4C2A5F4C-7446-4169-967B-C5A881DCF21D}" dt="2022-01-13T05:35:55.090" v="939" actId="2696"/>
          <pc:sldLayoutMkLst>
            <pc:docMk/>
            <pc:sldMasterMk cId="98134836" sldId="2147483648"/>
            <pc:sldLayoutMk cId="241373725" sldId="21474836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201032-3B69-1040-8C2F-425BE2332EAF}"/>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0B6AC2A-82ED-FF45-A52E-379CE996C826}"/>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8D89040-A722-B64D-B004-1599E9C4CB8E}" type="datetimeFigureOut">
              <a:rPr lang="en-US" smtClean="0"/>
              <a:t>1/12/2022</a:t>
            </a:fld>
            <a:endParaRPr lang="en-US"/>
          </a:p>
        </p:txBody>
      </p:sp>
      <p:sp>
        <p:nvSpPr>
          <p:cNvPr id="4" name="Footer Placeholder 3">
            <a:extLst>
              <a:ext uri="{FF2B5EF4-FFF2-40B4-BE49-F238E27FC236}">
                <a16:creationId xmlns:a16="http://schemas.microsoft.com/office/drawing/2014/main" id="{4D4B2AFA-AE22-9D40-B0AE-90ADFA40AEC8}"/>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9D9971-3CB6-3149-9D35-E383543C6B0A}"/>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23F54BF8-7ED3-1549-ACB3-C64A134231BE}" type="slidenum">
              <a:rPr lang="en-US" smtClean="0"/>
              <a:t>‹#›</a:t>
            </a:fld>
            <a:endParaRPr lang="en-US"/>
          </a:p>
        </p:txBody>
      </p:sp>
    </p:spTree>
    <p:extLst>
      <p:ext uri="{BB962C8B-B14F-4D97-AF65-F5344CB8AC3E}">
        <p14:creationId xmlns:p14="http://schemas.microsoft.com/office/powerpoint/2010/main" val="390217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BAA2216-CD04-8541-9BAA-E1F56CDFD22F}" type="datetimeFigureOut">
              <a:rPr lang="en-US" smtClean="0"/>
              <a:t>1/12/2022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6759874-7A30-8C4A-9DA0-70340C10D036}" type="slidenum">
              <a:rPr lang="en-US" smtClean="0"/>
              <a:t>‹#›</a:t>
            </a:fld>
            <a:endParaRPr lang="en-US"/>
          </a:p>
        </p:txBody>
      </p:sp>
    </p:spTree>
    <p:extLst>
      <p:ext uri="{BB962C8B-B14F-4D97-AF65-F5344CB8AC3E}">
        <p14:creationId xmlns:p14="http://schemas.microsoft.com/office/powerpoint/2010/main" val="260700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F0AE-B858-6947-983C-DAD7025B72C7}"/>
              </a:ext>
            </a:extLst>
          </p:cNvPr>
          <p:cNvSpPr>
            <a:spLocks noGrp="1"/>
          </p:cNvSpPr>
          <p:nvPr>
            <p:ph type="ctrTitle" hasCustomPrompt="1"/>
          </p:nvPr>
        </p:nvSpPr>
        <p:spPr>
          <a:xfrm>
            <a:off x="1524000" y="1122363"/>
            <a:ext cx="9144000" cy="2387600"/>
          </a:xfrm>
        </p:spPr>
        <p:txBody>
          <a:bodyPr anchor="b"/>
          <a:lstStyle>
            <a:lvl1pPr algn="ctr">
              <a:defRPr sz="6000" b="1" i="0">
                <a:latin typeface="Arial Black" panose="020B0604020202020204" pitchFamily="34" charset="0"/>
                <a:cs typeface="Arial Black"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F9D74AD2-45D1-E04B-9C38-DEB1391C9F4A}"/>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CF7463DA-40F4-3743-95FA-70924FE76D03}"/>
              </a:ext>
            </a:extLst>
          </p:cNvPr>
          <p:cNvSpPr>
            <a:spLocks noGrp="1"/>
          </p:cNvSpPr>
          <p:nvPr>
            <p:ph type="dt" sz="half" idx="10"/>
          </p:nvPr>
        </p:nvSpPr>
        <p:spPr/>
        <p:txBody>
          <a:bodyPr/>
          <a:lstStyle/>
          <a:p>
            <a:fld id="{7FB4CF14-C152-3048-AC20-D8CE5CE41616}" type="datetimeFigureOut">
              <a:rPr lang="en-US" smtClean="0"/>
              <a:t>1/12/2022</a:t>
            </a:fld>
            <a:endParaRPr lang="en-US"/>
          </a:p>
        </p:txBody>
      </p:sp>
      <p:sp>
        <p:nvSpPr>
          <p:cNvPr id="5" name="Footer Placeholder 4">
            <a:extLst>
              <a:ext uri="{FF2B5EF4-FFF2-40B4-BE49-F238E27FC236}">
                <a16:creationId xmlns:a16="http://schemas.microsoft.com/office/drawing/2014/main" id="{B901E2C8-6419-7D4C-8599-8AAC8B4824A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880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B63D-DF17-6944-AF4C-DEC82F8E7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135A6-D518-6E4B-9FB9-FC47A7298E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DD544-44FB-4D49-95A8-EC7BEBE06667}"/>
              </a:ext>
            </a:extLst>
          </p:cNvPr>
          <p:cNvSpPr>
            <a:spLocks noGrp="1"/>
          </p:cNvSpPr>
          <p:nvPr>
            <p:ph type="dt" sz="half" idx="10"/>
          </p:nvPr>
        </p:nvSpPr>
        <p:spPr/>
        <p:txBody>
          <a:bodyPr/>
          <a:lstStyle/>
          <a:p>
            <a:fld id="{7FB4CF14-C152-3048-AC20-D8CE5CE41616}" type="datetimeFigureOut">
              <a:rPr lang="en-US" smtClean="0"/>
              <a:t>1/12/2022</a:t>
            </a:fld>
            <a:endParaRPr lang="en-US"/>
          </a:p>
        </p:txBody>
      </p:sp>
      <p:sp>
        <p:nvSpPr>
          <p:cNvPr id="5" name="Footer Placeholder 4">
            <a:extLst>
              <a:ext uri="{FF2B5EF4-FFF2-40B4-BE49-F238E27FC236}">
                <a16:creationId xmlns:a16="http://schemas.microsoft.com/office/drawing/2014/main" id="{CA0EF598-B7D3-F04B-B511-864B832DEBE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316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B455-34E6-8B45-AD88-FC6C61D11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38A425-B7D1-A74A-8BFF-65B439A81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0CF326-5DFD-2C49-9F90-E617ECCF637C}"/>
              </a:ext>
            </a:extLst>
          </p:cNvPr>
          <p:cNvSpPr>
            <a:spLocks noGrp="1"/>
          </p:cNvSpPr>
          <p:nvPr>
            <p:ph type="dt" sz="half" idx="10"/>
          </p:nvPr>
        </p:nvSpPr>
        <p:spPr/>
        <p:txBody>
          <a:bodyPr/>
          <a:lstStyle/>
          <a:p>
            <a:fld id="{7FB4CF14-C152-3048-AC20-D8CE5CE41616}" type="datetimeFigureOut">
              <a:rPr lang="en-US" smtClean="0"/>
              <a:t>1/12/2022</a:t>
            </a:fld>
            <a:endParaRPr lang="en-US"/>
          </a:p>
        </p:txBody>
      </p:sp>
      <p:sp>
        <p:nvSpPr>
          <p:cNvPr id="5" name="Footer Placeholder 4">
            <a:extLst>
              <a:ext uri="{FF2B5EF4-FFF2-40B4-BE49-F238E27FC236}">
                <a16:creationId xmlns:a16="http://schemas.microsoft.com/office/drawing/2014/main" id="{19C99E87-7F34-3D42-A69C-73819DC632A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415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C285-B788-AD4B-995C-831229131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1C736-1CE3-FF4F-B417-BEB866F26A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5E480-B4C5-DF46-B761-4DDC18FB79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BD5B9B-4A5A-394E-9BF7-61F2CF85722C}"/>
              </a:ext>
            </a:extLst>
          </p:cNvPr>
          <p:cNvSpPr>
            <a:spLocks noGrp="1"/>
          </p:cNvSpPr>
          <p:nvPr>
            <p:ph type="dt" sz="half" idx="10"/>
          </p:nvPr>
        </p:nvSpPr>
        <p:spPr/>
        <p:txBody>
          <a:bodyPr/>
          <a:lstStyle/>
          <a:p>
            <a:fld id="{7FB4CF14-C152-3048-AC20-D8CE5CE41616}" type="datetimeFigureOut">
              <a:rPr lang="en-US" smtClean="0"/>
              <a:t>1/12/2022</a:t>
            </a:fld>
            <a:endParaRPr lang="en-US"/>
          </a:p>
        </p:txBody>
      </p:sp>
      <p:sp>
        <p:nvSpPr>
          <p:cNvPr id="6" name="Footer Placeholder 5">
            <a:extLst>
              <a:ext uri="{FF2B5EF4-FFF2-40B4-BE49-F238E27FC236}">
                <a16:creationId xmlns:a16="http://schemas.microsoft.com/office/drawing/2014/main" id="{FB3254C3-2AA8-8B44-9713-A0F04E0D0F5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54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23F5FA-8E27-A149-AE39-7F583CEAA6AD}"/>
              </a:ext>
            </a:extLst>
          </p:cNvPr>
          <p:cNvSpPr>
            <a:spLocks noGrp="1"/>
          </p:cNvSpPr>
          <p:nvPr>
            <p:ph type="dt" sz="half" idx="10"/>
          </p:nvPr>
        </p:nvSpPr>
        <p:spPr/>
        <p:txBody>
          <a:bodyPr/>
          <a:lstStyle/>
          <a:p>
            <a:fld id="{7FB4CF14-C152-3048-AC20-D8CE5CE41616}" type="datetimeFigureOut">
              <a:rPr lang="en-US" smtClean="0"/>
              <a:t>1/12/2022</a:t>
            </a:fld>
            <a:endParaRPr lang="en-US"/>
          </a:p>
        </p:txBody>
      </p:sp>
      <p:sp>
        <p:nvSpPr>
          <p:cNvPr id="4" name="Footer Placeholder 3">
            <a:extLst>
              <a:ext uri="{FF2B5EF4-FFF2-40B4-BE49-F238E27FC236}">
                <a16:creationId xmlns:a16="http://schemas.microsoft.com/office/drawing/2014/main" id="{D10A48F1-E92D-7549-8283-FB4617A1657C}"/>
              </a:ext>
            </a:extLst>
          </p:cNvPr>
          <p:cNvSpPr>
            <a:spLocks noGrp="1"/>
          </p:cNvSpPr>
          <p:nvPr>
            <p:ph type="ftr" sz="quarter" idx="11"/>
          </p:nvPr>
        </p:nvSpPr>
        <p:spPr/>
        <p:txBody>
          <a:bodyPr/>
          <a:lstStyle/>
          <a:p>
            <a:endParaRPr lang="en-US"/>
          </a:p>
        </p:txBody>
      </p:sp>
      <p:sp>
        <p:nvSpPr>
          <p:cNvPr id="8" name="Picture Placeholder 7">
            <a:extLst>
              <a:ext uri="{FF2B5EF4-FFF2-40B4-BE49-F238E27FC236}">
                <a16:creationId xmlns:a16="http://schemas.microsoft.com/office/drawing/2014/main" id="{1FB7D20D-0C1A-8245-816F-56EE1E6744A5}"/>
              </a:ext>
            </a:extLst>
          </p:cNvPr>
          <p:cNvSpPr>
            <a:spLocks noGrp="1"/>
          </p:cNvSpPr>
          <p:nvPr>
            <p:ph type="pic" sz="quarter" idx="12" hasCustomPrompt="1"/>
          </p:nvPr>
        </p:nvSpPr>
        <p:spPr>
          <a:xfrm>
            <a:off x="614363" y="628650"/>
            <a:ext cx="10887075" cy="4629150"/>
          </a:xfrm>
        </p:spPr>
        <p:txBody>
          <a:bodyPr/>
          <a:lstStyle>
            <a:lvl1pPr marL="0" indent="0">
              <a:buNone/>
              <a:defRPr/>
            </a:lvl1pPr>
          </a:lstStyle>
          <a:p>
            <a:r>
              <a:rPr lang="en-US" dirty="0"/>
              <a:t>Image</a:t>
            </a:r>
          </a:p>
        </p:txBody>
      </p:sp>
    </p:spTree>
    <p:extLst>
      <p:ext uri="{BB962C8B-B14F-4D97-AF65-F5344CB8AC3E}">
        <p14:creationId xmlns:p14="http://schemas.microsoft.com/office/powerpoint/2010/main" val="307584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49389-B24B-8B4C-BEF6-1515E2205094}"/>
              </a:ext>
            </a:extLst>
          </p:cNvPr>
          <p:cNvSpPr>
            <a:spLocks noGrp="1"/>
          </p:cNvSpPr>
          <p:nvPr>
            <p:ph type="dt" sz="half" idx="10"/>
          </p:nvPr>
        </p:nvSpPr>
        <p:spPr/>
        <p:txBody>
          <a:bodyPr/>
          <a:lstStyle/>
          <a:p>
            <a:fld id="{7FB4CF14-C152-3048-AC20-D8CE5CE41616}" type="datetimeFigureOut">
              <a:rPr lang="en-US" smtClean="0"/>
              <a:t>1/12/2022</a:t>
            </a:fld>
            <a:endParaRPr lang="en-US"/>
          </a:p>
        </p:txBody>
      </p:sp>
      <p:sp>
        <p:nvSpPr>
          <p:cNvPr id="3" name="Footer Placeholder 2">
            <a:extLst>
              <a:ext uri="{FF2B5EF4-FFF2-40B4-BE49-F238E27FC236}">
                <a16:creationId xmlns:a16="http://schemas.microsoft.com/office/drawing/2014/main" id="{F578F782-BAAB-0049-B652-B1D29B4A573D}"/>
              </a:ext>
            </a:extLst>
          </p:cNvPr>
          <p:cNvSpPr>
            <a:spLocks noGrp="1"/>
          </p:cNvSpPr>
          <p:nvPr>
            <p:ph type="ftr" sz="quarter" idx="11"/>
          </p:nvPr>
        </p:nvSpPr>
        <p:spPr/>
        <p:txBody>
          <a:bodyPr/>
          <a:lstStyle/>
          <a:p>
            <a:endParaRPr lang="en-US"/>
          </a:p>
        </p:txBody>
      </p:sp>
      <p:sp>
        <p:nvSpPr>
          <p:cNvPr id="4" name="Subtitle 2">
            <a:extLst>
              <a:ext uri="{FF2B5EF4-FFF2-40B4-BE49-F238E27FC236}">
                <a16:creationId xmlns:a16="http://schemas.microsoft.com/office/drawing/2014/main" id="{DD2003AD-2590-1040-9F4A-B985ED384505}"/>
              </a:ext>
            </a:extLst>
          </p:cNvPr>
          <p:cNvSpPr>
            <a:spLocks noGrp="1"/>
          </p:cNvSpPr>
          <p:nvPr>
            <p:ph type="subTitle" idx="1" hasCustomPrompt="1"/>
          </p:nvPr>
        </p:nvSpPr>
        <p:spPr>
          <a:xfrm>
            <a:off x="1524000" y="2087563"/>
            <a:ext cx="9144000" cy="1655762"/>
          </a:xfr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(such as contact information)</a:t>
            </a:r>
          </a:p>
        </p:txBody>
      </p:sp>
    </p:spTree>
    <p:extLst>
      <p:ext uri="{BB962C8B-B14F-4D97-AF65-F5344CB8AC3E}">
        <p14:creationId xmlns:p14="http://schemas.microsoft.com/office/powerpoint/2010/main" val="184834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1716B2-A7ED-1847-B1AF-7D6EC3D524C8}"/>
              </a:ext>
            </a:extLst>
          </p:cNvPr>
          <p:cNvPicPr>
            <a:picLocks noChangeAspect="1"/>
          </p:cNvPicPr>
          <p:nvPr userDrawn="1"/>
        </p:nvPicPr>
        <p:blipFill>
          <a:blip r:embed="rId8">
            <a:alphaModFix amt="85000"/>
          </a:blip>
          <a:stretch>
            <a:fillRect/>
          </a:stretch>
        </p:blipFill>
        <p:spPr>
          <a:xfrm rot="5400000">
            <a:off x="2666997" y="-2667000"/>
            <a:ext cx="6858000" cy="12192000"/>
          </a:xfrm>
          <a:prstGeom prst="rect">
            <a:avLst/>
          </a:prstGeom>
        </p:spPr>
      </p:pic>
      <p:pic>
        <p:nvPicPr>
          <p:cNvPr id="9" name="Picture 8">
            <a:extLst>
              <a:ext uri="{FF2B5EF4-FFF2-40B4-BE49-F238E27FC236}">
                <a16:creationId xmlns:a16="http://schemas.microsoft.com/office/drawing/2014/main" id="{FDA28DA9-B8F4-4844-976F-29ACCB540CE4}"/>
              </a:ext>
            </a:extLst>
          </p:cNvPr>
          <p:cNvPicPr>
            <a:picLocks noChangeAspect="1"/>
          </p:cNvPicPr>
          <p:nvPr userDrawn="1"/>
        </p:nvPicPr>
        <p:blipFill>
          <a:blip r:embed="rId9"/>
          <a:stretch>
            <a:fillRect/>
          </a:stretch>
        </p:blipFill>
        <p:spPr>
          <a:xfrm>
            <a:off x="0" y="5494438"/>
            <a:ext cx="12192000" cy="1384300"/>
          </a:xfrm>
          <a:prstGeom prst="rect">
            <a:avLst/>
          </a:prstGeom>
        </p:spPr>
      </p:pic>
      <p:sp>
        <p:nvSpPr>
          <p:cNvPr id="2" name="Title Placeholder 1">
            <a:extLst>
              <a:ext uri="{FF2B5EF4-FFF2-40B4-BE49-F238E27FC236}">
                <a16:creationId xmlns:a16="http://schemas.microsoft.com/office/drawing/2014/main" id="{5FD87513-C6F0-9745-A300-FA043BDC226A}"/>
              </a:ext>
            </a:extLst>
          </p:cNvPr>
          <p:cNvSpPr>
            <a:spLocks noGrp="1"/>
          </p:cNvSpPr>
          <p:nvPr>
            <p:ph type="title"/>
          </p:nvPr>
        </p:nvSpPr>
        <p:spPr>
          <a:xfrm>
            <a:off x="838200" y="534678"/>
            <a:ext cx="10515600" cy="828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3A2F378-5216-D84E-9E12-07D07AB19125}"/>
              </a:ext>
            </a:extLst>
          </p:cNvPr>
          <p:cNvSpPr>
            <a:spLocks noGrp="1"/>
          </p:cNvSpPr>
          <p:nvPr>
            <p:ph type="body" idx="1"/>
          </p:nvPr>
        </p:nvSpPr>
        <p:spPr>
          <a:xfrm>
            <a:off x="838200" y="1781542"/>
            <a:ext cx="10515600" cy="37128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296145-66CC-D24E-9955-31043049D946}"/>
              </a:ext>
            </a:extLst>
          </p:cNvPr>
          <p:cNvSpPr>
            <a:spLocks noGrp="1"/>
          </p:cNvSpPr>
          <p:nvPr>
            <p:ph type="dt" sz="half" idx="2"/>
          </p:nvPr>
        </p:nvSpPr>
        <p:spPr>
          <a:xfrm>
            <a:off x="838200" y="621228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4CF14-C152-3048-AC20-D8CE5CE41616}" type="datetimeFigureOut">
              <a:rPr lang="en-US" smtClean="0"/>
              <a:t>1/12/2022</a:t>
            </a:fld>
            <a:endParaRPr lang="en-US" dirty="0"/>
          </a:p>
        </p:txBody>
      </p:sp>
      <p:sp>
        <p:nvSpPr>
          <p:cNvPr id="5" name="Footer Placeholder 4">
            <a:extLst>
              <a:ext uri="{FF2B5EF4-FFF2-40B4-BE49-F238E27FC236}">
                <a16:creationId xmlns:a16="http://schemas.microsoft.com/office/drawing/2014/main" id="{73A2794F-2142-9C40-B233-83D204956F95}"/>
              </a:ext>
            </a:extLst>
          </p:cNvPr>
          <p:cNvSpPr>
            <a:spLocks noGrp="1"/>
          </p:cNvSpPr>
          <p:nvPr>
            <p:ph type="ftr" sz="quarter" idx="3"/>
          </p:nvPr>
        </p:nvSpPr>
        <p:spPr>
          <a:xfrm>
            <a:off x="4038600" y="62122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 name="Picture 9">
            <a:extLst>
              <a:ext uri="{FF2B5EF4-FFF2-40B4-BE49-F238E27FC236}">
                <a16:creationId xmlns:a16="http://schemas.microsoft.com/office/drawing/2014/main" id="{87B6D01A-E129-4549-8EE6-F47322D86F45}"/>
              </a:ext>
            </a:extLst>
          </p:cNvPr>
          <p:cNvPicPr>
            <a:picLocks noChangeAspect="1"/>
          </p:cNvPicPr>
          <p:nvPr userDrawn="1"/>
        </p:nvPicPr>
        <p:blipFill>
          <a:blip r:embed="rId10"/>
          <a:stretch>
            <a:fillRect/>
          </a:stretch>
        </p:blipFill>
        <p:spPr>
          <a:xfrm>
            <a:off x="9527323" y="5984503"/>
            <a:ext cx="2192608" cy="627416"/>
          </a:xfrm>
          <a:prstGeom prst="rect">
            <a:avLst/>
          </a:prstGeom>
        </p:spPr>
      </p:pic>
    </p:spTree>
    <p:extLst>
      <p:ext uri="{BB962C8B-B14F-4D97-AF65-F5344CB8AC3E}">
        <p14:creationId xmlns:p14="http://schemas.microsoft.com/office/powerpoint/2010/main" val="98134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ctcenter.missouri.edu/" TargetMode="External"/><Relationship Id="rId2" Type="http://schemas.openxmlformats.org/officeDocument/2006/relationships/hyperlink" Target="https://disabilitycenter.missouri.ed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iversity.missouri.edu/offices-centers/accessibility-ad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civilrights-titleix@missouri.edu" TargetMode="External"/><Relationship Id="rId2" Type="http://schemas.openxmlformats.org/officeDocument/2006/relationships/hyperlink" Target="https://cm.maxient.com/reportingform.php?UnivofMissouriSystem&amp;layout_id=12" TargetMode="External"/><Relationship Id="rId1" Type="http://schemas.openxmlformats.org/officeDocument/2006/relationships/slideLayout" Target="../slideLayouts/slideLayout2.xml"/><Relationship Id="rId4" Type="http://schemas.openxmlformats.org/officeDocument/2006/relationships/hyperlink" Target="tel:573882388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F0745D9-5F6F-704E-9D7D-FB7DEB279D61}"/>
              </a:ext>
            </a:extLst>
          </p:cNvPr>
          <p:cNvSpPr>
            <a:spLocks noGrp="1"/>
          </p:cNvSpPr>
          <p:nvPr>
            <p:ph type="ctrTitle"/>
          </p:nvPr>
        </p:nvSpPr>
        <p:spPr>
          <a:xfrm>
            <a:off x="1178560" y="1122363"/>
            <a:ext cx="9560560" cy="2387600"/>
          </a:xfrm>
        </p:spPr>
        <p:txBody>
          <a:bodyPr>
            <a:normAutofit/>
          </a:bodyPr>
          <a:lstStyle/>
          <a:p>
            <a:r>
              <a:rPr lang="en-US" b="1" dirty="0">
                <a:latin typeface="Arial" panose="020B0604020202020204" pitchFamily="34" charset="0"/>
                <a:cs typeface="Arial" panose="020B0604020202020204" pitchFamily="34" charset="0"/>
              </a:rPr>
              <a:t>Civil Rights Compliance</a:t>
            </a:r>
            <a:br>
              <a:rPr lang="en-US"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County Civil Rights Files</a:t>
            </a:r>
          </a:p>
        </p:txBody>
      </p:sp>
    </p:spTree>
    <p:extLst>
      <p:ext uri="{BB962C8B-B14F-4D97-AF65-F5344CB8AC3E}">
        <p14:creationId xmlns:p14="http://schemas.microsoft.com/office/powerpoint/2010/main" val="202147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lstStyle/>
          <a:p>
            <a:r>
              <a:rPr lang="en-US" sz="4400" dirty="0"/>
              <a:t>Compliance Review Areas, </a:t>
            </a:r>
            <a:r>
              <a:rPr lang="en-US" sz="4400" dirty="0" err="1"/>
              <a:t>con’t</a:t>
            </a:r>
            <a:endParaRPr lang="en-US"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normAutofit fontScale="85000" lnSpcReduction="20000"/>
          </a:bodyPr>
          <a:lstStyle/>
          <a:p>
            <a:pPr marL="457200" marR="0" lvl="1" indent="0">
              <a:lnSpc>
                <a:spcPct val="107000"/>
              </a:lnSpc>
              <a:spcBef>
                <a:spcPts val="0"/>
              </a:spcBef>
              <a:spcAft>
                <a:spcPts val="0"/>
              </a:spcAft>
              <a:buNone/>
            </a:pPr>
            <a:r>
              <a:rPr lang="en-US" sz="3200" b="1" u="sng" dirty="0">
                <a:effectLst/>
                <a:latin typeface="Calibri" panose="020F0502020204030204" pitchFamily="34" charset="0"/>
                <a:ea typeface="Calibri" panose="020F0502020204030204" pitchFamily="34" charset="0"/>
                <a:cs typeface="Times New Roman" panose="02020603050405020304" pitchFamily="18" charset="0"/>
              </a:rPr>
              <a:t>7. Public notification</a:t>
            </a:r>
          </a:p>
          <a:p>
            <a:pPr marL="1143000" marR="0" lvl="2" indent="-228600">
              <a:lnSpc>
                <a:spcPct val="107000"/>
              </a:lnSpc>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Nondiscrimination statement is utilized on website and in publications</a:t>
            </a:r>
          </a:p>
          <a:p>
            <a:pPr marL="1143000" marR="0" lvl="2" indent="-228600">
              <a:lnSpc>
                <a:spcPct val="107000"/>
              </a:lnSpc>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USDA “And Justice for All” poster is utilized in public spaces</a:t>
            </a:r>
          </a:p>
          <a:p>
            <a:pPr marL="1143000" marR="0" lvl="2" indent="-228600">
              <a:lnSpc>
                <a:spcPct val="107000"/>
              </a:lnSpc>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Participants in virtual environments are properly notified of their rights under nondiscrimination laws</a:t>
            </a:r>
          </a:p>
          <a:p>
            <a:pPr marL="1143000" marR="0" lvl="2" indent="-228600">
              <a:lnSpc>
                <a:spcPct val="107000"/>
              </a:lnSpc>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Outreach is conducted to traditionally underserved communities, collaboration with community groups…mailing lists, etc.</a:t>
            </a:r>
          </a:p>
          <a:p>
            <a:pPr marL="1143000" marR="0" lvl="2" indent="-228600">
              <a:lnSpc>
                <a:spcPct val="107000"/>
              </a:lnSpc>
              <a:spcBef>
                <a:spcPts val="0"/>
              </a:spcBef>
              <a:spcAft>
                <a:spcPts val="80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Mailing lists and contact lists are representative</a:t>
            </a:r>
          </a:p>
          <a:p>
            <a:endParaRPr lang="en-US" dirty="0"/>
          </a:p>
        </p:txBody>
      </p:sp>
    </p:spTree>
    <p:extLst>
      <p:ext uri="{BB962C8B-B14F-4D97-AF65-F5344CB8AC3E}">
        <p14:creationId xmlns:p14="http://schemas.microsoft.com/office/powerpoint/2010/main" val="115828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lstStyle/>
          <a:p>
            <a:r>
              <a:rPr lang="en-US" sz="4400" dirty="0"/>
              <a:t>Compliance Review Areas, </a:t>
            </a:r>
            <a:r>
              <a:rPr lang="en-US" sz="4400" dirty="0" err="1"/>
              <a:t>con’t</a:t>
            </a:r>
            <a:endParaRPr lang="en-US"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normAutofit fontScale="92500" lnSpcReduction="10000"/>
          </a:bodyPr>
          <a:lstStyle/>
          <a:p>
            <a:pPr marL="457200" marR="0" lvl="1" indent="0">
              <a:lnSpc>
                <a:spcPct val="107000"/>
              </a:lnSpc>
              <a:spcBef>
                <a:spcPts val="0"/>
              </a:spcBef>
              <a:spcAft>
                <a:spcPts val="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8. Accessibility for individuals with disabilities</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Sufficient reasonable accommodations policies and procedures in place</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Reasonable accommodation statement is used on websites or documents announcing activities or events</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Staff have had training on reasonable accommodations</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Reasonable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Accomodations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requests are handled appropriately</a:t>
            </a:r>
          </a:p>
          <a:p>
            <a:pPr marL="1600200" marR="0" lvl="3" indent="-2286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Maintain spreadsheet of requests and how they were addressed</a:t>
            </a:r>
          </a:p>
          <a:p>
            <a:pPr marL="1600200" marR="0" lvl="3" indent="-2286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Will be a major focus area for review</a:t>
            </a:r>
          </a:p>
          <a:p>
            <a:pPr marL="1143000" marR="0" lvl="2" indent="-228600">
              <a:lnSpc>
                <a:spcPct val="107000"/>
              </a:lnSpc>
              <a:spcBef>
                <a:spcPts val="0"/>
              </a:spcBef>
              <a:spcAft>
                <a:spcPts val="80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Barriers for individuals with disabilities considered in program and activity development</a:t>
            </a:r>
          </a:p>
          <a:p>
            <a:endParaRPr lang="en-US" dirty="0"/>
          </a:p>
        </p:txBody>
      </p:sp>
    </p:spTree>
    <p:extLst>
      <p:ext uri="{BB962C8B-B14F-4D97-AF65-F5344CB8AC3E}">
        <p14:creationId xmlns:p14="http://schemas.microsoft.com/office/powerpoint/2010/main" val="346789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lstStyle/>
          <a:p>
            <a:r>
              <a:rPr lang="en-US" sz="4400" dirty="0"/>
              <a:t>Compliance Review Areas, </a:t>
            </a:r>
            <a:r>
              <a:rPr lang="en-US" sz="4400" dirty="0" err="1"/>
              <a:t>con’t</a:t>
            </a:r>
            <a:endParaRPr lang="en-US"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normAutofit fontScale="85000" lnSpcReduction="20000"/>
          </a:bodyPr>
          <a:lstStyle/>
          <a:p>
            <a:pPr marL="457200" marR="0" lvl="1" indent="0">
              <a:lnSpc>
                <a:spcPct val="107000"/>
              </a:lnSpc>
              <a:spcBef>
                <a:spcPts val="0"/>
              </a:spcBef>
              <a:spcAft>
                <a:spcPts val="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9. Language access</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Potential service population and language needs have been assessed</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Limited English Proficiency (“LEP”) plan has been developed</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Staff has been trained on language access obligations and prohibited practices</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Competent interpretation and translation services are consistently provided free of charge</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Notification of services is provided, outreach to LEP individuals takes place</a:t>
            </a:r>
          </a:p>
          <a:p>
            <a:pPr marL="1600200" marR="0" lvl="3" indent="-2286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Evaluation of these areas is on a sliding scale based on the actual populations and needs</a:t>
            </a:r>
          </a:p>
          <a:p>
            <a:endParaRPr lang="en-US" dirty="0"/>
          </a:p>
        </p:txBody>
      </p:sp>
    </p:spTree>
    <p:extLst>
      <p:ext uri="{BB962C8B-B14F-4D97-AF65-F5344CB8AC3E}">
        <p14:creationId xmlns:p14="http://schemas.microsoft.com/office/powerpoint/2010/main" val="420934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74C4-BB3E-B34C-9BD6-16D949F695A3}"/>
              </a:ext>
            </a:extLst>
          </p:cNvPr>
          <p:cNvSpPr>
            <a:spLocks noGrp="1"/>
          </p:cNvSpPr>
          <p:nvPr>
            <p:ph type="title"/>
          </p:nvPr>
        </p:nvSpPr>
        <p:spPr>
          <a:xfrm>
            <a:off x="169817" y="195044"/>
            <a:ext cx="11852365" cy="828408"/>
          </a:xfrm>
        </p:spPr>
        <p:txBody>
          <a:bodyPr>
            <a:normAutofit/>
          </a:bodyPr>
          <a:lstStyle/>
          <a:p>
            <a:r>
              <a:rPr lang="en-US" sz="3600" dirty="0"/>
              <a:t>Disability Accommodations &amp; Accessibility</a:t>
            </a:r>
          </a:p>
        </p:txBody>
      </p:sp>
      <p:sp>
        <p:nvSpPr>
          <p:cNvPr id="3" name="Content Placeholder 2">
            <a:extLst>
              <a:ext uri="{FF2B5EF4-FFF2-40B4-BE49-F238E27FC236}">
                <a16:creationId xmlns:a16="http://schemas.microsoft.com/office/drawing/2014/main" id="{9A4B75F9-2AF5-614F-9CE0-E53C533EF07A}"/>
              </a:ext>
            </a:extLst>
          </p:cNvPr>
          <p:cNvSpPr>
            <a:spLocks noGrp="1"/>
          </p:cNvSpPr>
          <p:nvPr>
            <p:ph idx="1"/>
          </p:nvPr>
        </p:nvSpPr>
        <p:spPr>
          <a:xfrm>
            <a:off x="334427" y="1183245"/>
            <a:ext cx="8622491" cy="5182385"/>
          </a:xfrm>
        </p:spPr>
        <p:txBody>
          <a:bodyPr>
            <a:normAutofit fontScale="25000" lnSpcReduction="20000"/>
          </a:bodyPr>
          <a:lstStyle/>
          <a:p>
            <a:pPr marL="0" indent="0">
              <a:buNone/>
            </a:pPr>
            <a:r>
              <a:rPr lang="en-US" sz="9200" b="0" dirty="0"/>
              <a:t>MU has three offices dedicated to serving people with disabilities associated with the Mizzou campus. </a:t>
            </a:r>
          </a:p>
          <a:p>
            <a:r>
              <a:rPr lang="en-US" sz="9200" b="0" dirty="0"/>
              <a:t>The </a:t>
            </a:r>
            <a:r>
              <a:rPr lang="en-US" sz="9200" dirty="0">
                <a:solidFill>
                  <a:srgbClr val="C00000"/>
                </a:solidFill>
                <a:hlinkClick r:id="rId2">
                  <a:extLst>
                    <a:ext uri="{A12FA001-AC4F-418D-AE19-62706E023703}">
                      <ahyp:hlinkClr xmlns:ahyp="http://schemas.microsoft.com/office/drawing/2018/hyperlinkcolor" val="tx"/>
                    </a:ext>
                  </a:extLst>
                </a:hlinkClick>
              </a:rPr>
              <a:t>Disability Center</a:t>
            </a:r>
            <a:r>
              <a:rPr lang="en-US" sz="9200" dirty="0">
                <a:solidFill>
                  <a:srgbClr val="C00000"/>
                </a:solidFill>
              </a:rPr>
              <a:t> </a:t>
            </a:r>
            <a:r>
              <a:rPr lang="en-US" sz="9200" b="0" dirty="0"/>
              <a:t>provides accommodations for students with disabilities. </a:t>
            </a:r>
          </a:p>
          <a:p>
            <a:r>
              <a:rPr lang="en-US" sz="9200" b="0" dirty="0"/>
              <a:t>The </a:t>
            </a:r>
            <a:r>
              <a:rPr lang="en-US" sz="9200" dirty="0">
                <a:solidFill>
                  <a:srgbClr val="C00000"/>
                </a:solidFill>
                <a:hlinkClick r:id="rId3">
                  <a:extLst>
                    <a:ext uri="{A12FA001-AC4F-418D-AE19-62706E023703}">
                      <ahyp:hlinkClr xmlns:ahyp="http://schemas.microsoft.com/office/drawing/2018/hyperlinkcolor" val="tx"/>
                    </a:ext>
                  </a:extLst>
                </a:hlinkClick>
              </a:rPr>
              <a:t>Adaptive Computing Technology (ACT) </a:t>
            </a:r>
            <a:r>
              <a:rPr lang="en-US" sz="9200" b="0" dirty="0">
                <a:solidFill>
                  <a:srgbClr val="C00000"/>
                </a:solidFill>
                <a:hlinkClick r:id="rId3">
                  <a:extLst>
                    <a:ext uri="{A12FA001-AC4F-418D-AE19-62706E023703}">
                      <ahyp:hlinkClr xmlns:ahyp="http://schemas.microsoft.com/office/drawing/2018/hyperlinkcolor" val="tx"/>
                    </a:ext>
                  </a:extLst>
                </a:hlinkClick>
              </a:rPr>
              <a:t>Center</a:t>
            </a:r>
            <a:r>
              <a:rPr lang="en-US" sz="9200" b="0" dirty="0">
                <a:solidFill>
                  <a:srgbClr val="C00000"/>
                </a:solidFill>
              </a:rPr>
              <a:t> </a:t>
            </a:r>
            <a:r>
              <a:rPr lang="en-US" sz="9200" b="0" dirty="0"/>
              <a:t>provides assistive technology, alternative formats, digital accessibility guidance and ergonomics consultations.</a:t>
            </a:r>
          </a:p>
          <a:p>
            <a:r>
              <a:rPr lang="en-US" sz="9200" b="0" dirty="0"/>
              <a:t>The </a:t>
            </a:r>
            <a:r>
              <a:rPr lang="en-US" sz="9200" u="sng" dirty="0">
                <a:solidFill>
                  <a:srgbClr val="C00000"/>
                </a:solidFill>
                <a:hlinkClick r:id="rId4">
                  <a:extLst>
                    <a:ext uri="{A12FA001-AC4F-418D-AE19-62706E023703}">
                      <ahyp:hlinkClr xmlns:ahyp="http://schemas.microsoft.com/office/drawing/2018/hyperlinkcolor" val="tx"/>
                    </a:ext>
                  </a:extLst>
                </a:hlinkClick>
              </a:rPr>
              <a:t>Office of Accessibility and ADA</a:t>
            </a:r>
            <a:r>
              <a:rPr lang="en-US" sz="9200" dirty="0">
                <a:solidFill>
                  <a:srgbClr val="C00000"/>
                </a:solidFill>
                <a:hlinkClick r:id="rId4">
                  <a:extLst>
                    <a:ext uri="{A12FA001-AC4F-418D-AE19-62706E023703}">
                      <ahyp:hlinkClr xmlns:ahyp="http://schemas.microsoft.com/office/drawing/2018/hyperlinkcolor" val="tx"/>
                    </a:ext>
                  </a:extLst>
                </a:hlinkClick>
              </a:rPr>
              <a:t> </a:t>
            </a:r>
            <a:r>
              <a:rPr lang="en-US" sz="9200" b="0" dirty="0"/>
              <a:t>promotes and sustains an accessible community at Mizzou where people with disabilities have an equal opportunity to participate in all aspects of our campus.  Services include: </a:t>
            </a:r>
          </a:p>
          <a:p>
            <a:pPr lvl="1"/>
            <a:r>
              <a:rPr lang="en-US" sz="9200" dirty="0"/>
              <a:t>Workplace accommodations for faculty and staff with disabilities</a:t>
            </a:r>
          </a:p>
          <a:p>
            <a:pPr lvl="1"/>
            <a:r>
              <a:rPr lang="en-US" sz="9200" dirty="0"/>
              <a:t>Education on accessibility and the ADA </a:t>
            </a:r>
          </a:p>
          <a:p>
            <a:pPr lvl="1"/>
            <a:r>
              <a:rPr lang="en-US" sz="9200" dirty="0"/>
              <a:t>Accessibility evaluations on campus with the goal of continuously improving access. </a:t>
            </a:r>
            <a:endParaRPr lang="en-US" b="0" dirty="0"/>
          </a:p>
          <a:p>
            <a:endParaRPr lang="en-US" b="0" dirty="0"/>
          </a:p>
          <a:p>
            <a:endParaRPr lang="en-US" dirty="0"/>
          </a:p>
        </p:txBody>
      </p:sp>
      <p:pic>
        <p:nvPicPr>
          <p:cNvPr id="5" name="Picture 4">
            <a:extLst>
              <a:ext uri="{FF2B5EF4-FFF2-40B4-BE49-F238E27FC236}">
                <a16:creationId xmlns:a16="http://schemas.microsoft.com/office/drawing/2014/main" id="{2E43C0AB-3FDB-CF4F-A2D6-EB13CF380CC4}"/>
              </a:ext>
            </a:extLst>
          </p:cNvPr>
          <p:cNvPicPr>
            <a:picLocks noChangeAspect="1"/>
          </p:cNvPicPr>
          <p:nvPr/>
        </p:nvPicPr>
        <p:blipFill>
          <a:blip r:embed="rId5"/>
          <a:stretch>
            <a:fillRect/>
          </a:stretch>
        </p:blipFill>
        <p:spPr>
          <a:xfrm>
            <a:off x="8956918" y="1886425"/>
            <a:ext cx="2812519" cy="2588860"/>
          </a:xfrm>
          <a:prstGeom prst="rect">
            <a:avLst/>
          </a:prstGeom>
        </p:spPr>
      </p:pic>
    </p:spTree>
    <p:extLst>
      <p:ext uri="{BB962C8B-B14F-4D97-AF65-F5344CB8AC3E}">
        <p14:creationId xmlns:p14="http://schemas.microsoft.com/office/powerpoint/2010/main" val="225724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67494"/>
            <a:ext cx="9975669" cy="1399032"/>
          </a:xfrm>
        </p:spPr>
        <p:txBody>
          <a:bodyPr>
            <a:normAutofit/>
          </a:bodyPr>
          <a:lstStyle/>
          <a:p>
            <a:r>
              <a:rPr lang="en-US" dirty="0"/>
              <a:t>Administration and Operations</a:t>
            </a:r>
          </a:p>
        </p:txBody>
      </p:sp>
      <p:sp>
        <p:nvSpPr>
          <p:cNvPr id="3" name="Content Placeholder 2"/>
          <p:cNvSpPr>
            <a:spLocks noGrp="1"/>
          </p:cNvSpPr>
          <p:nvPr>
            <p:ph idx="1"/>
          </p:nvPr>
        </p:nvSpPr>
        <p:spPr>
          <a:xfrm>
            <a:off x="235131" y="1495698"/>
            <a:ext cx="11173098" cy="4572000"/>
          </a:xfrm>
        </p:spPr>
        <p:txBody>
          <a:bodyPr>
            <a:normAutofit/>
          </a:bodyPr>
          <a:lstStyle/>
          <a:p>
            <a:pPr>
              <a:defRPr/>
            </a:pPr>
            <a:r>
              <a:rPr lang="en-US" altLang="en-US" sz="2200" dirty="0"/>
              <a:t>Know how to handle a civil rights complaint: </a:t>
            </a:r>
          </a:p>
          <a:p>
            <a:pPr marL="0" indent="0">
              <a:buNone/>
              <a:defRPr/>
            </a:pPr>
            <a:endParaRPr lang="en-US" altLang="en-US" sz="2200" dirty="0"/>
          </a:p>
          <a:p>
            <a:pPr lvl="1"/>
            <a:r>
              <a:rPr lang="en-US" sz="2000" dirty="0"/>
              <a:t>All members of the university community, as well as visitors and third parties, are encouraged to report incidents to MU’s Office of Civil Rights and Title IX.  </a:t>
            </a:r>
          </a:p>
          <a:p>
            <a:pPr lvl="2"/>
            <a:r>
              <a:rPr lang="en-US" sz="1600" i="1" dirty="0"/>
              <a:t>NOTE:  MU employees have mandated reporting obligations for any form of sex/gender discrimination/harassment.</a:t>
            </a:r>
          </a:p>
          <a:p>
            <a:pPr marL="742950" lvl="1" indent="-285750"/>
            <a:r>
              <a:rPr lang="en-US" sz="2000" dirty="0"/>
              <a:t>Online: Report using our </a:t>
            </a:r>
            <a:r>
              <a:rPr lang="en-US" sz="2000" u="sng" dirty="0">
                <a:hlinkClick r:id="rId2"/>
              </a:rPr>
              <a:t>online incident report form</a:t>
            </a:r>
            <a:r>
              <a:rPr lang="en-US" sz="2000" dirty="0"/>
              <a:t>. The information will be sent directly to us.</a:t>
            </a:r>
          </a:p>
          <a:p>
            <a:pPr marL="742950" lvl="1" indent="-285750"/>
            <a:r>
              <a:rPr lang="en-US" sz="2000" dirty="0"/>
              <a:t>Email: Send an email to </a:t>
            </a:r>
            <a:r>
              <a:rPr lang="en-US" sz="2000" u="sng" dirty="0">
                <a:hlinkClick r:id="rId3"/>
              </a:rPr>
              <a:t>civilrights-titleix@missouri.edu</a:t>
            </a:r>
            <a:r>
              <a:rPr lang="en-US" sz="2000" dirty="0"/>
              <a:t> describing the incident, including the date and the names of people involved.</a:t>
            </a:r>
          </a:p>
          <a:p>
            <a:pPr marL="742950" lvl="1" indent="-285750"/>
            <a:r>
              <a:rPr lang="en-US" sz="2000" dirty="0"/>
              <a:t>Phone: Call </a:t>
            </a:r>
            <a:r>
              <a:rPr lang="en-US" sz="2000" u="sng" dirty="0">
                <a:hlinkClick r:id="rId4"/>
              </a:rPr>
              <a:t>573-882-3880</a:t>
            </a:r>
            <a:r>
              <a:rPr lang="en-US" sz="2000" dirty="0"/>
              <a:t> to provide basic information. We will return your call.</a:t>
            </a:r>
          </a:p>
          <a:p>
            <a:pPr marL="392113" lvl="1" indent="0">
              <a:buNone/>
              <a:defRPr/>
            </a:pPr>
            <a:endParaRPr lang="en-US" altLang="en-US" sz="2200" dirty="0"/>
          </a:p>
          <a:p>
            <a:endParaRPr lang="en-US" sz="3200"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88360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Civil Rights File Documents</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64008" indent="0">
              <a:buNone/>
              <a:defRPr/>
            </a:pPr>
            <a:endParaRPr lang="en-US" sz="1700" dirty="0">
              <a:latin typeface="Century Gothic" panose="020B0502020202020204" pitchFamily="34" charset="0"/>
            </a:endParaRPr>
          </a:p>
          <a:p>
            <a:pPr marL="0" indent="0">
              <a:buNone/>
            </a:pPr>
            <a:r>
              <a:rPr lang="en-US" i="1" dirty="0"/>
              <a:t>Civil Rights Act of 1964</a:t>
            </a:r>
          </a:p>
          <a:p>
            <a:pPr lvl="1"/>
            <a:endParaRPr lang="en-US" i="1" dirty="0"/>
          </a:p>
          <a:p>
            <a:pPr lvl="1"/>
            <a:r>
              <a:rPr lang="en-US" dirty="0"/>
              <a:t>Signed into law July 2, 1964</a:t>
            </a:r>
          </a:p>
          <a:p>
            <a:pPr lvl="1"/>
            <a:r>
              <a:rPr lang="en-US" dirty="0"/>
              <a:t>United States’ premier civil rights legislation</a:t>
            </a:r>
          </a:p>
          <a:p>
            <a:pPr lvl="1"/>
            <a:r>
              <a:rPr lang="en-US" dirty="0"/>
              <a:t>Outlawed discrimination on the basis of race, color, religion, sex, or national origin</a:t>
            </a:r>
          </a:p>
          <a:p>
            <a:pPr lvl="1"/>
            <a:r>
              <a:rPr lang="en-US" dirty="0"/>
              <a:t>Required equal access to public places and employment</a:t>
            </a:r>
          </a:p>
          <a:p>
            <a:pPr lvl="1"/>
            <a:r>
              <a:rPr lang="en-US" dirty="0"/>
              <a:t>Enforced desegregation of schools and the right to vote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85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Civil Rights File Documents, </a:t>
            </a:r>
            <a:r>
              <a:rPr lang="en-US" dirty="0" err="1">
                <a:latin typeface="Century Gothic" panose="020B0502020202020204" pitchFamily="34" charset="0"/>
              </a:rPr>
              <a:t>con’t</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64008" indent="0">
              <a:buNone/>
              <a:defRPr/>
            </a:pPr>
            <a:r>
              <a:rPr lang="en-US" sz="1700" i="1" dirty="0">
                <a:latin typeface="Century Gothic" panose="020B0502020202020204" pitchFamily="34" charset="0"/>
              </a:rPr>
              <a:t>Title VI of the Civil Rights Act of 1964 – Discrimination in Federally Funded Programs</a:t>
            </a:r>
          </a:p>
          <a:p>
            <a:pPr marL="64008" indent="0">
              <a:buNone/>
              <a:defRPr/>
            </a:pPr>
            <a:endParaRPr lang="en-US" sz="1700" i="1" dirty="0">
              <a:latin typeface="Century Gothic" panose="020B0502020202020204" pitchFamily="34" charset="0"/>
            </a:endParaRPr>
          </a:p>
          <a:p>
            <a:pPr marL="349758" indent="-285750">
              <a:defRPr/>
            </a:pPr>
            <a:r>
              <a:rPr lang="en-US" sz="2400" dirty="0">
                <a:effectLst/>
                <a:latin typeface="Arial" panose="020B0604020202020204" pitchFamily="34" charset="0"/>
                <a:ea typeface="Calibri" panose="020F0502020204030204" pitchFamily="34" charset="0"/>
              </a:rPr>
              <a:t>Addresses discrimination</a:t>
            </a:r>
            <a:r>
              <a:rPr lang="en-US" sz="2400" dirty="0">
                <a:effectLst/>
              </a:rPr>
              <a:t> by recipients of federal financial assistance</a:t>
            </a:r>
          </a:p>
          <a:p>
            <a:pPr marL="349758" indent="-285750">
              <a:defRPr/>
            </a:pPr>
            <a:r>
              <a:rPr lang="en-US" sz="2400" dirty="0">
                <a:effectLst/>
                <a:latin typeface="Arial" panose="020B0604020202020204" pitchFamily="34" charset="0"/>
              </a:rPr>
              <a:t>Recipients of federal financial assistance must comply with the mandate that no person, on the basis of race, color, or</a:t>
            </a:r>
            <a:br>
              <a:rPr lang="en-US" sz="2400" dirty="0"/>
            </a:br>
            <a:r>
              <a:rPr lang="en-US" sz="2400" dirty="0">
                <a:effectLst/>
                <a:latin typeface="Arial" panose="020B0604020202020204" pitchFamily="34" charset="0"/>
              </a:rPr>
              <a:t>national origin, “be excluded from participation in, be</a:t>
            </a:r>
            <a:br>
              <a:rPr lang="en-US" sz="2400" dirty="0"/>
            </a:br>
            <a:r>
              <a:rPr lang="en-US" sz="2400" dirty="0">
                <a:effectLst/>
                <a:latin typeface="Arial" panose="020B0604020202020204" pitchFamily="34" charset="0"/>
              </a:rPr>
              <a:t>denied the benefits of, or be subjected to discrimination</a:t>
            </a:r>
            <a:br>
              <a:rPr lang="en-US" sz="2400" dirty="0"/>
            </a:br>
            <a:r>
              <a:rPr lang="en-US" sz="2400" dirty="0">
                <a:effectLst/>
                <a:latin typeface="Arial" panose="020B0604020202020204" pitchFamily="34" charset="0"/>
              </a:rPr>
              <a:t>under” any federally funded program or activity</a:t>
            </a:r>
            <a:endParaRPr lang="en-US" sz="2400" i="1" dirty="0">
              <a:latin typeface="Century Gothic" panose="020B0502020202020204" pitchFamily="34" charset="0"/>
            </a:endParaRPr>
          </a:p>
          <a:p>
            <a:pPr marL="64008" indent="0">
              <a:buNone/>
              <a:defRPr/>
            </a:pPr>
            <a:endParaRPr lang="en-US" sz="1700" i="1" dirty="0">
              <a:latin typeface="Century Gothic" panose="020B0502020202020204" pitchFamily="34" charset="0"/>
            </a:endParaRP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87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64008" indent="0">
              <a:buNone/>
              <a:defRPr/>
            </a:pPr>
            <a:endParaRPr lang="en-US" sz="1700" dirty="0">
              <a:latin typeface="Century Gothic" panose="020B0502020202020204" pitchFamily="34" charset="0"/>
            </a:endParaRPr>
          </a:p>
          <a:p>
            <a:pPr marL="0" indent="0">
              <a:buNone/>
            </a:pPr>
            <a:r>
              <a:rPr lang="en-US" i="1" dirty="0"/>
              <a:t>Title IX  of the Education Amendments of 1972</a:t>
            </a:r>
          </a:p>
          <a:p>
            <a:pPr marL="342900" marR="0" lvl="0" indent="-342900">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Symbol" panose="05050102010706020507" pitchFamily="18" charset="2"/>
              <a:buChar char=""/>
            </a:pPr>
            <a:r>
              <a:rPr lang="en-US" sz="2400" b="0" dirty="0">
                <a:effectLst/>
                <a:latin typeface="+mn-lt"/>
                <a:ea typeface="Times New Roman" panose="02020603050405020304" pitchFamily="18" charset="0"/>
                <a:cs typeface="Times New Roman" panose="02020603050405020304" pitchFamily="18" charset="0"/>
              </a:rPr>
              <a:t>Comprehensive federal law prohibiting discrimination on the basis of sex in any federally funded education program or activity. </a:t>
            </a:r>
          </a:p>
          <a:p>
            <a:pPr marL="342900" marR="0" lvl="0" indent="-342900">
              <a:buFont typeface="Symbol" panose="05050102010706020507" pitchFamily="18" charset="2"/>
              <a:buChar char=""/>
            </a:pPr>
            <a:r>
              <a:rPr lang="en-US" sz="2400" b="0" dirty="0">
                <a:effectLst/>
                <a:latin typeface="+mn-lt"/>
                <a:ea typeface="Times New Roman" panose="02020603050405020304" pitchFamily="18" charset="0"/>
                <a:cs typeface="Times New Roman" panose="02020603050405020304" pitchFamily="18" charset="0"/>
              </a:rPr>
              <a:t>Applies, with a few specific exceptions, to all aspects of federally funded education programs or activities. In addition to traditional educational institutions such as colleges, universities, and elementary and secondary schools</a:t>
            </a:r>
          </a:p>
          <a:p>
            <a:pPr marL="342900" marR="0" lvl="0" indent="-342900">
              <a:buFont typeface="Symbol" panose="05050102010706020507" pitchFamily="18" charset="2"/>
              <a:buChar char=""/>
            </a:pPr>
            <a:r>
              <a:rPr lang="en-US" sz="2400" b="0" dirty="0">
                <a:effectLst/>
                <a:latin typeface="+mn-lt"/>
                <a:ea typeface="Times New Roman" panose="02020603050405020304" pitchFamily="18" charset="0"/>
                <a:cs typeface="Times New Roman" panose="02020603050405020304" pitchFamily="18" charset="0"/>
              </a:rPr>
              <a:t>Title IX also applies to any education or training program operated by a recipient of federal financial assistance. </a:t>
            </a:r>
          </a:p>
          <a:p>
            <a:pPr marL="0" indent="0">
              <a:buNone/>
            </a:pPr>
            <a:endParaRPr lang="en-US" i="1"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37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lnSpcReduction="10000"/>
          </a:bodyPr>
          <a:lstStyle/>
          <a:p>
            <a:pPr marL="64008" indent="0">
              <a:buNone/>
              <a:defRPr/>
            </a:pPr>
            <a:endParaRPr lang="en-US" sz="1700" dirty="0">
              <a:latin typeface="Century Gothic" panose="020B0502020202020204" pitchFamily="34" charset="0"/>
            </a:endParaRPr>
          </a:p>
          <a:p>
            <a:pPr marL="0" indent="0">
              <a:buNone/>
            </a:pPr>
            <a:r>
              <a:rPr lang="en-US" dirty="0"/>
              <a:t>Civil Rights Restoration Act of 1987</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Amends title IX (Prohibition of Sex Discrimination) of the Education Amendments of 1972 to define the phrase "program or activity" and the term "program" to mean all of the operations of the following entities, any part of which is extended Federal financial assistance: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a department, agency, special purpose district, or other instrumentality of a State or local government; </a:t>
            </a: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a State or local government entity which distributes such assistance and the agency or department to which such assistance is extended; </a:t>
            </a: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college, university, or other postsecondary institution, or public system of higher education;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a local educational agency, system of vocational education, or other school system; and </a:t>
            </a: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a corporation, partnership, or other private organization or certain sole proprietorships. </a:t>
            </a:r>
          </a:p>
          <a:p>
            <a:pPr marL="68580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such terms do not include any operation of an entity which is controlled by a religious organization.</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683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64008" indent="0">
              <a:buNone/>
              <a:defRPr/>
            </a:pPr>
            <a:endParaRPr lang="en-US" sz="1700" dirty="0">
              <a:latin typeface="Century Gothic" panose="020B0502020202020204" pitchFamily="34" charset="0"/>
            </a:endParaRPr>
          </a:p>
          <a:p>
            <a:pPr marL="64008" indent="0">
              <a:buNone/>
              <a:defRPr/>
            </a:pPr>
            <a:r>
              <a:rPr lang="en-US" sz="3200" i="1" dirty="0">
                <a:latin typeface="+mn-lt"/>
              </a:rPr>
              <a:t>Civil Rights Restoration Act of 1991</a:t>
            </a:r>
          </a:p>
          <a:p>
            <a:pPr marL="64008" indent="0">
              <a:buNone/>
              <a:defRPr/>
            </a:pPr>
            <a:endParaRPr lang="en-US" sz="1700" dirty="0">
              <a:latin typeface="Century Gothic" panose="020B0502020202020204" pitchFamily="34" charset="0"/>
            </a:endParaRPr>
          </a:p>
          <a:p>
            <a:pPr marL="235458" indent="-171450">
              <a:defRPr/>
            </a:pPr>
            <a:r>
              <a:rPr lang="en-US" sz="2000" b="0" dirty="0">
                <a:effectLst/>
                <a:latin typeface="+mn-lt"/>
              </a:rPr>
              <a:t>Amends the Civil Rights Act of 1964 </a:t>
            </a:r>
          </a:p>
          <a:p>
            <a:pPr marL="235458" indent="-171450">
              <a:defRPr/>
            </a:pPr>
            <a:r>
              <a:rPr lang="en-US" sz="2000" b="0" dirty="0">
                <a:effectLst/>
                <a:latin typeface="+mn-lt"/>
              </a:rPr>
              <a:t>Strengthens and improves Federal civil rights </a:t>
            </a:r>
            <a:br>
              <a:rPr lang="en-US" sz="2000" b="0" dirty="0">
                <a:latin typeface="+mn-lt"/>
              </a:rPr>
            </a:br>
            <a:r>
              <a:rPr lang="en-US" sz="2000" b="0" dirty="0">
                <a:effectLst/>
                <a:latin typeface="+mn-lt"/>
              </a:rPr>
              <a:t>laws</a:t>
            </a:r>
          </a:p>
          <a:p>
            <a:pPr marL="235458" indent="-171450">
              <a:defRPr/>
            </a:pPr>
            <a:r>
              <a:rPr lang="en-US" sz="2000" b="0" dirty="0">
                <a:latin typeface="+mn-lt"/>
              </a:rPr>
              <a:t>Provides </a:t>
            </a:r>
            <a:r>
              <a:rPr lang="en-US" sz="2000" b="0" dirty="0">
                <a:effectLst/>
                <a:latin typeface="+mn-lt"/>
              </a:rPr>
              <a:t>for damages in cases of intentional employment discrimination</a:t>
            </a:r>
          </a:p>
          <a:p>
            <a:pPr marL="235458" indent="-171450">
              <a:defRPr/>
            </a:pPr>
            <a:r>
              <a:rPr lang="en-US" sz="2000" b="0" dirty="0">
                <a:latin typeface="+mn-lt"/>
              </a:rPr>
              <a:t>Clarifies</a:t>
            </a:r>
            <a:r>
              <a:rPr lang="en-US" sz="2000" b="0" dirty="0">
                <a:effectLst/>
                <a:latin typeface="+mn-lt"/>
              </a:rPr>
              <a:t> provisions regarding disparate impact actions</a:t>
            </a:r>
            <a:endParaRPr lang="en-US" sz="2000" b="0"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26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85D6D-0A7F-BA45-82EA-4FAE720B7DE2}"/>
              </a:ext>
            </a:extLst>
          </p:cNvPr>
          <p:cNvSpPr>
            <a:spLocks noGrp="1"/>
          </p:cNvSpPr>
          <p:nvPr>
            <p:ph type="title"/>
          </p:nvPr>
        </p:nvSpPr>
        <p:spPr>
          <a:xfrm>
            <a:off x="152581" y="81236"/>
            <a:ext cx="10515600" cy="904284"/>
          </a:xfrm>
        </p:spPr>
        <p:txBody>
          <a:bodyPr>
            <a:normAutofit/>
          </a:bodyPr>
          <a:lstStyle/>
          <a:p>
            <a:r>
              <a:rPr lang="en-US" sz="4000" dirty="0"/>
              <a:t>NIFA Civil Rights Compliance Review</a:t>
            </a:r>
          </a:p>
        </p:txBody>
      </p:sp>
      <p:sp>
        <p:nvSpPr>
          <p:cNvPr id="8" name="Text Placeholder 7">
            <a:extLst>
              <a:ext uri="{FF2B5EF4-FFF2-40B4-BE49-F238E27FC236}">
                <a16:creationId xmlns:a16="http://schemas.microsoft.com/office/drawing/2014/main" id="{62503F97-1ACB-AF4F-93CC-1B856D1AFB31}"/>
              </a:ext>
            </a:extLst>
          </p:cNvPr>
          <p:cNvSpPr>
            <a:spLocks noGrp="1"/>
          </p:cNvSpPr>
          <p:nvPr>
            <p:ph type="body" idx="1"/>
          </p:nvPr>
        </p:nvSpPr>
        <p:spPr>
          <a:xfrm>
            <a:off x="291919" y="1323704"/>
            <a:ext cx="10515600" cy="4182473"/>
          </a:xfrm>
        </p:spPr>
        <p:txBody>
          <a:bodyPr>
            <a:normAutofit fontScale="92500" lnSpcReduction="10000"/>
          </a:bodyPr>
          <a:lstStyle/>
          <a:p>
            <a:pPr marL="54864"/>
            <a:endParaRPr lang="en-US" dirty="0">
              <a:solidFill>
                <a:schemeClr val="tx1"/>
              </a:solidFill>
            </a:endParaRPr>
          </a:p>
          <a:p>
            <a:pPr marL="54864"/>
            <a:r>
              <a:rPr lang="en-US" dirty="0">
                <a:solidFill>
                  <a:schemeClr val="tx1"/>
                </a:solidFill>
              </a:rPr>
              <a:t>Federal Civil Rights Review Schedule</a:t>
            </a:r>
          </a:p>
          <a:p>
            <a:pPr marL="54864"/>
            <a:endParaRPr lang="en-US" dirty="0">
              <a:solidFill>
                <a:schemeClr val="tx1"/>
              </a:solidFill>
            </a:endParaRPr>
          </a:p>
          <a:p>
            <a:pPr marL="854964" lvl="1" indent="-342900">
              <a:buFont typeface="Arial" panose="020B0604020202020204" pitchFamily="34" charset="0"/>
              <a:buChar char="•"/>
            </a:pPr>
            <a:r>
              <a:rPr lang="en-US" dirty="0">
                <a:solidFill>
                  <a:schemeClr val="tx1"/>
                </a:solidFill>
              </a:rPr>
              <a:t>Originally scheduled to occur in August 2019</a:t>
            </a:r>
          </a:p>
          <a:p>
            <a:pPr marL="512064" lvl="1"/>
            <a:endParaRPr lang="en-US" dirty="0">
              <a:solidFill>
                <a:schemeClr val="tx1"/>
              </a:solidFill>
            </a:endParaRPr>
          </a:p>
          <a:p>
            <a:pPr marL="854964" lvl="1" indent="-342900">
              <a:buFont typeface="Arial" panose="020B0604020202020204" pitchFamily="34" charset="0"/>
              <a:buChar char="•"/>
            </a:pPr>
            <a:r>
              <a:rPr lang="en-US" dirty="0">
                <a:solidFill>
                  <a:schemeClr val="tx1"/>
                </a:solidFill>
              </a:rPr>
              <a:t>Postponed after the relocation of USDA/NIFA offices to Kansas City, MO</a:t>
            </a:r>
          </a:p>
          <a:p>
            <a:pPr marL="512064" lvl="1"/>
            <a:endParaRPr lang="en-US" dirty="0">
              <a:solidFill>
                <a:schemeClr val="tx1"/>
              </a:solidFill>
            </a:endParaRPr>
          </a:p>
          <a:p>
            <a:pPr marL="854964" lvl="1" indent="-342900">
              <a:buFont typeface="Arial" panose="020B0604020202020204" pitchFamily="34" charset="0"/>
              <a:buChar char="•"/>
            </a:pPr>
            <a:r>
              <a:rPr lang="en-US" dirty="0">
                <a:solidFill>
                  <a:schemeClr val="tx1"/>
                </a:solidFill>
              </a:rPr>
              <a:t>Rescheduling delayed in 2020 due to impact of the relocation on NIFA workforce and the pandemic</a:t>
            </a:r>
          </a:p>
          <a:p>
            <a:pPr marL="512064" lvl="1"/>
            <a:endParaRPr lang="en-US" dirty="0">
              <a:solidFill>
                <a:schemeClr val="tx1"/>
              </a:solidFill>
            </a:endParaRPr>
          </a:p>
          <a:p>
            <a:pPr marL="854964" lvl="1" indent="-342900">
              <a:buFont typeface="Arial" panose="020B0604020202020204" pitchFamily="34" charset="0"/>
              <a:buChar char="•"/>
            </a:pPr>
            <a:r>
              <a:rPr lang="en-US" dirty="0">
                <a:solidFill>
                  <a:schemeClr val="tx1"/>
                </a:solidFill>
              </a:rPr>
              <a:t>Spring 2021 schedule released indication MU’s review would occur in November 2022</a:t>
            </a:r>
          </a:p>
          <a:p>
            <a:pPr marL="512064" lvl="1"/>
            <a:endParaRPr lang="en-US" dirty="0">
              <a:solidFill>
                <a:schemeClr val="tx1"/>
              </a:solidFill>
            </a:endParaRPr>
          </a:p>
          <a:p>
            <a:pPr marL="854964" lvl="1" indent="-342900">
              <a:buFont typeface="Arial" panose="020B0604020202020204" pitchFamily="34" charset="0"/>
              <a:buChar char="•"/>
            </a:pPr>
            <a:r>
              <a:rPr lang="en-US" dirty="0">
                <a:solidFill>
                  <a:schemeClr val="tx1"/>
                </a:solidFill>
              </a:rPr>
              <a:t>Fall 2021 schedule revised – MU’s review now scheduled for June 2022</a:t>
            </a:r>
          </a:p>
          <a:p>
            <a:pPr marL="854964" lvl="1" indent="-342900">
              <a:buFont typeface="Arial" panose="020B0604020202020204" pitchFamily="34" charset="0"/>
              <a:buChar char="•"/>
            </a:pPr>
            <a:endParaRPr lang="en-US" dirty="0">
              <a:solidFill>
                <a:schemeClr val="tx1"/>
              </a:solidFill>
            </a:endParaRPr>
          </a:p>
          <a:p>
            <a:endParaRPr lang="en-US" b="0" dirty="0">
              <a:solidFill>
                <a:schemeClr val="accent6"/>
              </a:solidFill>
            </a:endParaRPr>
          </a:p>
        </p:txBody>
      </p:sp>
    </p:spTree>
    <p:extLst>
      <p:ext uri="{BB962C8B-B14F-4D97-AF65-F5344CB8AC3E}">
        <p14:creationId xmlns:p14="http://schemas.microsoft.com/office/powerpoint/2010/main" val="56717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64008" indent="0">
              <a:buNone/>
              <a:defRPr/>
            </a:pPr>
            <a:endParaRPr lang="en-US" sz="1700" dirty="0">
              <a:latin typeface="Century Gothic" panose="020B0502020202020204" pitchFamily="34" charset="0"/>
            </a:endParaRPr>
          </a:p>
          <a:p>
            <a:pPr marL="64008" indent="0">
              <a:buNone/>
              <a:defRPr/>
            </a:pPr>
            <a:r>
              <a:rPr lang="en-US" sz="3200" i="1" dirty="0">
                <a:latin typeface="+mn-lt"/>
              </a:rPr>
              <a:t>Nondiscrimination in Federally Assisted Programs (7CFR-15)</a:t>
            </a:r>
          </a:p>
          <a:p>
            <a:r>
              <a:rPr lang="en-US" sz="2400" b="0" dirty="0">
                <a:effectLst/>
                <a:latin typeface="+mn-lt"/>
                <a:ea typeface="Times New Roman" panose="02020603050405020304" pitchFamily="18" charset="0"/>
              </a:rPr>
              <a:t>Effectuates the provisions of title VI of the Civil Rights Act of 1964 such that no person in the United States shall be excluded from participation in, be denied the benefits of, or be otherwise subjected to discrimination under any program or activity of an applicant or recipient receiving Federal financial assistance from the Department of Agriculture or any Agency thereof on the basis of race, color, or national origin. </a:t>
            </a:r>
          </a:p>
          <a:p>
            <a:r>
              <a:rPr lang="en-US" sz="2400" b="0" dirty="0">
                <a:effectLst/>
                <a:latin typeface="+mn-lt"/>
                <a:ea typeface="Times New Roman" panose="02020603050405020304" pitchFamily="18" charset="0"/>
              </a:rPr>
              <a:t>Applies to any program or activity of an applicant or recipient for which Federal financial assistance is authorized under a law administered by the Department of Agriculture </a:t>
            </a:r>
          </a:p>
          <a:p>
            <a:pPr marL="64008" indent="0">
              <a:buNone/>
              <a:defRPr/>
            </a:pPr>
            <a:endParaRPr lang="en-US" sz="3200" i="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246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0" marR="0" lvl="0" indent="0">
              <a:lnSpc>
                <a:spcPct val="107000"/>
              </a:lnSpc>
              <a:spcBef>
                <a:spcPts val="0"/>
              </a:spcBef>
              <a:spcAft>
                <a:spcPts val="0"/>
              </a:spcAft>
              <a:buNone/>
            </a:pPr>
            <a:r>
              <a:rPr lang="en-US" sz="3600" i="1" dirty="0">
                <a:latin typeface="+mn-lt"/>
              </a:rPr>
              <a:t>USDA DR 4330-2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Establishes the United States Department of Agriculture (USDA) policy for ensuring programs and activities receiving Federal financial assistance from USDA are in compliance with applicable civil rights laws, including the prohibition against discrimination in those programs and activities.</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Establishes the policy for achieving compliance through civil rights complaints against recipients of Federal financial assistance from USDA who operate those programs and activities.</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USDA to conduct compliance reviews of programs and activities receiving financial assistance from USDA to ensure there is full compliance with Federal civil rights laws, rules, regulations, and policies.</a:t>
            </a:r>
          </a:p>
          <a:p>
            <a:pPr marL="64008" indent="0">
              <a:buNone/>
              <a:defRPr/>
            </a:pPr>
            <a:endParaRPr lang="en-US" sz="3200" i="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1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0" marR="0" lvl="0" indent="0">
              <a:lnSpc>
                <a:spcPct val="107000"/>
              </a:lnSpc>
              <a:spcBef>
                <a:spcPts val="0"/>
              </a:spcBef>
              <a:spcAft>
                <a:spcPts val="0"/>
              </a:spcAft>
              <a:buNone/>
            </a:pPr>
            <a:r>
              <a:rPr lang="en-US" sz="3600" i="1" dirty="0">
                <a:latin typeface="+mn-lt"/>
              </a:rPr>
              <a:t>Americans With Disabilities Act of 1990 (ADA)</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b="0" dirty="0">
                <a:effectLst/>
                <a:latin typeface="+mn-lt"/>
                <a:ea typeface="Times New Roman" panose="02020603050405020304" pitchFamily="18" charset="0"/>
              </a:rPr>
              <a:t>Provides clear, strong, consistent, enforceable standards addressing discrimination against individuals with disabilities</a:t>
            </a:r>
          </a:p>
          <a:p>
            <a:pPr marL="0" marR="0" indent="0">
              <a:buNone/>
            </a:pPr>
            <a:endParaRPr lang="en-US" b="0" dirty="0">
              <a:effectLst/>
              <a:latin typeface="+mn-lt"/>
              <a:ea typeface="Times New Roman" panose="02020603050405020304" pitchFamily="18" charset="0"/>
            </a:endParaRPr>
          </a:p>
          <a:p>
            <a:pPr marL="0" marR="0"/>
            <a:r>
              <a:rPr lang="en-US" b="0" dirty="0">
                <a:effectLst/>
                <a:latin typeface="+mn-lt"/>
                <a:ea typeface="Times New Roman" panose="02020603050405020304" pitchFamily="18" charset="0"/>
              </a:rPr>
              <a:t>Ensures the Federal Government plays a central role in enforcing the standards established in the ADA on behalf of individuals with disabilities</a:t>
            </a:r>
          </a:p>
          <a:p>
            <a:pPr marL="64008" indent="0">
              <a:buNone/>
              <a:defRPr/>
            </a:pPr>
            <a:endParaRPr lang="en-US" sz="3200" i="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57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lnSpcReduction="10000"/>
          </a:bodyPr>
          <a:lstStyle/>
          <a:p>
            <a:pPr marL="0" marR="0" lvl="0" indent="0">
              <a:lnSpc>
                <a:spcPct val="107000"/>
              </a:lnSpc>
              <a:spcBef>
                <a:spcPts val="0"/>
              </a:spcBef>
              <a:spcAft>
                <a:spcPts val="0"/>
              </a:spcAft>
              <a:buNone/>
            </a:pPr>
            <a:r>
              <a:rPr lang="en-US" sz="3200" i="1" dirty="0">
                <a:effectLst/>
                <a:latin typeface="Calibri" panose="020F0502020204030204" pitchFamily="34" charset="0"/>
                <a:ea typeface="Calibri" panose="020F0502020204030204" pitchFamily="34" charset="0"/>
                <a:cs typeface="Times New Roman" panose="02020603050405020304" pitchFamily="18" charset="0"/>
              </a:rPr>
              <a:t>Section 504 of the Rehabilitation Act of 1973</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0" dirty="0">
                <a:effectLst/>
                <a:latin typeface="Calibri" panose="020F0502020204030204" pitchFamily="34" charset="0"/>
                <a:ea typeface="Calibri" panose="020F0502020204030204" pitchFamily="34" charset="0"/>
                <a:cs typeface="Times New Roman" panose="02020603050405020304" pitchFamily="18" charset="0"/>
              </a:rPr>
              <a:t>Section 504 of the Rehabilitation Act of 1973 protects qualified individuals from discrimination based on their disability. </a:t>
            </a:r>
          </a:p>
          <a:p>
            <a:pPr marL="0" marR="0" lvl="0" indent="0">
              <a:lnSpc>
                <a:spcPct val="107000"/>
              </a:lnSpc>
              <a:spcBef>
                <a:spcPts val="0"/>
              </a:spcBef>
              <a:spcAft>
                <a:spcPts val="0"/>
              </a:spcAft>
              <a:buNone/>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0" dirty="0">
                <a:effectLst/>
                <a:latin typeface="Calibri" panose="020F0502020204030204" pitchFamily="34" charset="0"/>
                <a:ea typeface="Calibri" panose="020F0502020204030204" pitchFamily="34" charset="0"/>
                <a:cs typeface="Times New Roman" panose="02020603050405020304" pitchFamily="18" charset="0"/>
              </a:rPr>
              <a:t>Nondiscrimination requirements of the law apply to employers</a:t>
            </a:r>
            <a:br>
              <a:rPr lang="en-US" sz="2000" b="0" dirty="0">
                <a:effectLst/>
                <a:latin typeface="Calibri" panose="020F0502020204030204" pitchFamily="34" charset="0"/>
                <a:ea typeface="Calibri" panose="020F0502020204030204" pitchFamily="34" charset="0"/>
                <a:cs typeface="Times New Roman" panose="02020603050405020304" pitchFamily="18" charset="0"/>
              </a:rPr>
            </a:br>
            <a:r>
              <a:rPr lang="en-US" sz="2000" b="0" dirty="0">
                <a:effectLst/>
                <a:latin typeface="Calibri" panose="020F0502020204030204" pitchFamily="34" charset="0"/>
                <a:ea typeface="Calibri" panose="020F0502020204030204" pitchFamily="34" charset="0"/>
                <a:cs typeface="Times New Roman" panose="02020603050405020304" pitchFamily="18" charset="0"/>
              </a:rPr>
              <a:t>and organizations receiving financial assistance from any Federal department or agency Forbids organizations and employers from excluding or denying individuals with disabilities an equal opportunity to receive program benefits and services. </a:t>
            </a:r>
          </a:p>
          <a:p>
            <a:pPr marL="0" marR="0" lvl="0" indent="0">
              <a:lnSpc>
                <a:spcPct val="107000"/>
              </a:lnSpc>
              <a:spcBef>
                <a:spcPts val="0"/>
              </a:spcBef>
              <a:spcAft>
                <a:spcPts val="0"/>
              </a:spcAft>
              <a:buNone/>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b="0" dirty="0">
                <a:effectLst/>
                <a:latin typeface="Calibri" panose="020F0502020204030204" pitchFamily="34" charset="0"/>
                <a:ea typeface="Calibri" panose="020F0502020204030204" pitchFamily="34" charset="0"/>
                <a:cs typeface="Times New Roman" panose="02020603050405020304" pitchFamily="18" charset="0"/>
              </a:rPr>
              <a:t>Defines the rights of individuals with disabilities to participate in, and have access to, program benefits and services</a:t>
            </a:r>
          </a:p>
          <a:p>
            <a:pPr marL="64008" indent="0">
              <a:buNone/>
              <a:defRPr/>
            </a:pPr>
            <a:endParaRPr lang="en-US" sz="3200" i="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08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Non-discrimination Statement</a:t>
            </a:r>
            <a:endParaRPr lang="en-US" dirty="0"/>
          </a:p>
        </p:txBody>
      </p:sp>
      <p:sp>
        <p:nvSpPr>
          <p:cNvPr id="3" name="Content Placeholder 2"/>
          <p:cNvSpPr>
            <a:spLocks noGrp="1"/>
          </p:cNvSpPr>
          <p:nvPr>
            <p:ph idx="1"/>
          </p:nvPr>
        </p:nvSpPr>
        <p:spPr>
          <a:xfrm>
            <a:off x="348343" y="1447800"/>
            <a:ext cx="11181806" cy="4267200"/>
          </a:xfrm>
        </p:spPr>
        <p:txBody>
          <a:bodyPr>
            <a:normAutofit/>
          </a:bodyPr>
          <a:lstStyle/>
          <a:p>
            <a:pPr marL="0" marR="0" lvl="0" indent="0">
              <a:lnSpc>
                <a:spcPct val="107000"/>
              </a:lnSpc>
              <a:spcBef>
                <a:spcPts val="0"/>
              </a:spcBef>
              <a:spcAft>
                <a:spcPts val="0"/>
              </a:spcAft>
              <a:buNone/>
            </a:pPr>
            <a:r>
              <a:rPr lang="en-US" sz="3200" i="1" dirty="0">
                <a:latin typeface="+mn-lt"/>
              </a:rPr>
              <a:t>Age Discrimination Acts of 1967 and 1975</a:t>
            </a:r>
          </a:p>
          <a:p>
            <a:pPr marL="0" marR="0" lvl="0" indent="0">
              <a:lnSpc>
                <a:spcPct val="107000"/>
              </a:lnSpc>
              <a:spcBef>
                <a:spcPts val="0"/>
              </a:spcBef>
              <a:spcAft>
                <a:spcPts val="0"/>
              </a:spcAft>
              <a:buNone/>
            </a:pPr>
            <a:endParaRPr lang="en-US" sz="3200" i="1" dirty="0">
              <a:latin typeface="+mn-lt"/>
            </a:endParaRPr>
          </a:p>
          <a:p>
            <a:pPr>
              <a:lnSpc>
                <a:spcPct val="107000"/>
              </a:lnSpc>
              <a:spcBef>
                <a:spcPts val="0"/>
              </a:spcBef>
            </a:pPr>
            <a:r>
              <a:rPr lang="en-US" sz="2000" b="0" dirty="0">
                <a:latin typeface="+mn-lt"/>
              </a:rPr>
              <a:t>Promotes employment of older persons based on their ability rather than age</a:t>
            </a:r>
          </a:p>
          <a:p>
            <a:pPr>
              <a:lnSpc>
                <a:spcPct val="107000"/>
              </a:lnSpc>
              <a:spcBef>
                <a:spcPts val="0"/>
              </a:spcBef>
            </a:pPr>
            <a:endParaRPr lang="en-US" sz="2000" b="0" dirty="0">
              <a:latin typeface="+mn-lt"/>
            </a:endParaRPr>
          </a:p>
          <a:p>
            <a:pPr>
              <a:lnSpc>
                <a:spcPct val="107000"/>
              </a:lnSpc>
              <a:spcBef>
                <a:spcPts val="0"/>
              </a:spcBef>
            </a:pPr>
            <a:r>
              <a:rPr lang="en-US" sz="2000" b="0" dirty="0">
                <a:latin typeface="+mn-lt"/>
              </a:rPr>
              <a:t>Prohibits arbitrary age discrimination in employment</a:t>
            </a:r>
          </a:p>
          <a:p>
            <a:pPr>
              <a:lnSpc>
                <a:spcPct val="107000"/>
              </a:lnSpc>
              <a:spcBef>
                <a:spcPts val="0"/>
              </a:spcBef>
            </a:pPr>
            <a:endParaRPr lang="en-US" sz="2000" b="0" dirty="0">
              <a:latin typeface="+mn-lt"/>
            </a:endParaRPr>
          </a:p>
          <a:p>
            <a:pPr>
              <a:lnSpc>
                <a:spcPct val="107000"/>
              </a:lnSpc>
              <a:spcBef>
                <a:spcPts val="0"/>
              </a:spcBef>
            </a:pPr>
            <a:r>
              <a:rPr lang="en-US" sz="2000" b="0" dirty="0">
                <a:latin typeface="+mn-lt"/>
              </a:rPr>
              <a:t>Assists employers and workers in finding ways of meeting problems arising from the impact of age on employment</a:t>
            </a:r>
          </a:p>
          <a:p>
            <a:pPr>
              <a:lnSpc>
                <a:spcPct val="107000"/>
              </a:lnSpc>
              <a:spcBef>
                <a:spcPts val="0"/>
              </a:spcBef>
            </a:pPr>
            <a:endParaRPr lang="en-US" sz="2000" b="0" i="1" dirty="0">
              <a:latin typeface="+mn-lt"/>
            </a:endParaRPr>
          </a:p>
          <a:p>
            <a:pPr>
              <a:lnSpc>
                <a:spcPct val="107000"/>
              </a:lnSpc>
              <a:spcBef>
                <a:spcPts val="0"/>
              </a:spcBef>
            </a:pPr>
            <a:r>
              <a:rPr lang="en-US" sz="2000" b="0" dirty="0">
                <a:effectLst/>
                <a:latin typeface="+mn-lt"/>
                <a:ea typeface="Calibri" panose="020F0502020204030204" pitchFamily="34" charset="0"/>
                <a:cs typeface="Times New Roman" panose="02020603050405020304" pitchFamily="18" charset="0"/>
              </a:rPr>
              <a:t>Prohibits, on the basis of age, exclusion from participation, denial of the benefits of, or discrimination under, any program or activity receiving Federal financial assistance.</a:t>
            </a:r>
          </a:p>
          <a:p>
            <a:pPr marL="0" marR="0" lvl="0" indent="0">
              <a:lnSpc>
                <a:spcPct val="107000"/>
              </a:lnSpc>
              <a:spcBef>
                <a:spcPts val="0"/>
              </a:spcBef>
              <a:spcAft>
                <a:spcPts val="0"/>
              </a:spcAft>
              <a:buNone/>
            </a:pPr>
            <a:endParaRPr lang="en-US" sz="3200" i="1"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21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County Civil Rights </a:t>
            </a:r>
          </a:p>
        </p:txBody>
      </p:sp>
      <p:sp>
        <p:nvSpPr>
          <p:cNvPr id="3" name="Content Placeholder 2"/>
          <p:cNvSpPr>
            <a:spLocks noGrp="1"/>
          </p:cNvSpPr>
          <p:nvPr>
            <p:ph idx="1"/>
          </p:nvPr>
        </p:nvSpPr>
        <p:spPr>
          <a:xfrm>
            <a:off x="348343" y="1447800"/>
            <a:ext cx="11181806" cy="4267200"/>
          </a:xfrm>
        </p:spPr>
        <p:txBody>
          <a:bodyPr>
            <a:normAutofit/>
          </a:bodyPr>
          <a:lstStyle/>
          <a:p>
            <a:pPr marL="0" marR="0" lvl="0" indent="0" algn="ctr">
              <a:lnSpc>
                <a:spcPct val="107000"/>
              </a:lnSpc>
              <a:spcBef>
                <a:spcPts val="0"/>
              </a:spcBef>
              <a:spcAft>
                <a:spcPts val="0"/>
              </a:spcAft>
              <a:buNone/>
            </a:pPr>
            <a:endParaRPr lang="en-US" sz="5400" i="1" dirty="0">
              <a:latin typeface="+mn-lt"/>
            </a:endParaRPr>
          </a:p>
          <a:p>
            <a:pPr marL="0" marR="0" lvl="0" indent="0" algn="ctr">
              <a:lnSpc>
                <a:spcPct val="107000"/>
              </a:lnSpc>
              <a:spcBef>
                <a:spcPts val="0"/>
              </a:spcBef>
              <a:spcAft>
                <a:spcPts val="0"/>
              </a:spcAft>
              <a:buNone/>
            </a:pPr>
            <a:endParaRPr lang="en-US" sz="5400" i="1" dirty="0">
              <a:latin typeface="+mn-lt"/>
            </a:endParaRPr>
          </a:p>
          <a:p>
            <a:pPr marL="0" marR="0" lvl="0" indent="0" algn="ctr">
              <a:lnSpc>
                <a:spcPct val="107000"/>
              </a:lnSpc>
              <a:spcBef>
                <a:spcPts val="0"/>
              </a:spcBef>
              <a:spcAft>
                <a:spcPts val="0"/>
              </a:spcAft>
              <a:buNone/>
            </a:pPr>
            <a:r>
              <a:rPr lang="en-US" sz="5400" i="1" dirty="0">
                <a:latin typeface="+mn-lt"/>
              </a:rPr>
              <a:t>Questions?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9" y="6096001"/>
            <a:ext cx="8772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14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58E3AF-CE29-EE42-98FF-880A93102E94}"/>
              </a:ext>
            </a:extLst>
          </p:cNvPr>
          <p:cNvSpPr>
            <a:spLocks noGrp="1"/>
          </p:cNvSpPr>
          <p:nvPr>
            <p:ph type="title"/>
          </p:nvPr>
        </p:nvSpPr>
        <p:spPr>
          <a:xfrm>
            <a:off x="383177" y="534678"/>
            <a:ext cx="11268892" cy="828408"/>
          </a:xfrm>
        </p:spPr>
        <p:txBody>
          <a:bodyPr>
            <a:normAutofit fontScale="90000"/>
          </a:bodyPr>
          <a:lstStyle/>
          <a:p>
            <a:r>
              <a:rPr lang="en-US" dirty="0"/>
              <a:t>Federal Civil Rights Review is Required</a:t>
            </a:r>
          </a:p>
        </p:txBody>
      </p:sp>
      <p:sp>
        <p:nvSpPr>
          <p:cNvPr id="6" name="Content Placeholder 5">
            <a:extLst>
              <a:ext uri="{FF2B5EF4-FFF2-40B4-BE49-F238E27FC236}">
                <a16:creationId xmlns:a16="http://schemas.microsoft.com/office/drawing/2014/main" id="{612FBF3D-766E-8040-8009-84BC6E39FE2C}"/>
              </a:ext>
            </a:extLst>
          </p:cNvPr>
          <p:cNvSpPr>
            <a:spLocks noGrp="1"/>
          </p:cNvSpPr>
          <p:nvPr>
            <p:ph idx="1"/>
          </p:nvPr>
        </p:nvSpPr>
        <p:spPr/>
        <p:txBody>
          <a:bodyPr/>
          <a:lstStyle/>
          <a:p>
            <a:r>
              <a:rPr lang="en-US" dirty="0"/>
              <a:t>“In accordance with United States Department of Agriculture civil rights regulations 7 CFR 15 any recipient of federal financial assistance, regardless of the amount, is subject to civil rights reviews.  Further, the primary recipient of federal financial assistance is responsible for civil rights administration where the primary recipient has extended the financial assistance to another recipient.”</a:t>
            </a:r>
          </a:p>
          <a:p>
            <a:pPr marL="0" indent="0">
              <a:buNone/>
            </a:pPr>
            <a:endParaRPr lang="en-US" dirty="0"/>
          </a:p>
        </p:txBody>
      </p:sp>
    </p:spTree>
    <p:extLst>
      <p:ext uri="{BB962C8B-B14F-4D97-AF65-F5344CB8AC3E}">
        <p14:creationId xmlns:p14="http://schemas.microsoft.com/office/powerpoint/2010/main" val="253035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0C95-1EDB-4980-8E01-6D3A6F6E3DB4}"/>
              </a:ext>
            </a:extLst>
          </p:cNvPr>
          <p:cNvSpPr>
            <a:spLocks noGrp="1"/>
          </p:cNvSpPr>
          <p:nvPr>
            <p:ph type="title"/>
          </p:nvPr>
        </p:nvSpPr>
        <p:spPr/>
        <p:txBody>
          <a:bodyPr/>
          <a:lstStyle/>
          <a:p>
            <a:r>
              <a:rPr lang="en-US" dirty="0"/>
              <a:t>Compliance Review Areas</a:t>
            </a:r>
          </a:p>
        </p:txBody>
      </p:sp>
      <p:sp>
        <p:nvSpPr>
          <p:cNvPr id="3" name="Content Placeholder 2">
            <a:extLst>
              <a:ext uri="{FF2B5EF4-FFF2-40B4-BE49-F238E27FC236}">
                <a16:creationId xmlns:a16="http://schemas.microsoft.com/office/drawing/2014/main" id="{C5D6E4A5-E194-4B50-9DD2-76CC735AA930}"/>
              </a:ext>
            </a:extLst>
          </p:cNvPr>
          <p:cNvSpPr>
            <a:spLocks noGrp="1"/>
          </p:cNvSpPr>
          <p:nvPr>
            <p:ph idx="1"/>
          </p:nvPr>
        </p:nvSpPr>
        <p:spPr>
          <a:xfrm>
            <a:off x="838200" y="1572552"/>
            <a:ext cx="10515600" cy="3712896"/>
          </a:xfrm>
        </p:spPr>
        <p:txBody>
          <a:bodyPr>
            <a:noAutofit/>
          </a:bodyPr>
          <a:lstStyle/>
          <a:p>
            <a:pPr marL="457200" marR="0" lvl="1" indent="0">
              <a:lnSpc>
                <a:spcPct val="107000"/>
              </a:lnSpc>
              <a:spcBef>
                <a:spcPts val="0"/>
              </a:spcBef>
              <a:spcAft>
                <a:spcPts val="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1. Organizational capacity</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Clear organizational chart</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Designated staff member for CR/diversity issues</a:t>
            </a:r>
          </a:p>
          <a:p>
            <a:pPr marL="1600200" marR="0" lvl="3" indent="-2286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Is there a clear point of contact, does that person have the resources they need (necessary managerial staff, training, etc.)</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Communication between designated staff member and both directors and front line faculty and staff</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Written assurances of nondiscrimination with sub-recipients or partners</a:t>
            </a:r>
          </a:p>
          <a:p>
            <a:pPr marL="1600200" marR="0" lvl="3" indent="-2286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Clear communication between Extension and partners of expectations</a:t>
            </a:r>
          </a:p>
          <a:p>
            <a:pPr marL="1143000" marR="0" lvl="2" indent="-228600">
              <a:lnSpc>
                <a:spcPct val="107000"/>
              </a:lnSpc>
              <a:spcBef>
                <a:spcPts val="0"/>
              </a:spcBef>
              <a:spcAft>
                <a:spcPts val="80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discriminatory employment practices</a:t>
            </a:r>
          </a:p>
        </p:txBody>
      </p:sp>
    </p:spTree>
    <p:extLst>
      <p:ext uri="{BB962C8B-B14F-4D97-AF65-F5344CB8AC3E}">
        <p14:creationId xmlns:p14="http://schemas.microsoft.com/office/powerpoint/2010/main" val="358721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noAutofit/>
          </a:bodyPr>
          <a:lstStyle/>
          <a:p>
            <a:r>
              <a:rPr lang="en-US" sz="3600" dirty="0"/>
              <a:t>Compliance Review Areas, </a:t>
            </a:r>
            <a:r>
              <a:rPr lang="en-US" sz="3600" dirty="0" err="1"/>
              <a:t>con’t</a:t>
            </a:r>
            <a:endParaRPr lang="en-US" sz="3600"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normAutofit lnSpcReduction="10000"/>
          </a:bodyPr>
          <a:lstStyle/>
          <a:p>
            <a:pPr marL="457200" marR="0" lvl="1" indent="0">
              <a:lnSpc>
                <a:spcPct val="107000"/>
              </a:lnSpc>
              <a:spcBef>
                <a:spcPts val="0"/>
              </a:spcBef>
              <a:spcAft>
                <a:spcPts val="0"/>
              </a:spcAft>
              <a:buNone/>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2. Civil Rights knowledge and procedures</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Sufficient training for staff on CR requirements</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Staff have access to needed documents and info</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Procedures in place for filing employment and program discrimination complaints</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Sufficient internal compliance reviews conducted</a:t>
            </a:r>
          </a:p>
          <a:p>
            <a:pPr marL="1600200" marR="0" lvl="3" indent="-2286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What is the system? </a:t>
            </a:r>
          </a:p>
          <a:p>
            <a:pPr marL="1600200" marR="0" lvl="3" indent="-2286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For Extension, this involves county Extension offices</a:t>
            </a:r>
          </a:p>
          <a:p>
            <a:endParaRPr lang="en-US" dirty="0"/>
          </a:p>
        </p:txBody>
      </p:sp>
    </p:spTree>
    <p:extLst>
      <p:ext uri="{BB962C8B-B14F-4D97-AF65-F5344CB8AC3E}">
        <p14:creationId xmlns:p14="http://schemas.microsoft.com/office/powerpoint/2010/main" val="62434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lstStyle/>
          <a:p>
            <a:r>
              <a:rPr lang="en-US" sz="4400" dirty="0"/>
              <a:t>Compliance Review Areas, </a:t>
            </a:r>
            <a:r>
              <a:rPr lang="en-US" sz="4400" dirty="0" err="1"/>
              <a:t>con’t</a:t>
            </a:r>
            <a:endParaRPr lang="en-US"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lstStyle/>
          <a:p>
            <a:pPr marL="457200" marR="0" lvl="1" indent="0">
              <a:lnSpc>
                <a:spcPct val="107000"/>
              </a:lnSpc>
              <a:spcBef>
                <a:spcPts val="0"/>
              </a:spcBef>
              <a:spcAft>
                <a:spcPts val="0"/>
              </a:spcAft>
              <a:buNone/>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3. Advisory boards and committees</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Internal and external advisory boards and committees are reflective of the local/service population in terms of race, ethnicity and gender</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What is the selection process?</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Does it encourage diversity and adequate representation of the service population</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Efforts have been made to address barriers to adequate representation</a:t>
            </a:r>
          </a:p>
          <a:p>
            <a:pPr marL="1600200" marR="0" lvl="3" indent="-2286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NIFA is looking at this issue as a whole (recruitment process and composition)</a:t>
            </a:r>
          </a:p>
          <a:p>
            <a:pPr marL="1600200" marR="0" lvl="3" indent="-2286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we’ve reviewed and know there’s a representation issue, but have undertaken efforts to correct, that’s what they’re looking for…they know we can’t force people to serve</a:t>
            </a:r>
          </a:p>
          <a:p>
            <a:endParaRPr lang="en-US" dirty="0"/>
          </a:p>
        </p:txBody>
      </p:sp>
    </p:spTree>
    <p:extLst>
      <p:ext uri="{BB962C8B-B14F-4D97-AF65-F5344CB8AC3E}">
        <p14:creationId xmlns:p14="http://schemas.microsoft.com/office/powerpoint/2010/main" val="184458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lstStyle/>
          <a:p>
            <a:r>
              <a:rPr lang="en-US" sz="4400" dirty="0"/>
              <a:t>Compliance Review Areas, </a:t>
            </a:r>
            <a:r>
              <a:rPr lang="en-US" sz="4400" dirty="0" err="1"/>
              <a:t>con’t</a:t>
            </a:r>
            <a:endParaRPr lang="en-US"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normAutofit fontScale="92500" lnSpcReduction="20000"/>
          </a:bodyPr>
          <a:lstStyle/>
          <a:p>
            <a:pPr marL="457200" marR="0" lvl="1"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4. Program Delivery</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Participants in clubs, activities and programs are reflective of the demographics of the potential service population…parity</a:t>
            </a:r>
          </a:p>
          <a:p>
            <a:pPr marL="914400" marR="0" lvl="2"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spcBef>
                <a:spcPts val="0"/>
              </a:spcBef>
              <a:buFont typeface="Wingdings" panose="05000000000000000000" pitchFamily="2" charset="2"/>
              <a:buChar char=""/>
            </a:pPr>
            <a:r>
              <a:rPr lang="en-US" sz="1500" b="1" u="sng" dirty="0">
                <a:latin typeface="Calibri" panose="020F0502020204030204" pitchFamily="34" charset="0"/>
                <a:ea typeface="Calibri" panose="020F0502020204030204" pitchFamily="34" charset="0"/>
                <a:cs typeface="Times New Roman" panose="02020603050405020304" pitchFamily="18" charset="0"/>
              </a:rPr>
              <a:t>NOTE:</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An Extension program is in parity when the participation of individuals of traditionally underserved groups reflects the proportionate representation in the population of potential recipients. A program will be considered in compliance when its participation has reached 80% of parity.</a:t>
            </a:r>
          </a:p>
          <a:p>
            <a:pPr lvl="3">
              <a:lnSpc>
                <a:spcPct val="107000"/>
              </a:lnSpc>
              <a:spcBef>
                <a:spcPts val="0"/>
              </a:spcBef>
              <a:buFont typeface="Wingdings" panose="05000000000000000000" pitchFamily="2" charset="2"/>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Recruiting efforts: successful at increasing or maintaining parity</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Addressing existing shortfalls</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Clubs are integrated (reasonable efforts)</a:t>
            </a:r>
          </a:p>
          <a:p>
            <a:pPr marL="1143000" marR="0" lvl="2" indent="-228600">
              <a:lnSpc>
                <a:spcPct val="107000"/>
              </a:lnSpc>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All clubs, activities and programs are open to all individuals, regardless of their race, ethnicity, gender and/or disability</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Not asking us to force people to join clubs, but clear reasonable efforts toward parity</a:t>
            </a:r>
            <a:endParaRPr lang="en-US" sz="2000" dirty="0"/>
          </a:p>
        </p:txBody>
      </p:sp>
    </p:spTree>
    <p:extLst>
      <p:ext uri="{BB962C8B-B14F-4D97-AF65-F5344CB8AC3E}">
        <p14:creationId xmlns:p14="http://schemas.microsoft.com/office/powerpoint/2010/main" val="369241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lstStyle/>
          <a:p>
            <a:r>
              <a:rPr lang="en-US" sz="4400" dirty="0"/>
              <a:t>Compliance Review Areas, </a:t>
            </a:r>
            <a:r>
              <a:rPr lang="en-US" sz="4400" dirty="0" err="1"/>
              <a:t>con’t</a:t>
            </a:r>
            <a:endParaRPr lang="en-US"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lstStyle/>
          <a:p>
            <a:pPr marL="457200" marR="0" lvl="1" indent="0">
              <a:lnSpc>
                <a:spcPct val="107000"/>
              </a:lnSpc>
              <a:spcBef>
                <a:spcPts val="0"/>
              </a:spcBef>
              <a:spcAft>
                <a:spcPts val="0"/>
              </a:spcAft>
              <a:buNone/>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5. Data Collection and Integrity</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There is an adequate system for collecting and maintaining REG data for all programs and activities…does it work?</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REG data is analyzed against census data</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Participants are requested to self-identify data (Form AD-2106)</a:t>
            </a:r>
          </a:p>
          <a:p>
            <a:pPr marL="1600200" marR="0" lvl="3" indent="-2286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Don’t visually guess or estimate</a:t>
            </a:r>
          </a:p>
          <a:p>
            <a:pPr marL="1600200" marR="0" lvl="3" indent="-2286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Put those who choose not to identify in a category of “unknown or unidentified”</a:t>
            </a:r>
          </a:p>
          <a:p>
            <a:pPr marL="1143000" marR="0" lvl="2" indent="-2286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Ethnicity and race are captured as distinct categories</a:t>
            </a:r>
          </a:p>
          <a:p>
            <a:pPr marL="1143000" marR="0" lvl="2" indent="-228600">
              <a:lnSpc>
                <a:spcPct val="107000"/>
              </a:lnSpc>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There are no apparent issues/red flags with the data that would indicate it’s not being collected or maintained properly</a:t>
            </a:r>
          </a:p>
          <a:p>
            <a:endParaRPr lang="en-US" dirty="0"/>
          </a:p>
        </p:txBody>
      </p:sp>
    </p:spTree>
    <p:extLst>
      <p:ext uri="{BB962C8B-B14F-4D97-AF65-F5344CB8AC3E}">
        <p14:creationId xmlns:p14="http://schemas.microsoft.com/office/powerpoint/2010/main" val="267427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36A2-1D24-49B3-B131-C77884294EED}"/>
              </a:ext>
            </a:extLst>
          </p:cNvPr>
          <p:cNvSpPr>
            <a:spLocks noGrp="1"/>
          </p:cNvSpPr>
          <p:nvPr>
            <p:ph type="title"/>
          </p:nvPr>
        </p:nvSpPr>
        <p:spPr/>
        <p:txBody>
          <a:bodyPr/>
          <a:lstStyle/>
          <a:p>
            <a:r>
              <a:rPr lang="en-US" sz="4400" dirty="0"/>
              <a:t>Compliance Review Areas, </a:t>
            </a:r>
            <a:r>
              <a:rPr lang="en-US" sz="4400" dirty="0" err="1"/>
              <a:t>con’t</a:t>
            </a:r>
            <a:endParaRPr lang="en-US" dirty="0"/>
          </a:p>
        </p:txBody>
      </p:sp>
      <p:sp>
        <p:nvSpPr>
          <p:cNvPr id="3" name="Content Placeholder 2">
            <a:extLst>
              <a:ext uri="{FF2B5EF4-FFF2-40B4-BE49-F238E27FC236}">
                <a16:creationId xmlns:a16="http://schemas.microsoft.com/office/drawing/2014/main" id="{518CCB53-0A8C-49D2-A0EE-41F9E5E482F2}"/>
              </a:ext>
            </a:extLst>
          </p:cNvPr>
          <p:cNvSpPr>
            <a:spLocks noGrp="1"/>
          </p:cNvSpPr>
          <p:nvPr>
            <p:ph idx="1"/>
          </p:nvPr>
        </p:nvSpPr>
        <p:spPr/>
        <p:txBody>
          <a:bodyPr>
            <a:normAutofit fontScale="92500" lnSpcReduction="10000"/>
          </a:bodyPr>
          <a:lstStyle/>
          <a:p>
            <a:pPr marL="457200" marR="0" lvl="1" indent="0">
              <a:lnSpc>
                <a:spcPct val="107000"/>
              </a:lnSpc>
              <a:spcBef>
                <a:spcPts val="0"/>
              </a:spcBef>
              <a:spcAft>
                <a:spcPts val="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6. Non-discrimination based on sex</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program, activity, club or group names contain sex stereotyped names or illustrations</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programs and activities are implemented in a manner that ensures nondiscrimination on the basis of sex</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There are no sex separate programs, activities, contests or awards</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Recipient has adequate sex harassment policy</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are complaints handled?  Appropriateness?</a:t>
            </a:r>
          </a:p>
          <a:p>
            <a:pPr marL="1143000" marR="0" lvl="2" indent="-228600">
              <a:lnSpc>
                <a:spcPct val="107000"/>
              </a:lnSpc>
              <a:spcBef>
                <a:spcPts val="0"/>
              </a:spcBef>
              <a:spcAft>
                <a:spcPts val="80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Staff have had adequate title IX training…in CR training (whether together or separate)</a:t>
            </a:r>
          </a:p>
          <a:p>
            <a:endParaRPr lang="en-US" dirty="0"/>
          </a:p>
        </p:txBody>
      </p:sp>
    </p:spTree>
    <p:extLst>
      <p:ext uri="{BB962C8B-B14F-4D97-AF65-F5344CB8AC3E}">
        <p14:creationId xmlns:p14="http://schemas.microsoft.com/office/powerpoint/2010/main" val="3829522350"/>
      </p:ext>
    </p:extLst>
  </p:cSld>
  <p:clrMapOvr>
    <a:masterClrMapping/>
  </p:clrMapOvr>
</p:sld>
</file>

<file path=ppt/theme/theme1.xml><?xml version="1.0" encoding="utf-8"?>
<a:theme xmlns:a="http://schemas.openxmlformats.org/drawingml/2006/main" name="Office Theme">
  <a:themeElements>
    <a:clrScheme name="Mizzou Theme">
      <a:dk1>
        <a:srgbClr val="000000"/>
      </a:dk1>
      <a:lt1>
        <a:srgbClr val="000000"/>
      </a:lt1>
      <a:dk2>
        <a:srgbClr val="FEFFFF"/>
      </a:dk2>
      <a:lt2>
        <a:srgbClr val="FEFFFF"/>
      </a:lt2>
      <a:accent1>
        <a:srgbClr val="F4CF4B"/>
      </a:accent1>
      <a:accent2>
        <a:srgbClr val="900000"/>
      </a:accent2>
      <a:accent3>
        <a:srgbClr val="BD5B2B"/>
      </a:accent3>
      <a:accent4>
        <a:srgbClr val="69901D"/>
      </a:accent4>
      <a:accent5>
        <a:srgbClr val="1C5E90"/>
      </a:accent5>
      <a:accent6>
        <a:srgbClr val="8F8883"/>
      </a:accent6>
      <a:hlink>
        <a:srgbClr val="AB1500"/>
      </a:hlink>
      <a:folHlink>
        <a:srgbClr val="1C5E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2036</Words>
  <Application>Microsoft Office PowerPoint</Application>
  <PresentationFormat>Widescreen</PresentationFormat>
  <Paragraphs>192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Century Gothic</vt:lpstr>
      <vt:lpstr>Symbol</vt:lpstr>
      <vt:lpstr>Times New Roman</vt:lpstr>
      <vt:lpstr>Wingdings</vt:lpstr>
      <vt:lpstr>Office Theme</vt:lpstr>
      <vt:lpstr>Civil Rights Compliance  County Civil Rights Files</vt:lpstr>
      <vt:lpstr>NIFA Civil Rights Compliance Review</vt:lpstr>
      <vt:lpstr>Federal Civil Rights Review is Required</vt:lpstr>
      <vt:lpstr>Compliance Review Areas</vt:lpstr>
      <vt:lpstr>Compliance Review Areas, con’t</vt:lpstr>
      <vt:lpstr>Compliance Review Areas, con’t</vt:lpstr>
      <vt:lpstr>Compliance Review Areas, con’t</vt:lpstr>
      <vt:lpstr>Compliance Review Areas, con’t</vt:lpstr>
      <vt:lpstr>Compliance Review Areas, con’t</vt:lpstr>
      <vt:lpstr>Compliance Review Areas, con’t</vt:lpstr>
      <vt:lpstr>Compliance Review Areas, con’t</vt:lpstr>
      <vt:lpstr>Compliance Review Areas, con’t</vt:lpstr>
      <vt:lpstr>Disability Accommodations &amp; Accessibility</vt:lpstr>
      <vt:lpstr>Administration and Operations</vt:lpstr>
      <vt:lpstr>Civil Rights File Documents</vt:lpstr>
      <vt:lpstr>Civil Rights File Documents, con’t</vt:lpstr>
      <vt:lpstr>Non-discrimination Statement</vt:lpstr>
      <vt:lpstr>Non-discrimination Statement</vt:lpstr>
      <vt:lpstr>Non-discrimination Statement</vt:lpstr>
      <vt:lpstr>Non-discrimination Statement</vt:lpstr>
      <vt:lpstr>Non-discrimination Statement</vt:lpstr>
      <vt:lpstr>Non-discrimination Statement</vt:lpstr>
      <vt:lpstr>Non-discrimination Statement</vt:lpstr>
      <vt:lpstr>Non-discrimination Statement</vt:lpstr>
      <vt:lpstr>County Civil Rights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Krauch, Michael</cp:lastModifiedBy>
  <cp:revision>86</cp:revision>
  <cp:lastPrinted>2020-02-18T04:37:01Z</cp:lastPrinted>
  <dcterms:created xsi:type="dcterms:W3CDTF">2018-06-22T19:08:40Z</dcterms:created>
  <dcterms:modified xsi:type="dcterms:W3CDTF">2022-01-13T05:55:59Z</dcterms:modified>
</cp:coreProperties>
</file>