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8"/>
  </p:notesMasterIdLst>
  <p:sldIdLst>
    <p:sldId id="256" r:id="rId5"/>
    <p:sldId id="257" r:id="rId6"/>
    <p:sldId id="273" r:id="rId7"/>
    <p:sldId id="272" r:id="rId8"/>
    <p:sldId id="258" r:id="rId9"/>
    <p:sldId id="274" r:id="rId10"/>
    <p:sldId id="275" r:id="rId11"/>
    <p:sldId id="269" r:id="rId12"/>
    <p:sldId id="276" r:id="rId13"/>
    <p:sldId id="259" r:id="rId14"/>
    <p:sldId id="277" r:id="rId15"/>
    <p:sldId id="260" r:id="rId16"/>
    <p:sldId id="278" r:id="rId17"/>
    <p:sldId id="261" r:id="rId18"/>
    <p:sldId id="280" r:id="rId19"/>
    <p:sldId id="279" r:id="rId20"/>
    <p:sldId id="262" r:id="rId21"/>
    <p:sldId id="281" r:id="rId22"/>
    <p:sldId id="282" r:id="rId23"/>
    <p:sldId id="263" r:id="rId24"/>
    <p:sldId id="283" r:id="rId25"/>
    <p:sldId id="264" r:id="rId26"/>
    <p:sldId id="284" r:id="rId27"/>
    <p:sldId id="285" r:id="rId28"/>
    <p:sldId id="265" r:id="rId29"/>
    <p:sldId id="286" r:id="rId30"/>
    <p:sldId id="266" r:id="rId31"/>
    <p:sldId id="287" r:id="rId32"/>
    <p:sldId id="267" r:id="rId33"/>
    <p:sldId id="268" r:id="rId34"/>
    <p:sldId id="271" r:id="rId35"/>
    <p:sldId id="288" r:id="rId36"/>
    <p:sldId id="270"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07" autoAdjust="0"/>
    <p:restoredTop sz="64968" autoAdjust="0"/>
  </p:normalViewPr>
  <p:slideViewPr>
    <p:cSldViewPr snapToGrid="0">
      <p:cViewPr varScale="1">
        <p:scale>
          <a:sx n="28" d="100"/>
          <a:sy n="28" d="100"/>
        </p:scale>
        <p:origin x="118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ar, Joe K." userId="908b5558-0195-468e-a133-0651ddeb7c3d" providerId="ADAL" clId="{AD818314-EC4B-4F99-8510-C2C4CDD1AEBE}"/>
    <pc:docChg chg="custSel modSld">
      <pc:chgData name="Lear, Joe K." userId="908b5558-0195-468e-a133-0651ddeb7c3d" providerId="ADAL" clId="{AD818314-EC4B-4F99-8510-C2C4CDD1AEBE}" dt="2020-11-30T15:39:28.572" v="17" actId="1076"/>
      <pc:docMkLst>
        <pc:docMk/>
      </pc:docMkLst>
      <pc:sldChg chg="addSp delSp modSp">
        <pc:chgData name="Lear, Joe K." userId="908b5558-0195-468e-a133-0651ddeb7c3d" providerId="ADAL" clId="{AD818314-EC4B-4F99-8510-C2C4CDD1AEBE}" dt="2020-11-30T15:39:28.572" v="17" actId="1076"/>
        <pc:sldMkLst>
          <pc:docMk/>
          <pc:sldMk cId="1292663892" sldId="259"/>
        </pc:sldMkLst>
        <pc:spChg chg="add del mod">
          <ac:chgData name="Lear, Joe K." userId="908b5558-0195-468e-a133-0651ddeb7c3d" providerId="ADAL" clId="{AD818314-EC4B-4F99-8510-C2C4CDD1AEBE}" dt="2020-11-30T15:35:31.598" v="3" actId="478"/>
          <ac:spMkLst>
            <pc:docMk/>
            <pc:sldMk cId="1292663892" sldId="259"/>
            <ac:spMk id="4" creationId="{4372F56E-332E-45A4-97F3-96D71B1A2D87}"/>
          </ac:spMkLst>
        </pc:spChg>
        <pc:spChg chg="mod">
          <ac:chgData name="Lear, Joe K." userId="908b5558-0195-468e-a133-0651ddeb7c3d" providerId="ADAL" clId="{AD818314-EC4B-4F99-8510-C2C4CDD1AEBE}" dt="2020-11-30T15:39:28.572" v="17" actId="1076"/>
          <ac:spMkLst>
            <pc:docMk/>
            <pc:sldMk cId="1292663892" sldId="259"/>
            <ac:spMk id="6" creationId="{E3C04076-C829-4B4D-8767-9265F33B9E8A}"/>
          </ac:spMkLst>
        </pc:spChg>
        <pc:spChg chg="add del mod">
          <ac:chgData name="Lear, Joe K." userId="908b5558-0195-468e-a133-0651ddeb7c3d" providerId="ADAL" clId="{AD818314-EC4B-4F99-8510-C2C4CDD1AEBE}" dt="2020-11-30T15:35:31.598" v="3" actId="478"/>
          <ac:spMkLst>
            <pc:docMk/>
            <pc:sldMk cId="1292663892" sldId="259"/>
            <ac:spMk id="7" creationId="{B1C3C053-46D8-4BAA-B10F-3D38F6243C2A}"/>
          </ac:spMkLst>
        </pc:spChg>
        <pc:spChg chg="add mod">
          <ac:chgData name="Lear, Joe K." userId="908b5558-0195-468e-a133-0651ddeb7c3d" providerId="ADAL" clId="{AD818314-EC4B-4F99-8510-C2C4CDD1AEBE}" dt="2020-11-30T15:35:51.716" v="7" actId="1076"/>
          <ac:spMkLst>
            <pc:docMk/>
            <pc:sldMk cId="1292663892" sldId="259"/>
            <ac:spMk id="9" creationId="{9BC1BF49-7ACB-46DF-824D-804BC230DF06}"/>
          </ac:spMkLst>
        </pc:spChg>
        <pc:spChg chg="add mod">
          <ac:chgData name="Lear, Joe K." userId="908b5558-0195-468e-a133-0651ddeb7c3d" providerId="ADAL" clId="{AD818314-EC4B-4F99-8510-C2C4CDD1AEBE}" dt="2020-11-30T15:39:27.527" v="16" actId="1076"/>
          <ac:spMkLst>
            <pc:docMk/>
            <pc:sldMk cId="1292663892" sldId="259"/>
            <ac:spMk id="12" creationId="{394A31B2-E8DB-46E1-BF35-22201D2D4E2B}"/>
          </ac:spMkLst>
        </pc:spChg>
        <pc:graphicFrameChg chg="del">
          <ac:chgData name="Lear, Joe K." userId="908b5558-0195-468e-a133-0651ddeb7c3d" providerId="ADAL" clId="{AD818314-EC4B-4F99-8510-C2C4CDD1AEBE}" dt="2020-11-30T15:35:13.336" v="0" actId="478"/>
          <ac:graphicFrameMkLst>
            <pc:docMk/>
            <pc:sldMk cId="1292663892" sldId="259"/>
            <ac:graphicFrameMk id="5" creationId="{70D501C1-CBC3-4828-9621-EA2EE9FA7DDE}"/>
          </ac:graphicFrameMkLst>
        </pc:graphicFrameChg>
        <pc:graphicFrameChg chg="add del mod">
          <ac:chgData name="Lear, Joe K." userId="908b5558-0195-468e-a133-0651ddeb7c3d" providerId="ADAL" clId="{AD818314-EC4B-4F99-8510-C2C4CDD1AEBE}" dt="2020-11-30T15:35:31.598" v="3" actId="478"/>
          <ac:graphicFrameMkLst>
            <pc:docMk/>
            <pc:sldMk cId="1292663892" sldId="259"/>
            <ac:graphicFrameMk id="8" creationId="{97FBE035-A9A7-46F9-898F-2D20E5CEB913}"/>
          </ac:graphicFrameMkLst>
        </pc:graphicFrameChg>
        <pc:graphicFrameChg chg="add del mod">
          <ac:chgData name="Lear, Joe K." userId="908b5558-0195-468e-a133-0651ddeb7c3d" providerId="ADAL" clId="{AD818314-EC4B-4F99-8510-C2C4CDD1AEBE}" dt="2020-11-30T15:39:07.295" v="11" actId="478"/>
          <ac:graphicFrameMkLst>
            <pc:docMk/>
            <pc:sldMk cId="1292663892" sldId="259"/>
            <ac:graphicFrameMk id="10" creationId="{851EFDE1-9283-4169-AA59-46EACC6C3AF2}"/>
          </ac:graphicFrameMkLst>
        </pc:graphicFrameChg>
        <pc:graphicFrameChg chg="add del mod">
          <ac:chgData name="Lear, Joe K." userId="908b5558-0195-468e-a133-0651ddeb7c3d" providerId="ADAL" clId="{AD818314-EC4B-4F99-8510-C2C4CDD1AEBE}" dt="2020-11-30T15:38:43.471" v="10" actId="478"/>
          <ac:graphicFrameMkLst>
            <pc:docMk/>
            <pc:sldMk cId="1292663892" sldId="259"/>
            <ac:graphicFrameMk id="11" creationId="{5FAABAC3-DD9D-4581-9958-A222C8F372FD}"/>
          </ac:graphicFrameMkLst>
        </pc:graphicFrameChg>
        <pc:graphicFrameChg chg="add mod">
          <ac:chgData name="Lear, Joe K." userId="908b5558-0195-468e-a133-0651ddeb7c3d" providerId="ADAL" clId="{AD818314-EC4B-4F99-8510-C2C4CDD1AEBE}" dt="2020-11-30T15:39:27.527" v="16" actId="1076"/>
          <ac:graphicFrameMkLst>
            <pc:docMk/>
            <pc:sldMk cId="1292663892" sldId="259"/>
            <ac:graphicFrameMk id="13" creationId="{E4386562-6E28-4485-9321-FE4DAA062A49}"/>
          </ac:graphicFrameMkLst>
        </pc:graphicFrame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327CBA-0697-4A0E-A2F6-806E29D67F9B}" type="datetimeFigureOut">
              <a:rPr lang="en-US" smtClean="0"/>
              <a:t>12/4/2020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8BD5C4-5B9F-481B-BCF2-C06C6BA3AF9B}" type="slidenum">
              <a:rPr lang="en-US" smtClean="0"/>
              <a:t>‹#›</a:t>
            </a:fld>
            <a:endParaRPr lang="en-US"/>
          </a:p>
        </p:txBody>
      </p:sp>
    </p:spTree>
    <p:extLst>
      <p:ext uri="{BB962C8B-B14F-4D97-AF65-F5344CB8AC3E}">
        <p14:creationId xmlns:p14="http://schemas.microsoft.com/office/powerpoint/2010/main" val="234473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1</a:t>
            </a:fld>
            <a:endParaRPr lang="en-US"/>
          </a:p>
        </p:txBody>
      </p:sp>
    </p:spTree>
    <p:extLst>
      <p:ext uri="{BB962C8B-B14F-4D97-AF65-F5344CB8AC3E}">
        <p14:creationId xmlns:p14="http://schemas.microsoft.com/office/powerpoint/2010/main" val="3760511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Notice there are additional calculations for various counties and at different levy rates. When selecting a tax levy, consider the following:</a:t>
            </a:r>
          </a:p>
          <a:p>
            <a:r>
              <a:rPr lang="en-US" sz="1200" kern="1200" dirty="0">
                <a:solidFill>
                  <a:schemeClr val="tx1"/>
                </a:solidFill>
                <a:effectLst/>
                <a:latin typeface="+mn-lt"/>
                <a:ea typeface="+mn-ea"/>
                <a:cs typeface="+mn-cs"/>
              </a:rPr>
              <a:t>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What impact do you want MU Extension to have on your county over the next five years?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What does that look like?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What do you need to make this happen?</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What is the estimated cost?</a:t>
            </a: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Look beyond maintaining the office at current levels. Think about if you need additional personnel, youth program associates, educators and even extension specialists. Look at equipment needed. Plan your levy according to your vision.</a:t>
            </a:r>
          </a:p>
        </p:txBody>
      </p:sp>
      <p:sp>
        <p:nvSpPr>
          <p:cNvPr id="4" name="Slide Number Placeholder 3"/>
          <p:cNvSpPr>
            <a:spLocks noGrp="1"/>
          </p:cNvSpPr>
          <p:nvPr>
            <p:ph type="sldNum" sz="quarter" idx="5"/>
          </p:nvPr>
        </p:nvSpPr>
        <p:spPr/>
        <p:txBody>
          <a:bodyPr/>
          <a:lstStyle/>
          <a:p>
            <a:fld id="{D98BD5C4-5B9F-481B-BCF2-C06C6BA3AF9B}" type="slidenum">
              <a:rPr lang="en-US" smtClean="0"/>
              <a:t>10</a:t>
            </a:fld>
            <a:endParaRPr lang="en-US"/>
          </a:p>
        </p:txBody>
      </p:sp>
    </p:spTree>
    <p:extLst>
      <p:ext uri="{BB962C8B-B14F-4D97-AF65-F5344CB8AC3E}">
        <p14:creationId xmlns:p14="http://schemas.microsoft.com/office/powerpoint/2010/main" val="6981937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You can set the levy based on where you need funding to be in five years, and then only assess at a rate that will help you achieve milestones in your 5-year vision.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Selling the vision, impact and milestones for the vision can help sell the levy.</a:t>
            </a:r>
          </a:p>
        </p:txBody>
      </p:sp>
      <p:sp>
        <p:nvSpPr>
          <p:cNvPr id="4" name="Slide Number Placeholder 3"/>
          <p:cNvSpPr>
            <a:spLocks noGrp="1"/>
          </p:cNvSpPr>
          <p:nvPr>
            <p:ph type="sldNum" sz="quarter" idx="5"/>
          </p:nvPr>
        </p:nvSpPr>
        <p:spPr/>
        <p:txBody>
          <a:bodyPr/>
          <a:lstStyle/>
          <a:p>
            <a:fld id="{D98BD5C4-5B9F-481B-BCF2-C06C6BA3AF9B}" type="slidenum">
              <a:rPr lang="en-US" smtClean="0"/>
              <a:t>11</a:t>
            </a:fld>
            <a:endParaRPr lang="en-US"/>
          </a:p>
        </p:txBody>
      </p:sp>
    </p:spTree>
    <p:extLst>
      <p:ext uri="{BB962C8B-B14F-4D97-AF65-F5344CB8AC3E}">
        <p14:creationId xmlns:p14="http://schemas.microsoft.com/office/powerpoint/2010/main" val="30644476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Before you can put a tax levy on the ballot, the council must vote to form a district. Districts can be single-county or multi-county.</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For a single county:</a:t>
            </a:r>
          </a:p>
          <a:p>
            <a:r>
              <a:rPr lang="en-US" sz="1200" kern="1200" dirty="0">
                <a:solidFill>
                  <a:schemeClr val="tx1"/>
                </a:solidFill>
                <a:effectLst/>
                <a:latin typeface="+mn-lt"/>
                <a:ea typeface="+mn-ea"/>
                <a:cs typeface="+mn-cs"/>
              </a:rPr>
              <a:t>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council must approve a motion (preferably a resolution) at a regular or special council meeting.</a:t>
            </a:r>
          </a:p>
          <a:p>
            <a:pPr marL="457200" lvl="1" indent="0">
              <a:buFont typeface="Arial" panose="020B0604020202020204" pitchFamily="34" charset="0"/>
              <a:buNone/>
            </a:pPr>
            <a:r>
              <a:rPr lang="en-US" sz="1200" kern="1200" dirty="0">
                <a:solidFill>
                  <a:schemeClr val="tx1"/>
                </a:solidFill>
                <a:effectLst/>
                <a:latin typeface="+mn-lt"/>
                <a:ea typeface="+mn-ea"/>
                <a:cs typeface="+mn-cs"/>
              </a:rPr>
              <a:t>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proposal for the district must be on the agenda, and the meeting must be posted as required by Missouri’s Sunshine Law.</a:t>
            </a:r>
          </a:p>
          <a:p>
            <a:pPr marL="457200" lvl="1" indent="0">
              <a:buFont typeface="Arial" panose="020B0604020202020204" pitchFamily="34" charset="0"/>
              <a:buNone/>
            </a:pPr>
            <a:r>
              <a:rPr lang="en-US" sz="1200" kern="1200" dirty="0">
                <a:solidFill>
                  <a:schemeClr val="tx1"/>
                </a:solidFill>
                <a:effectLst/>
                <a:latin typeface="+mn-lt"/>
                <a:ea typeface="+mn-ea"/>
                <a:cs typeface="+mn-cs"/>
              </a:rPr>
              <a:t>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All sitting council members must be at this meeting.</a:t>
            </a:r>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12</a:t>
            </a:fld>
            <a:endParaRPr lang="en-US"/>
          </a:p>
        </p:txBody>
      </p:sp>
    </p:spTree>
    <p:extLst>
      <p:ext uri="{BB962C8B-B14F-4D97-AF65-F5344CB8AC3E}">
        <p14:creationId xmlns:p14="http://schemas.microsoft.com/office/powerpoint/2010/main" val="27605696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motion or resolution is made, seconded and voted on like any motion.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There must be a majority vote to approve.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You may want to vote by role call or hand count so the vote can be recorded.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a single county district, the county extension council also becomes the extension district council.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district council:</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Meets quarterly</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Has its own set of bylaws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Will eventually approve the disbursement of funds from the tax levy to the county, and decide on changing the levy assessed, after a public hearing</a:t>
            </a:r>
          </a:p>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13</a:t>
            </a:fld>
            <a:endParaRPr lang="en-US"/>
          </a:p>
        </p:txBody>
      </p:sp>
    </p:spTree>
    <p:extLst>
      <p:ext uri="{BB962C8B-B14F-4D97-AF65-F5344CB8AC3E}">
        <p14:creationId xmlns:p14="http://schemas.microsoft.com/office/powerpoint/2010/main" val="484918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Very similar to a single district, but the resolution for the district </a:t>
            </a:r>
            <a:r>
              <a:rPr lang="en-US" b="1" dirty="0"/>
              <a:t>must pass in each of the participating counties </a:t>
            </a:r>
            <a:r>
              <a:rPr lang="en-US" dirty="0"/>
              <a:t>in the same way as the single-county district.</a:t>
            </a:r>
          </a:p>
          <a:p>
            <a:pPr marL="171450"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District formation must be on the agenda</a:t>
            </a:r>
          </a:p>
          <a:p>
            <a:pPr marL="628650" lvl="1" indent="-171450">
              <a:buFont typeface="Arial" panose="020B0604020202020204" pitchFamily="34" charset="0"/>
              <a:buChar char="•"/>
            </a:pPr>
            <a:r>
              <a:rPr lang="en-US" dirty="0"/>
              <a:t>Meeting must be posted according to Sunshine Law</a:t>
            </a:r>
          </a:p>
          <a:p>
            <a:pPr marL="628650" lvl="1" indent="-171450">
              <a:buFont typeface="Arial" panose="020B0604020202020204" pitchFamily="34" charset="0"/>
              <a:buChar char="•"/>
            </a:pPr>
            <a:r>
              <a:rPr lang="en-US" dirty="0"/>
              <a:t>All council members must be present</a:t>
            </a:r>
          </a:p>
          <a:p>
            <a:pPr marL="628650" lvl="1" indent="-171450">
              <a:buFont typeface="Arial" panose="020B0604020202020204" pitchFamily="34" charset="0"/>
              <a:buChar char="•"/>
            </a:pPr>
            <a:r>
              <a:rPr lang="en-US" dirty="0"/>
              <a:t>Resolution or motion must pass by majority</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14</a:t>
            </a:fld>
            <a:endParaRPr lang="en-US"/>
          </a:p>
        </p:txBody>
      </p:sp>
    </p:spTree>
    <p:extLst>
      <p:ext uri="{BB962C8B-B14F-4D97-AF65-F5344CB8AC3E}">
        <p14:creationId xmlns:p14="http://schemas.microsoft.com/office/powerpoint/2010/main" val="27281981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15</a:t>
            </a:fld>
            <a:endParaRPr lang="en-US"/>
          </a:p>
        </p:txBody>
      </p:sp>
    </p:spTree>
    <p:extLst>
      <p:ext uri="{BB962C8B-B14F-4D97-AF65-F5344CB8AC3E}">
        <p14:creationId xmlns:p14="http://schemas.microsoft.com/office/powerpoint/2010/main" val="13600066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district council is composed of three to five representatives from each county in the district. </a:t>
            </a:r>
          </a:p>
          <a:p>
            <a:endParaRPr lang="en-US" dirty="0"/>
          </a:p>
          <a:p>
            <a:pPr marL="628650" lvl="1" indent="-171450">
              <a:buFont typeface="Arial" panose="020B0604020202020204" pitchFamily="34" charset="0"/>
              <a:buChar char="•"/>
            </a:pPr>
            <a:r>
              <a:rPr lang="en-US" dirty="0"/>
              <a:t>Members serve a two-year term for a maximum of two terms. </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They do have a separate set of bylaws and operate in the best interest of the district.</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The county extension councils remain intact and perform their duties normally.</a:t>
            </a:r>
          </a:p>
        </p:txBody>
      </p:sp>
      <p:sp>
        <p:nvSpPr>
          <p:cNvPr id="4" name="Slide Number Placeholder 3"/>
          <p:cNvSpPr>
            <a:spLocks noGrp="1"/>
          </p:cNvSpPr>
          <p:nvPr>
            <p:ph type="sldNum" sz="quarter" idx="5"/>
          </p:nvPr>
        </p:nvSpPr>
        <p:spPr/>
        <p:txBody>
          <a:bodyPr/>
          <a:lstStyle/>
          <a:p>
            <a:fld id="{D98BD5C4-5B9F-481B-BCF2-C06C6BA3AF9B}" type="slidenum">
              <a:rPr lang="en-US" smtClean="0"/>
              <a:t>16</a:t>
            </a:fld>
            <a:endParaRPr lang="en-US"/>
          </a:p>
        </p:txBody>
      </p:sp>
    </p:spTree>
    <p:extLst>
      <p:ext uri="{BB962C8B-B14F-4D97-AF65-F5344CB8AC3E}">
        <p14:creationId xmlns:p14="http://schemas.microsoft.com/office/powerpoint/2010/main" val="262264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district council must submit the question of a tax levy to voters. The board votes on this at the next district meeting, and the vote is recorded in the minutes. </a:t>
            </a:r>
          </a:p>
          <a:p>
            <a:endParaRPr lang="en-US" dirty="0"/>
          </a:p>
          <a:p>
            <a:pPr marL="628650" lvl="1" indent="-171450">
              <a:buFont typeface="Arial" panose="020B0604020202020204" pitchFamily="34" charset="0"/>
              <a:buChar char="•"/>
            </a:pPr>
            <a:r>
              <a:rPr lang="en-US" dirty="0"/>
              <a:t>The levy cannot be higher than 30 cents per 100 dollars of locally assessed valuation. </a:t>
            </a:r>
          </a:p>
          <a:p>
            <a:pPr marL="457200" lvl="1" indent="0">
              <a:buFont typeface="Arial" panose="020B0604020202020204" pitchFamily="34" charset="0"/>
              <a:buNone/>
            </a:pPr>
            <a:endParaRPr lang="en-US" dirty="0"/>
          </a:p>
          <a:p>
            <a:pPr marL="628650" lvl="1" indent="-171450">
              <a:buFont typeface="Arial" panose="020B0604020202020204" pitchFamily="34" charset="0"/>
              <a:buChar char="•"/>
            </a:pPr>
            <a:r>
              <a:rPr lang="en-US" dirty="0"/>
              <a:t>Each county in the multi-county district must pass the tax levy in order for the tax levy to pass.</a:t>
            </a:r>
          </a:p>
          <a:p>
            <a:pPr marL="628650" lvl="1" indent="-171450">
              <a:buFont typeface="Arial" panose="020B0604020202020204" pitchFamily="34" charset="0"/>
              <a:buChar char="•"/>
            </a:pPr>
            <a:endParaRPr lang="en-US" dirty="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vote for this levy can be held only during the April election. </a:t>
            </a:r>
          </a:p>
        </p:txBody>
      </p:sp>
      <p:sp>
        <p:nvSpPr>
          <p:cNvPr id="4" name="Slide Number Placeholder 3"/>
          <p:cNvSpPr>
            <a:spLocks noGrp="1"/>
          </p:cNvSpPr>
          <p:nvPr>
            <p:ph type="sldNum" sz="quarter" idx="5"/>
          </p:nvPr>
        </p:nvSpPr>
        <p:spPr/>
        <p:txBody>
          <a:bodyPr/>
          <a:lstStyle/>
          <a:p>
            <a:fld id="{D98BD5C4-5B9F-481B-BCF2-C06C6BA3AF9B}" type="slidenum">
              <a:rPr lang="en-US" smtClean="0"/>
              <a:t>17</a:t>
            </a:fld>
            <a:endParaRPr lang="en-US"/>
          </a:p>
        </p:txBody>
      </p:sp>
    </p:spTree>
    <p:extLst>
      <p:ext uri="{BB962C8B-B14F-4D97-AF65-F5344CB8AC3E}">
        <p14:creationId xmlns:p14="http://schemas.microsoft.com/office/powerpoint/2010/main" val="1936027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Extension councils can cover the cost for placing the levy on the ballot. However, private funds must be raised for the campaign to get the levy approved. A campaign committee will need to be formed to raise funds and conduct the local campaign. The committee should consist of local supporters, stakeholders, and former council members.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Campaign funds should be kept in a separate account from council funds.</a:t>
            </a:r>
          </a:p>
        </p:txBody>
      </p:sp>
      <p:sp>
        <p:nvSpPr>
          <p:cNvPr id="4" name="Slide Number Placeholder 3"/>
          <p:cNvSpPr>
            <a:spLocks noGrp="1"/>
          </p:cNvSpPr>
          <p:nvPr>
            <p:ph type="sldNum" sz="quarter" idx="5"/>
          </p:nvPr>
        </p:nvSpPr>
        <p:spPr/>
        <p:txBody>
          <a:bodyPr/>
          <a:lstStyle/>
          <a:p>
            <a:fld id="{D98BD5C4-5B9F-481B-BCF2-C06C6BA3AF9B}" type="slidenum">
              <a:rPr lang="en-US" smtClean="0"/>
              <a:t>18</a:t>
            </a:fld>
            <a:endParaRPr lang="en-US"/>
          </a:p>
        </p:txBody>
      </p:sp>
    </p:spTree>
    <p:extLst>
      <p:ext uri="{BB962C8B-B14F-4D97-AF65-F5344CB8AC3E}">
        <p14:creationId xmlns:p14="http://schemas.microsoft.com/office/powerpoint/2010/main" val="39209691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other upcoming tax initiatives and bonds will be on the ballot, you may want to schedule your ballot for a year in which your tax levy may be the only tax initiative on the ballot. This can make it easier for voters to approve.</a:t>
            </a:r>
          </a:p>
          <a:p>
            <a:endParaRPr lang="en-US" dirty="0"/>
          </a:p>
          <a:p>
            <a:r>
              <a:rPr lang="en-US" dirty="0"/>
              <a:t>Conduct campaigns as close to the election as possible — no more than a month before. This prevents opposition from building up steam prior to the election.</a:t>
            </a:r>
          </a:p>
        </p:txBody>
      </p:sp>
      <p:sp>
        <p:nvSpPr>
          <p:cNvPr id="4" name="Slide Number Placeholder 3"/>
          <p:cNvSpPr>
            <a:spLocks noGrp="1"/>
          </p:cNvSpPr>
          <p:nvPr>
            <p:ph type="sldNum" sz="quarter" idx="5"/>
          </p:nvPr>
        </p:nvSpPr>
        <p:spPr/>
        <p:txBody>
          <a:bodyPr/>
          <a:lstStyle/>
          <a:p>
            <a:fld id="{D98BD5C4-5B9F-481B-BCF2-C06C6BA3AF9B}" type="slidenum">
              <a:rPr lang="en-US" smtClean="0"/>
              <a:t>19</a:t>
            </a:fld>
            <a:endParaRPr lang="en-US"/>
          </a:p>
        </p:txBody>
      </p:sp>
    </p:spTree>
    <p:extLst>
      <p:ext uri="{BB962C8B-B14F-4D97-AF65-F5344CB8AC3E}">
        <p14:creationId xmlns:p14="http://schemas.microsoft.com/office/powerpoint/2010/main" val="1132201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County funding is not keeping up with changes in costs to maintain equipment, infrastructure and services.</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Where possible, commissioners will make cuts to balance the budget. The district option makes it possible to fund more than the statutory minimum ($10,000 per year) for extension.</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most counties, the county allocation accounts for 50% of the operating budget. The rest comes from fees, grants, giving and in-kind support. Even with these additional funds figured into the budget, many offices are not able to support a 40-hours-per-week office and some are pushing the limits of the budget to keep a 30-hours-per-week office open.</a:t>
            </a:r>
          </a:p>
        </p:txBody>
      </p:sp>
      <p:sp>
        <p:nvSpPr>
          <p:cNvPr id="4" name="Slide Number Placeholder 3"/>
          <p:cNvSpPr>
            <a:spLocks noGrp="1"/>
          </p:cNvSpPr>
          <p:nvPr>
            <p:ph type="sldNum" sz="quarter" idx="5"/>
          </p:nvPr>
        </p:nvSpPr>
        <p:spPr/>
        <p:txBody>
          <a:bodyPr/>
          <a:lstStyle/>
          <a:p>
            <a:fld id="{D98BD5C4-5B9F-481B-BCF2-C06C6BA3AF9B}" type="slidenum">
              <a:rPr lang="en-US" smtClean="0"/>
              <a:t>2</a:t>
            </a:fld>
            <a:endParaRPr lang="en-US"/>
          </a:p>
        </p:txBody>
      </p:sp>
    </p:spTree>
    <p:extLst>
      <p:ext uri="{BB962C8B-B14F-4D97-AF65-F5344CB8AC3E}">
        <p14:creationId xmlns:p14="http://schemas.microsoft.com/office/powerpoint/2010/main" val="18419501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deciding on the whether to form a district and set a tax levy, you need to develop a core vision, or case, of MU Extension’s current impacts and what those could be with the tax levy approved.</a:t>
            </a:r>
          </a:p>
          <a:p>
            <a:endParaRPr lang="en-US" dirty="0"/>
          </a:p>
          <a:p>
            <a:r>
              <a:rPr lang="en-US" dirty="0"/>
              <a:t>The impacts that extension is expected to have (your vision as a council) will be the reason people will vote yes.</a:t>
            </a:r>
          </a:p>
          <a:p>
            <a:endParaRPr lang="en-US" dirty="0"/>
          </a:p>
          <a:p>
            <a:r>
              <a:rPr lang="en-US" dirty="0"/>
              <a:t>The impacts, and your plan for reaching them, will need to be inspiring and fit the needs of the county.</a:t>
            </a:r>
          </a:p>
          <a:p>
            <a:endParaRPr lang="en-US" dirty="0"/>
          </a:p>
          <a:p>
            <a:r>
              <a:rPr lang="en-US" dirty="0"/>
              <a:t>Describe the issues that you will be addressing and how MU Extension will address them locally as well as the expect outputs, outcomes and impacts. </a:t>
            </a:r>
          </a:p>
          <a:p>
            <a:pPr marL="628650" lvl="1" indent="-171450">
              <a:buFont typeface="Arial" panose="020B0604020202020204" pitchFamily="34" charset="0"/>
              <a:buChar char="•"/>
            </a:pPr>
            <a:r>
              <a:rPr lang="en-US" dirty="0"/>
              <a:t>You may plan to retain local youth in the community by providing youth leadership development and opportunities for community leadership for youth. This will require additional faculty or staff to work on the project as well as support for the program (travel, supplies, logistics). </a:t>
            </a:r>
          </a:p>
          <a:p>
            <a:pPr marL="628650" lvl="1" indent="-171450">
              <a:buFont typeface="Arial" panose="020B0604020202020204" pitchFamily="34" charset="0"/>
              <a:buChar char="•"/>
            </a:pPr>
            <a:r>
              <a:rPr lang="en-US" dirty="0"/>
              <a:t>The impact is that you will be growing future community leaders who will return to local communities to assume leadership positions. </a:t>
            </a:r>
          </a:p>
        </p:txBody>
      </p:sp>
      <p:sp>
        <p:nvSpPr>
          <p:cNvPr id="4" name="Slide Number Placeholder 3"/>
          <p:cNvSpPr>
            <a:spLocks noGrp="1"/>
          </p:cNvSpPr>
          <p:nvPr>
            <p:ph type="sldNum" sz="quarter" idx="5"/>
          </p:nvPr>
        </p:nvSpPr>
        <p:spPr/>
        <p:txBody>
          <a:bodyPr/>
          <a:lstStyle/>
          <a:p>
            <a:fld id="{D98BD5C4-5B9F-481B-BCF2-C06C6BA3AF9B}" type="slidenum">
              <a:rPr lang="en-US" smtClean="0"/>
              <a:t>20</a:t>
            </a:fld>
            <a:endParaRPr lang="en-US"/>
          </a:p>
        </p:txBody>
      </p:sp>
    </p:spTree>
    <p:extLst>
      <p:ext uri="{BB962C8B-B14F-4D97-AF65-F5344CB8AC3E}">
        <p14:creationId xmlns:p14="http://schemas.microsoft.com/office/powerpoint/2010/main" val="19427777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 about what the county would miss if MU Extension could not provide the current or future level of programming to the county. What is the impact?</a:t>
            </a:r>
          </a:p>
          <a:p>
            <a:endParaRPr lang="en-US" dirty="0"/>
          </a:p>
          <a:p>
            <a:r>
              <a:rPr lang="en-US" dirty="0"/>
              <a:t>The story of the vision should inspire people in the county to vote yes.</a:t>
            </a:r>
          </a:p>
          <a:p>
            <a:endParaRPr lang="en-US" dirty="0"/>
          </a:p>
          <a:p>
            <a:r>
              <a:rPr lang="en-US" dirty="0"/>
              <a:t>Identify needs that the community and MU Extension have pointed out as currently not being addressed, or are not fully addressed. Identifying these needs makes a potent case for the tax levy to pass.</a:t>
            </a:r>
          </a:p>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21</a:t>
            </a:fld>
            <a:endParaRPr lang="en-US"/>
          </a:p>
        </p:txBody>
      </p:sp>
    </p:spTree>
    <p:extLst>
      <p:ext uri="{BB962C8B-B14F-4D97-AF65-F5344CB8AC3E}">
        <p14:creationId xmlns:p14="http://schemas.microsoft.com/office/powerpoint/2010/main" val="16781425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 of the vision, or case, for the levy is to tell them what MU Extension does for them now. Answer the questions: </a:t>
            </a:r>
          </a:p>
          <a:p>
            <a:pPr marL="628650" lvl="1" indent="-171450">
              <a:buFont typeface="Arial" panose="020B0604020202020204" pitchFamily="34" charset="0"/>
              <a:buChar char="•"/>
            </a:pPr>
            <a:r>
              <a:rPr lang="en-US" dirty="0"/>
              <a:t>What do you think the ideal overall MU Extension program looks like in your county?</a:t>
            </a:r>
          </a:p>
          <a:p>
            <a:pPr marL="628650" lvl="1" indent="-171450">
              <a:buFont typeface="Arial" panose="020B0604020202020204" pitchFamily="34" charset="0"/>
              <a:buChar char="•"/>
            </a:pPr>
            <a:r>
              <a:rPr lang="en-US" dirty="0"/>
              <a:t>What issues would MU Extension help address?</a:t>
            </a:r>
          </a:p>
          <a:p>
            <a:pPr marL="628650" lvl="1" indent="-171450">
              <a:buFont typeface="Arial" panose="020B0604020202020204" pitchFamily="34" charset="0"/>
              <a:buChar char="•"/>
            </a:pPr>
            <a:r>
              <a:rPr lang="en-US" dirty="0"/>
              <a:t>What faculty and staff would be needed? </a:t>
            </a:r>
          </a:p>
          <a:p>
            <a:pPr marL="628650" lvl="1" indent="-171450">
              <a:buFont typeface="Arial" panose="020B0604020202020204" pitchFamily="34" charset="0"/>
              <a:buChar char="•"/>
            </a:pPr>
            <a:r>
              <a:rPr lang="en-US" dirty="0"/>
              <a:t>How would extension provide service and engagement to the community (including council members, faculty and staff)?</a:t>
            </a:r>
          </a:p>
        </p:txBody>
      </p:sp>
      <p:sp>
        <p:nvSpPr>
          <p:cNvPr id="4" name="Slide Number Placeholder 3"/>
          <p:cNvSpPr>
            <a:spLocks noGrp="1"/>
          </p:cNvSpPr>
          <p:nvPr>
            <p:ph type="sldNum" sz="quarter" idx="5"/>
          </p:nvPr>
        </p:nvSpPr>
        <p:spPr/>
        <p:txBody>
          <a:bodyPr/>
          <a:lstStyle/>
          <a:p>
            <a:fld id="{D98BD5C4-5B9F-481B-BCF2-C06C6BA3AF9B}" type="slidenum">
              <a:rPr lang="en-US" smtClean="0"/>
              <a:t>22</a:t>
            </a:fld>
            <a:endParaRPr lang="en-US"/>
          </a:p>
        </p:txBody>
      </p:sp>
    </p:spTree>
    <p:extLst>
      <p:ext uri="{BB962C8B-B14F-4D97-AF65-F5344CB8AC3E}">
        <p14:creationId xmlns:p14="http://schemas.microsoft.com/office/powerpoint/2010/main" val="11505405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Why does MU Extension exist in this county beyond the statutory responsibility? This goes back to impacts MU Extension has made in the community — in terms of programming and service to the community.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 have we partnered in the county?</a:t>
            </a:r>
          </a:p>
          <a:p>
            <a:endParaRPr lang="en-US" dirty="0"/>
          </a:p>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23</a:t>
            </a:fld>
            <a:endParaRPr lang="en-US"/>
          </a:p>
        </p:txBody>
      </p:sp>
    </p:spTree>
    <p:extLst>
      <p:ext uri="{BB962C8B-B14F-4D97-AF65-F5344CB8AC3E}">
        <p14:creationId xmlns:p14="http://schemas.microsoft.com/office/powerpoint/2010/main" val="1227799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impacts would the county miss, if MU Extension could not provide current programming, or if the county could not achieve the ideal extension program?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Think about the impacts on youth, business, agriculture, health, safety, community service and engagement.</a:t>
            </a:r>
          </a:p>
          <a:p>
            <a:endParaRPr lang="en-US" dirty="0"/>
          </a:p>
          <a:p>
            <a:r>
              <a:rPr lang="en-US" dirty="0"/>
              <a:t>Discuss how the funds would be spent for faculty, staff and resources. Funds have to be considered as more than just keeping the doors open. </a:t>
            </a:r>
          </a:p>
          <a:p>
            <a:pPr marL="628650" lvl="1" indent="-171450">
              <a:buFont typeface="Arial" panose="020B0604020202020204" pitchFamily="34" charset="0"/>
              <a:buChar char="•"/>
            </a:pPr>
            <a:r>
              <a:rPr lang="en-US" dirty="0"/>
              <a:t>How do you expand programming and services, and how will the use of funds impact the community.</a:t>
            </a:r>
          </a:p>
          <a:p>
            <a:endParaRPr lang="en-US" dirty="0"/>
          </a:p>
          <a:p>
            <a:r>
              <a:rPr lang="en-US" dirty="0"/>
              <a:t>You must be able to answer the question, “Why should people care about MU Extension as a county community service?” Answering that question goes a long way to building the case for extension and the additional support from the tax levy.</a:t>
            </a:r>
          </a:p>
        </p:txBody>
      </p:sp>
      <p:sp>
        <p:nvSpPr>
          <p:cNvPr id="4" name="Slide Number Placeholder 3"/>
          <p:cNvSpPr>
            <a:spLocks noGrp="1"/>
          </p:cNvSpPr>
          <p:nvPr>
            <p:ph type="sldNum" sz="quarter" idx="5"/>
          </p:nvPr>
        </p:nvSpPr>
        <p:spPr/>
        <p:txBody>
          <a:bodyPr/>
          <a:lstStyle/>
          <a:p>
            <a:fld id="{D98BD5C4-5B9F-481B-BCF2-C06C6BA3AF9B}" type="slidenum">
              <a:rPr lang="en-US" smtClean="0"/>
              <a:t>24</a:t>
            </a:fld>
            <a:endParaRPr lang="en-US"/>
          </a:p>
        </p:txBody>
      </p:sp>
    </p:spTree>
    <p:extLst>
      <p:ext uri="{BB962C8B-B14F-4D97-AF65-F5344CB8AC3E}">
        <p14:creationId xmlns:p14="http://schemas.microsoft.com/office/powerpoint/2010/main" val="17081892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the information you have put together from the last two slides, create the vision statement for MU Extension in your county. </a:t>
            </a:r>
          </a:p>
          <a:p>
            <a:endParaRPr lang="en-US" dirty="0"/>
          </a:p>
          <a:p>
            <a:r>
              <a:rPr lang="en-US" dirty="0"/>
              <a:t>Make a statement about: </a:t>
            </a:r>
          </a:p>
          <a:p>
            <a:pPr marL="628650" lvl="1" indent="-171450">
              <a:buFont typeface="Arial" panose="020B0604020202020204" pitchFamily="34" charset="0"/>
              <a:buChar char="•"/>
            </a:pPr>
            <a:r>
              <a:rPr lang="en-US" b="1" dirty="0"/>
              <a:t>issues</a:t>
            </a:r>
            <a:r>
              <a:rPr lang="en-US" dirty="0"/>
              <a:t> you hope to address</a:t>
            </a:r>
          </a:p>
          <a:p>
            <a:pPr marL="628650" lvl="1" indent="-171450">
              <a:buFont typeface="Arial" panose="020B0604020202020204" pitchFamily="34" charset="0"/>
              <a:buChar char="•"/>
            </a:pPr>
            <a:r>
              <a:rPr lang="en-US" b="1" dirty="0"/>
              <a:t>impacts</a:t>
            </a:r>
            <a:r>
              <a:rPr lang="en-US" dirty="0"/>
              <a:t> MU Extension has, and will have, with the passage of the levy</a:t>
            </a:r>
          </a:p>
        </p:txBody>
      </p:sp>
      <p:sp>
        <p:nvSpPr>
          <p:cNvPr id="4" name="Slide Number Placeholder 3"/>
          <p:cNvSpPr>
            <a:spLocks noGrp="1"/>
          </p:cNvSpPr>
          <p:nvPr>
            <p:ph type="sldNum" sz="quarter" idx="5"/>
          </p:nvPr>
        </p:nvSpPr>
        <p:spPr/>
        <p:txBody>
          <a:bodyPr/>
          <a:lstStyle/>
          <a:p>
            <a:fld id="{D98BD5C4-5B9F-481B-BCF2-C06C6BA3AF9B}" type="slidenum">
              <a:rPr lang="en-US" smtClean="0"/>
              <a:t>25</a:t>
            </a:fld>
            <a:endParaRPr lang="en-US"/>
          </a:p>
        </p:txBody>
      </p:sp>
    </p:spTree>
    <p:extLst>
      <p:ext uri="{BB962C8B-B14F-4D97-AF65-F5344CB8AC3E}">
        <p14:creationId xmlns:p14="http://schemas.microsoft.com/office/powerpoint/2010/main" val="31972910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Keep the statement brief, but make sure that you can grab people’s attention. Pull at their heart. </a:t>
            </a:r>
          </a:p>
          <a:p>
            <a:endParaRPr lang="en-US" dirty="0"/>
          </a:p>
          <a:p>
            <a:r>
              <a:rPr lang="en-US" dirty="0"/>
              <a:t>Make them want to know more about the organization and how they can help by voting yes. Make them want to do more to help.</a:t>
            </a:r>
          </a:p>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26</a:t>
            </a:fld>
            <a:endParaRPr lang="en-US"/>
          </a:p>
        </p:txBody>
      </p:sp>
    </p:spTree>
    <p:extLst>
      <p:ext uri="{BB962C8B-B14F-4D97-AF65-F5344CB8AC3E}">
        <p14:creationId xmlns:p14="http://schemas.microsoft.com/office/powerpoint/2010/main" val="18037553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the tax is passed, the district’s role is to receive the tax funds and distribute to the district as needed.</a:t>
            </a:r>
          </a:p>
          <a:p>
            <a:endParaRPr lang="en-US" dirty="0"/>
          </a:p>
          <a:p>
            <a:r>
              <a:rPr lang="en-US" dirty="0"/>
              <a:t>The district council will review and approve the county budget and district activities.</a:t>
            </a:r>
          </a:p>
          <a:p>
            <a:endParaRPr lang="en-US" dirty="0"/>
          </a:p>
          <a:p>
            <a:r>
              <a:rPr lang="en-US" dirty="0"/>
              <a:t>Must meet before Sept.1 every year to determine the tax rate based on district needs. This meeting would be a public hearing.</a:t>
            </a:r>
          </a:p>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27</a:t>
            </a:fld>
            <a:endParaRPr lang="en-US"/>
          </a:p>
        </p:txBody>
      </p:sp>
    </p:spTree>
    <p:extLst>
      <p:ext uri="{BB962C8B-B14F-4D97-AF65-F5344CB8AC3E}">
        <p14:creationId xmlns:p14="http://schemas.microsoft.com/office/powerpoint/2010/main" val="33044051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tax receipts are to be kept in a district account, then transferred to the extension council account, when requested.</a:t>
            </a:r>
          </a:p>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28</a:t>
            </a:fld>
            <a:endParaRPr lang="en-US"/>
          </a:p>
        </p:txBody>
      </p:sp>
    </p:spTree>
    <p:extLst>
      <p:ext uri="{BB962C8B-B14F-4D97-AF65-F5344CB8AC3E}">
        <p14:creationId xmlns:p14="http://schemas.microsoft.com/office/powerpoint/2010/main" val="15136640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29</a:t>
            </a:fld>
            <a:endParaRPr lang="en-US"/>
          </a:p>
        </p:txBody>
      </p:sp>
    </p:spTree>
    <p:extLst>
      <p:ext uri="{BB962C8B-B14F-4D97-AF65-F5344CB8AC3E}">
        <p14:creationId xmlns:p14="http://schemas.microsoft.com/office/powerpoint/2010/main" val="2091097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true cost to operate an extension office with office support, rent, utilities, travel and other expenses is between $50,000 to $60,000 per year.</a:t>
            </a:r>
          </a:p>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3</a:t>
            </a:fld>
            <a:endParaRPr lang="en-US"/>
          </a:p>
        </p:txBody>
      </p:sp>
    </p:spTree>
    <p:extLst>
      <p:ext uri="{BB962C8B-B14F-4D97-AF65-F5344CB8AC3E}">
        <p14:creationId xmlns:p14="http://schemas.microsoft.com/office/powerpoint/2010/main" val="39560189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30</a:t>
            </a:fld>
            <a:endParaRPr lang="en-US"/>
          </a:p>
        </p:txBody>
      </p:sp>
    </p:spTree>
    <p:extLst>
      <p:ext uri="{BB962C8B-B14F-4D97-AF65-F5344CB8AC3E}">
        <p14:creationId xmlns:p14="http://schemas.microsoft.com/office/powerpoint/2010/main" val="32083875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b="1" dirty="0"/>
              <a:t>formation</a:t>
            </a:r>
            <a:r>
              <a:rPr lang="en-US" dirty="0"/>
              <a:t> of the district and the </a:t>
            </a:r>
            <a:r>
              <a:rPr lang="en-US" b="1" dirty="0"/>
              <a:t>campaign</a:t>
            </a:r>
            <a:r>
              <a:rPr lang="en-US" dirty="0"/>
              <a:t> for the tax levy must be driven by the council.</a:t>
            </a:r>
          </a:p>
          <a:p>
            <a:endParaRPr lang="en-US" dirty="0"/>
          </a:p>
          <a:p>
            <a:r>
              <a:rPr lang="en-US" dirty="0"/>
              <a:t>University of Missouri paid faculty and staff cannot campaign or advocate for the tax levy. They can provide education on the advantages of a district.</a:t>
            </a:r>
          </a:p>
          <a:p>
            <a:endParaRPr lang="en-US" dirty="0"/>
          </a:p>
          <a:p>
            <a:r>
              <a:rPr lang="en-US" dirty="0"/>
              <a:t>Faculty can help identify people to serve on campaign committee, but cannot recruit for the committee.</a:t>
            </a:r>
          </a:p>
        </p:txBody>
      </p:sp>
      <p:sp>
        <p:nvSpPr>
          <p:cNvPr id="4" name="Slide Number Placeholder 3"/>
          <p:cNvSpPr>
            <a:spLocks noGrp="1"/>
          </p:cNvSpPr>
          <p:nvPr>
            <p:ph type="sldNum" sz="quarter" idx="5"/>
          </p:nvPr>
        </p:nvSpPr>
        <p:spPr/>
        <p:txBody>
          <a:bodyPr/>
          <a:lstStyle/>
          <a:p>
            <a:fld id="{D98BD5C4-5B9F-481B-BCF2-C06C6BA3AF9B}" type="slidenum">
              <a:rPr lang="en-US" smtClean="0"/>
              <a:t>31</a:t>
            </a:fld>
            <a:endParaRPr lang="en-US"/>
          </a:p>
        </p:txBody>
      </p:sp>
    </p:spTree>
    <p:extLst>
      <p:ext uri="{BB962C8B-B14F-4D97-AF65-F5344CB8AC3E}">
        <p14:creationId xmlns:p14="http://schemas.microsoft.com/office/powerpoint/2010/main" val="11504339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Faculty and staff can provide assistance in: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Helping to facilitate planning and discussion for case or vision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Providing information to help guide the process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Development of the campaign and the communication strategy</a:t>
            </a:r>
          </a:p>
          <a:p>
            <a:endParaRPr lang="en-US" dirty="0"/>
          </a:p>
          <a:p>
            <a:r>
              <a:rPr lang="en-US" dirty="0"/>
              <a:t>Using the office secretary for printing materials could be seen as a use of county tax dollars for the promotion of the levy. Council may want to consider having all materials printed outside the office to avoid charges of misuse of local tax dollars for campaign purposes.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Extension faculty and staff are paid with state and federal tax dollars, which CANNOT be used to assist with the campaign.</a:t>
            </a:r>
          </a:p>
        </p:txBody>
      </p:sp>
      <p:sp>
        <p:nvSpPr>
          <p:cNvPr id="4" name="Slide Number Placeholder 3"/>
          <p:cNvSpPr>
            <a:spLocks noGrp="1"/>
          </p:cNvSpPr>
          <p:nvPr>
            <p:ph type="sldNum" sz="quarter" idx="5"/>
          </p:nvPr>
        </p:nvSpPr>
        <p:spPr/>
        <p:txBody>
          <a:bodyPr/>
          <a:lstStyle/>
          <a:p>
            <a:fld id="{D98BD5C4-5B9F-481B-BCF2-C06C6BA3AF9B}" type="slidenum">
              <a:rPr lang="en-US" smtClean="0"/>
              <a:t>32</a:t>
            </a:fld>
            <a:endParaRPr lang="en-US"/>
          </a:p>
        </p:txBody>
      </p:sp>
    </p:spTree>
    <p:extLst>
      <p:ext uri="{BB962C8B-B14F-4D97-AF65-F5344CB8AC3E}">
        <p14:creationId xmlns:p14="http://schemas.microsoft.com/office/powerpoint/2010/main" val="412919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There is no room in many current budgets for adequate marketing of extension programming, program evaluation or program support (such as high-quality informational packets and other materials).</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Councils need to look at the district option as well as other gifts, contracts, fees and grants.</a:t>
            </a:r>
          </a:p>
        </p:txBody>
      </p:sp>
      <p:sp>
        <p:nvSpPr>
          <p:cNvPr id="4" name="Slide Number Placeholder 3"/>
          <p:cNvSpPr>
            <a:spLocks noGrp="1"/>
          </p:cNvSpPr>
          <p:nvPr>
            <p:ph type="sldNum" sz="quarter" idx="5"/>
          </p:nvPr>
        </p:nvSpPr>
        <p:spPr/>
        <p:txBody>
          <a:bodyPr/>
          <a:lstStyle/>
          <a:p>
            <a:fld id="{D98BD5C4-5B9F-481B-BCF2-C06C6BA3AF9B}" type="slidenum">
              <a:rPr lang="en-US" smtClean="0"/>
              <a:t>4</a:t>
            </a:fld>
            <a:endParaRPr lang="en-US"/>
          </a:p>
        </p:txBody>
      </p:sp>
    </p:spTree>
    <p:extLst>
      <p:ext uri="{BB962C8B-B14F-4D97-AF65-F5344CB8AC3E}">
        <p14:creationId xmlns:p14="http://schemas.microsoft.com/office/powerpoint/2010/main" val="3627705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district option allows a county to raise funds above the county allocation and become self-sufficient. It can also enable a county to grow the extension program.</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One of the strong points of a district option with a tax levy is that it can change the relationship with partners. You can focus more on programming and impacts than on the need to always find additional funding. The is the same with the commissioners. If you can fund office operations and current programming, you can speak with the commissioners about using their funding for programs that meet county needs.</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county can form a district alone or with multiple counties. Working together could allow for more leverage when contracting for supplies, office space, working on grants and contracts.</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Counties do not have to create a joint office. Each county can maintain their office, but that must be calculated when deciding on the tax levy.</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Having a district can allow counties to expand programming. You can hire a youth program associate or increase the hours for your current youth program associate. Additional funding can be used to hire a specialist to meet specific county needs.</a:t>
            </a:r>
          </a:p>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5</a:t>
            </a:fld>
            <a:endParaRPr lang="en-US"/>
          </a:p>
        </p:txBody>
      </p:sp>
    </p:spTree>
    <p:extLst>
      <p:ext uri="{BB962C8B-B14F-4D97-AF65-F5344CB8AC3E}">
        <p14:creationId xmlns:p14="http://schemas.microsoft.com/office/powerpoint/2010/main" val="24477089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Districts can set a property tax levy no higher than 30 cents per $100 of locally assessed evaluation. We will discuss what that means when we get to the examples. </a:t>
            </a:r>
          </a:p>
          <a:p>
            <a:pPr marL="628650" marR="0" lvl="1" indent="-171450">
              <a:spcBef>
                <a:spcPts val="0"/>
              </a:spcBef>
              <a:spcAft>
                <a:spcPts val="0"/>
              </a:spcAft>
              <a:buFont typeface="Arial" panose="020B0604020202020204" pitchFamily="34" charset="0"/>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You should base your tax levy on a 5-year projection of expenses. </a:t>
            </a:r>
          </a:p>
          <a:p>
            <a:pPr marL="628650" marR="0" lvl="1" indent="-171450">
              <a:spcBef>
                <a:spcPts val="0"/>
              </a:spcBef>
              <a:spcAft>
                <a:spcPts val="0"/>
              </a:spcAft>
              <a:buFont typeface="Arial" panose="020B0604020202020204" pitchFamily="34" charset="0"/>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You should base your case, or the budget for the county, on the council’s vision or future state of MU Extension locally.</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Even with the levy set, you do not have to ask for the entire levy to be assessed. You can increase the levy over time as you meet milestones in your plan. You can ask and get a 15-cent levy but only ask for 5 cents the first year, 7 cents in year 3, and so on. The district council will host an annual meeting each year to discuss raising the taxing rate.</a:t>
            </a:r>
          </a:p>
        </p:txBody>
      </p:sp>
      <p:sp>
        <p:nvSpPr>
          <p:cNvPr id="4" name="Slide Number Placeholder 3"/>
          <p:cNvSpPr>
            <a:spLocks noGrp="1"/>
          </p:cNvSpPr>
          <p:nvPr>
            <p:ph type="sldNum" sz="quarter" idx="5"/>
          </p:nvPr>
        </p:nvSpPr>
        <p:spPr/>
        <p:txBody>
          <a:bodyPr/>
          <a:lstStyle/>
          <a:p>
            <a:fld id="{D98BD5C4-5B9F-481B-BCF2-C06C6BA3AF9B}" type="slidenum">
              <a:rPr lang="en-US" smtClean="0"/>
              <a:t>6</a:t>
            </a:fld>
            <a:endParaRPr lang="en-US"/>
          </a:p>
        </p:txBody>
      </p:sp>
    </p:spTree>
    <p:extLst>
      <p:ext uri="{BB962C8B-B14F-4D97-AF65-F5344CB8AC3E}">
        <p14:creationId xmlns:p14="http://schemas.microsoft.com/office/powerpoint/2010/main" val="4041998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One thing you will want to consider when working on the levy is the effect it will have on the county allocation.</a:t>
            </a: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628650" marR="0" lvl="1" indent="-171450">
              <a:spcBef>
                <a:spcPts val="0"/>
              </a:spcBef>
              <a:spcAft>
                <a:spcPts val="0"/>
              </a:spcAft>
              <a:buFont typeface="Arial" panose="020B0604020202020204" pitchFamily="34" charset="0"/>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amount of the levy generates more than 200% of the average allocation for the last three years, the county is no longer required to give the statutory minimum ($10,000). They can, but they are not required to do so.</a:t>
            </a:r>
          </a:p>
          <a:p>
            <a:pPr marL="628650" marR="0" lvl="1" indent="-171450">
              <a:spcBef>
                <a:spcPts val="0"/>
              </a:spcBef>
              <a:spcAft>
                <a:spcPts val="0"/>
              </a:spcAft>
              <a:buFont typeface="Arial" panose="020B0604020202020204" pitchFamily="34" charset="0"/>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628650" marR="0" lvl="1" indent="-171450">
              <a:spcBef>
                <a:spcPts val="0"/>
              </a:spcBef>
              <a:spcAft>
                <a:spcPts val="0"/>
              </a:spcAft>
              <a:buFont typeface="Arial" panose="020B0604020202020204" pitchFamily="34" charset="0"/>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commission can also reduce the current year’s allocation by 33% upon passage of the property tax levy. </a:t>
            </a:r>
          </a:p>
          <a:p>
            <a:pPr marL="0" marR="0">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Having open communications with the commissioners about the plans and the impact this will have on programming is </a:t>
            </a:r>
            <a:r>
              <a:rPr lang="en-US" sz="1200" b="1" dirty="0">
                <a:effectLst/>
                <a:latin typeface="Times New Roman" panose="02020603050405020304" pitchFamily="18" charset="0"/>
                <a:ea typeface="Calibri" panose="020F0502020204030204" pitchFamily="34" charset="0"/>
                <a:cs typeface="Times New Roman" panose="02020603050405020304" pitchFamily="18" charset="0"/>
              </a:rPr>
              <a:t>essential</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You need their buy-in and support.</a:t>
            </a:r>
          </a:p>
        </p:txBody>
      </p:sp>
      <p:sp>
        <p:nvSpPr>
          <p:cNvPr id="4" name="Slide Number Placeholder 3"/>
          <p:cNvSpPr>
            <a:spLocks noGrp="1"/>
          </p:cNvSpPr>
          <p:nvPr>
            <p:ph type="sldNum" sz="quarter" idx="5"/>
          </p:nvPr>
        </p:nvSpPr>
        <p:spPr/>
        <p:txBody>
          <a:bodyPr/>
          <a:lstStyle/>
          <a:p>
            <a:fld id="{D98BD5C4-5B9F-481B-BCF2-C06C6BA3AF9B}" type="slidenum">
              <a:rPr lang="en-US" smtClean="0"/>
              <a:t>7</a:t>
            </a:fld>
            <a:endParaRPr lang="en-US"/>
          </a:p>
        </p:txBody>
      </p:sp>
    </p:spTree>
    <p:extLst>
      <p:ext uri="{BB962C8B-B14F-4D97-AF65-F5344CB8AC3E}">
        <p14:creationId xmlns:p14="http://schemas.microsoft.com/office/powerpoint/2010/main" val="5780697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Contact your county assessor to get the locally assessed values of real and personal property in your county.</a:t>
            </a:r>
          </a:p>
          <a:p>
            <a:endParaRPr lang="en-US" dirty="0"/>
          </a:p>
          <a:p>
            <a:r>
              <a:rPr lang="en-US" dirty="0"/>
              <a:t>There is some </a:t>
            </a:r>
            <a:r>
              <a:rPr lang="en-US" b="1" dirty="0"/>
              <a:t>centrally</a:t>
            </a:r>
            <a:r>
              <a:rPr lang="en-US" dirty="0"/>
              <a:t> assessed property in every county that cannot be used in calculating the funds generated. This is due to the way the statute was written. Utilities, railroads and other service providers that have equipment and resources that cross multiple counties are </a:t>
            </a:r>
            <a:r>
              <a:rPr lang="en-US" b="1" dirty="0"/>
              <a:t>assessed</a:t>
            </a:r>
            <a:r>
              <a:rPr lang="en-US" dirty="0"/>
              <a:t> </a:t>
            </a:r>
            <a:r>
              <a:rPr lang="en-US" b="1" dirty="0"/>
              <a:t>centrally by the state</a:t>
            </a:r>
            <a:r>
              <a:rPr lang="en-US" dirty="0"/>
              <a:t>, and the property tax collected is sent to the counties. This was not included in the district option statue, which allows the collection of tax from only </a:t>
            </a:r>
            <a:r>
              <a:rPr lang="en-US" b="1" dirty="0"/>
              <a:t>locally</a:t>
            </a:r>
            <a:r>
              <a:rPr lang="en-US" dirty="0"/>
              <a:t> assessed property.</a:t>
            </a:r>
          </a:p>
        </p:txBody>
      </p:sp>
      <p:sp>
        <p:nvSpPr>
          <p:cNvPr id="4" name="Slide Number Placeholder 3"/>
          <p:cNvSpPr>
            <a:spLocks noGrp="1"/>
          </p:cNvSpPr>
          <p:nvPr>
            <p:ph type="sldNum" sz="quarter" idx="5"/>
          </p:nvPr>
        </p:nvSpPr>
        <p:spPr/>
        <p:txBody>
          <a:bodyPr/>
          <a:lstStyle/>
          <a:p>
            <a:fld id="{D98BD5C4-5B9F-481B-BCF2-C06C6BA3AF9B}" type="slidenum">
              <a:rPr lang="en-US" smtClean="0"/>
              <a:t>8</a:t>
            </a:fld>
            <a:endParaRPr lang="en-US"/>
          </a:p>
        </p:txBody>
      </p:sp>
    </p:spTree>
    <p:extLst>
      <p:ext uri="{BB962C8B-B14F-4D97-AF65-F5344CB8AC3E}">
        <p14:creationId xmlns:p14="http://schemas.microsoft.com/office/powerpoint/2010/main" val="3012739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amount of tax collected is calculated by:</a:t>
            </a:r>
          </a:p>
          <a:p>
            <a:endParaRPr lang="en-US" dirty="0"/>
          </a:p>
          <a:p>
            <a:pPr marL="628650" lvl="1" indent="-171450">
              <a:buFont typeface="Arial" panose="020B0604020202020204" pitchFamily="34" charset="0"/>
              <a:buChar char="•"/>
            </a:pPr>
            <a:r>
              <a:rPr lang="en-US" dirty="0"/>
              <a:t>Taking the locally assessed value of real and personal property and dividing that number by 100. </a:t>
            </a:r>
          </a:p>
          <a:p>
            <a:pPr marL="628650" lvl="1" indent="-171450">
              <a:buFont typeface="Arial" panose="020B0604020202020204" pitchFamily="34" charset="0"/>
              <a:buChar char="•"/>
            </a:pPr>
            <a:r>
              <a:rPr lang="en-US" dirty="0"/>
              <a:t>Multiply by the amount of the levy ($0.01 to 0.30 cents per $100)</a:t>
            </a:r>
          </a:p>
          <a:p>
            <a:pPr marL="628650" lvl="1" indent="-171450">
              <a:buFont typeface="Arial" panose="020B0604020202020204" pitchFamily="34" charset="0"/>
              <a:buChar char="•"/>
            </a:pPr>
            <a:endParaRPr lang="en-US" dirty="0"/>
          </a:p>
          <a:p>
            <a:r>
              <a:rPr lang="en-US" dirty="0"/>
              <a:t>Using Dade County for an example:</a:t>
            </a:r>
          </a:p>
          <a:p>
            <a:endParaRPr lang="en-US" dirty="0"/>
          </a:p>
          <a:p>
            <a:pPr marL="628650" lvl="1" indent="-171450">
              <a:buFont typeface="Arial" panose="020B0604020202020204" pitchFamily="34" charset="0"/>
              <a:buChar char="•"/>
            </a:pPr>
            <a:r>
              <a:rPr lang="en-US" dirty="0"/>
              <a:t>The total amount of </a:t>
            </a:r>
            <a:r>
              <a:rPr lang="en-US" b="1" dirty="0"/>
              <a:t>locally</a:t>
            </a:r>
            <a:r>
              <a:rPr lang="en-US" dirty="0"/>
              <a:t> assessed personal and real property is $103,204,850.</a:t>
            </a:r>
          </a:p>
          <a:p>
            <a:pPr marL="628650" lvl="1" indent="-171450">
              <a:buFont typeface="Arial" panose="020B0604020202020204" pitchFamily="34" charset="0"/>
              <a:buChar char="•"/>
            </a:pPr>
            <a:r>
              <a:rPr lang="en-US" dirty="0"/>
              <a:t>Divided by 100, gives you $1,032,048.50; multiplied by a levy of 10 cents would give the local extension council $103,205 annually.</a:t>
            </a:r>
          </a:p>
          <a:p>
            <a:endParaRPr lang="en-US" dirty="0"/>
          </a:p>
          <a:p>
            <a:r>
              <a:rPr lang="en-US" dirty="0"/>
              <a:t>You may choose to do some calculations on how this would affect homeowners and landowners. To make the calculations, you will need the assessment rates for different types of property in the county. You can work with the assessor’s office to find out the correct assessment rates in your county.</a:t>
            </a:r>
          </a:p>
          <a:p>
            <a:endParaRPr lang="en-US" dirty="0"/>
          </a:p>
        </p:txBody>
      </p:sp>
      <p:sp>
        <p:nvSpPr>
          <p:cNvPr id="4" name="Slide Number Placeholder 3"/>
          <p:cNvSpPr>
            <a:spLocks noGrp="1"/>
          </p:cNvSpPr>
          <p:nvPr>
            <p:ph type="sldNum" sz="quarter" idx="5"/>
          </p:nvPr>
        </p:nvSpPr>
        <p:spPr/>
        <p:txBody>
          <a:bodyPr/>
          <a:lstStyle/>
          <a:p>
            <a:fld id="{D98BD5C4-5B9F-481B-BCF2-C06C6BA3AF9B}" type="slidenum">
              <a:rPr lang="en-US" smtClean="0"/>
              <a:t>9</a:t>
            </a:fld>
            <a:endParaRPr lang="en-US"/>
          </a:p>
        </p:txBody>
      </p:sp>
    </p:spTree>
    <p:extLst>
      <p:ext uri="{BB962C8B-B14F-4D97-AF65-F5344CB8AC3E}">
        <p14:creationId xmlns:p14="http://schemas.microsoft.com/office/powerpoint/2010/main" val="1414741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9F0AE-B858-6947-983C-DAD7025B72C7}"/>
              </a:ext>
            </a:extLst>
          </p:cNvPr>
          <p:cNvSpPr>
            <a:spLocks noGrp="1"/>
          </p:cNvSpPr>
          <p:nvPr>
            <p:ph type="ctrTitle" hasCustomPrompt="1"/>
          </p:nvPr>
        </p:nvSpPr>
        <p:spPr>
          <a:xfrm>
            <a:off x="1756611" y="1513379"/>
            <a:ext cx="10435389" cy="2243867"/>
          </a:xfrm>
        </p:spPr>
        <p:txBody>
          <a:bodyPr anchor="b"/>
          <a:lstStyle>
            <a:lvl1pPr algn="ctr">
              <a:defRPr sz="6000" b="1" i="0">
                <a:latin typeface="Arial Black" panose="020B0604020202020204" pitchFamily="34" charset="0"/>
                <a:cs typeface="Arial Black" panose="020B0604020202020204" pitchFamily="34" charset="0"/>
              </a:defRPr>
            </a:lvl1pPr>
          </a:lstStyle>
          <a:p>
            <a:r>
              <a:rPr lang="en-US" dirty="0"/>
              <a:t>Presentation Title</a:t>
            </a:r>
          </a:p>
        </p:txBody>
      </p:sp>
      <p:sp>
        <p:nvSpPr>
          <p:cNvPr id="3" name="Subtitle 2">
            <a:extLst>
              <a:ext uri="{FF2B5EF4-FFF2-40B4-BE49-F238E27FC236}">
                <a16:creationId xmlns:a16="http://schemas.microsoft.com/office/drawing/2014/main" id="{F9D74AD2-45D1-E04B-9C38-DEB1391C9F4A}"/>
              </a:ext>
            </a:extLst>
          </p:cNvPr>
          <p:cNvSpPr>
            <a:spLocks noGrp="1"/>
          </p:cNvSpPr>
          <p:nvPr>
            <p:ph type="subTitle" idx="1" hasCustomPrompt="1"/>
          </p:nvPr>
        </p:nvSpPr>
        <p:spPr>
          <a:xfrm>
            <a:off x="1756611" y="3973814"/>
            <a:ext cx="10435389" cy="1556085"/>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Presentation Subtitle</a:t>
            </a:r>
          </a:p>
        </p:txBody>
      </p:sp>
    </p:spTree>
    <p:extLst>
      <p:ext uri="{BB962C8B-B14F-4D97-AF65-F5344CB8AC3E}">
        <p14:creationId xmlns:p14="http://schemas.microsoft.com/office/powerpoint/2010/main" val="1515221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EB63D-DF17-6944-AF4C-DEC82F8E72BF}"/>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14135A6-D518-6E4B-9FB9-FC47A7298EC6}"/>
              </a:ext>
            </a:extLst>
          </p:cNvPr>
          <p:cNvSpPr>
            <a:spLocks noGrp="1"/>
          </p:cNvSpPr>
          <p:nvPr>
            <p:ph idx="1"/>
          </p:nvPr>
        </p:nvSpPr>
        <p:spPr>
          <a:xfrm>
            <a:off x="2012785" y="1698092"/>
            <a:ext cx="10251655" cy="3712896"/>
          </a:xfrm>
          <a:prstGeom prst="rect">
            <a:avLst/>
          </a:prstGeom>
        </p:spPr>
        <p:txBody>
          <a:bodyPr/>
          <a:lstStyle>
            <a:lvl1pPr>
              <a:lnSpc>
                <a:spcPts val="3660"/>
              </a:lnSpc>
              <a:spcAft>
                <a:spcPts val="600"/>
              </a:spcAft>
              <a:defRPr/>
            </a:lvl1pPr>
            <a:lvl2pPr>
              <a:lnSpc>
                <a:spcPts val="3280"/>
              </a:lnSpc>
              <a:spcBef>
                <a:spcPts val="500"/>
              </a:spcBef>
              <a:spcAft>
                <a:spcPts val="600"/>
              </a:spcAft>
              <a:defRPr/>
            </a:lvl2pPr>
            <a:lvl3pPr>
              <a:lnSpc>
                <a:spcPts val="2800"/>
              </a:lnSpc>
              <a:spcAft>
                <a:spcPts val="600"/>
              </a:spcAft>
              <a:defRPr/>
            </a:lvl3pPr>
            <a:lvl4pPr>
              <a:lnSpc>
                <a:spcPts val="2560"/>
              </a:lnSpc>
              <a:spcAft>
                <a:spcPts val="600"/>
              </a:spcAft>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92627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5B455-34E6-8B45-AD88-FC6C61D11F1C}"/>
              </a:ext>
            </a:extLst>
          </p:cNvPr>
          <p:cNvSpPr>
            <a:spLocks noGrp="1"/>
          </p:cNvSpPr>
          <p:nvPr>
            <p:ph type="title"/>
          </p:nvPr>
        </p:nvSpPr>
        <p:spPr>
          <a:xfrm>
            <a:off x="2168768" y="1709738"/>
            <a:ext cx="9178681"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638A425-B7D1-A74A-8BFF-65B439A815D3}"/>
              </a:ext>
            </a:extLst>
          </p:cNvPr>
          <p:cNvSpPr>
            <a:spLocks noGrp="1"/>
          </p:cNvSpPr>
          <p:nvPr>
            <p:ph type="body" idx="1"/>
          </p:nvPr>
        </p:nvSpPr>
        <p:spPr>
          <a:xfrm>
            <a:off x="2168768" y="4589463"/>
            <a:ext cx="9178681"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531112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1C285-B788-AD4B-995C-8312291317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F1C736-1CE3-FF4F-B417-BEB866F26A5D}"/>
              </a:ext>
            </a:extLst>
          </p:cNvPr>
          <p:cNvSpPr>
            <a:spLocks noGrp="1"/>
          </p:cNvSpPr>
          <p:nvPr>
            <p:ph sz="half" idx="1"/>
          </p:nvPr>
        </p:nvSpPr>
        <p:spPr>
          <a:xfrm>
            <a:off x="2012784" y="1825625"/>
            <a:ext cx="4007015"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3F5E480-B4C5-DF46-B761-4DDC18FB7962}"/>
              </a:ext>
            </a:extLst>
          </p:cNvPr>
          <p:cNvSpPr>
            <a:spLocks noGrp="1"/>
          </p:cNvSpPr>
          <p:nvPr>
            <p:ph sz="half" idx="2"/>
          </p:nvPr>
        </p:nvSpPr>
        <p:spPr>
          <a:xfrm>
            <a:off x="6373769" y="1825625"/>
            <a:ext cx="4007015"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39379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FB7D20D-0C1A-8245-816F-56EE1E6744A5}"/>
              </a:ext>
            </a:extLst>
          </p:cNvPr>
          <p:cNvSpPr>
            <a:spLocks noGrp="1"/>
          </p:cNvSpPr>
          <p:nvPr>
            <p:ph type="pic" sz="quarter" idx="12" hasCustomPrompt="1"/>
          </p:nvPr>
        </p:nvSpPr>
        <p:spPr>
          <a:xfrm>
            <a:off x="1875692" y="1359876"/>
            <a:ext cx="9988062" cy="5240216"/>
          </a:xfrm>
          <a:prstGeom prst="rect">
            <a:avLst/>
          </a:prstGeom>
        </p:spPr>
        <p:txBody>
          <a:bodyPr/>
          <a:lstStyle>
            <a:lvl1pPr marL="0" indent="0">
              <a:buNone/>
              <a:defRPr/>
            </a:lvl1pPr>
          </a:lstStyle>
          <a:p>
            <a:r>
              <a:rPr lang="en-US" dirty="0"/>
              <a:t>Image</a:t>
            </a:r>
          </a:p>
        </p:txBody>
      </p:sp>
      <p:sp>
        <p:nvSpPr>
          <p:cNvPr id="5" name="Title 1">
            <a:extLst>
              <a:ext uri="{FF2B5EF4-FFF2-40B4-BE49-F238E27FC236}">
                <a16:creationId xmlns:a16="http://schemas.microsoft.com/office/drawing/2014/main" id="{97BD1B6E-B492-B14E-8ABB-2489C983132A}"/>
              </a:ext>
            </a:extLst>
          </p:cNvPr>
          <p:cNvSpPr>
            <a:spLocks noGrp="1"/>
          </p:cNvSpPr>
          <p:nvPr>
            <p:ph type="title"/>
          </p:nvPr>
        </p:nvSpPr>
        <p:spPr>
          <a:xfrm>
            <a:off x="2012785" y="168120"/>
            <a:ext cx="9341013" cy="1361853"/>
          </a:xfrm>
        </p:spPr>
        <p:txBody>
          <a:bodyPr/>
          <a:lstStyle/>
          <a:p>
            <a:r>
              <a:rPr lang="en-US"/>
              <a:t>Click to edit Master title style</a:t>
            </a:r>
            <a:endParaRPr lang="en-US" dirty="0"/>
          </a:p>
        </p:txBody>
      </p:sp>
    </p:spTree>
    <p:extLst>
      <p:ext uri="{BB962C8B-B14F-4D97-AF65-F5344CB8AC3E}">
        <p14:creationId xmlns:p14="http://schemas.microsoft.com/office/powerpoint/2010/main" val="409849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DD2003AD-2590-1040-9F4A-B985ED384505}"/>
              </a:ext>
            </a:extLst>
          </p:cNvPr>
          <p:cNvSpPr>
            <a:spLocks noGrp="1"/>
          </p:cNvSpPr>
          <p:nvPr>
            <p:ph type="subTitle" idx="1" hasCustomPrompt="1"/>
          </p:nvPr>
        </p:nvSpPr>
        <p:spPr>
          <a:xfrm>
            <a:off x="2309446" y="2146178"/>
            <a:ext cx="9144000" cy="1655762"/>
          </a:xfrm>
          <a:prstGeom prst="rect">
            <a:avLst/>
          </a:prstGeom>
        </p:spPr>
        <p:txBody>
          <a:bodyPr/>
          <a:lstStyle>
            <a:lvl1pPr marL="0" indent="0" algn="ctr">
              <a:buNone/>
              <a:defRPr sz="24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(such as contact information)</a:t>
            </a:r>
          </a:p>
        </p:txBody>
      </p:sp>
    </p:spTree>
    <p:extLst>
      <p:ext uri="{BB962C8B-B14F-4D97-AF65-F5344CB8AC3E}">
        <p14:creationId xmlns:p14="http://schemas.microsoft.com/office/powerpoint/2010/main" val="4146533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BACC9DD8-8C0F-F840-8C37-124B3CC97886}"/>
              </a:ext>
            </a:extLst>
          </p:cNvPr>
          <p:cNvSpPr/>
          <p:nvPr/>
        </p:nvSpPr>
        <p:spPr>
          <a:xfrm>
            <a:off x="0" y="-66043"/>
            <a:ext cx="1748841" cy="6924043"/>
          </a:xfrm>
          <a:prstGeom prst="rect">
            <a:avLst/>
          </a:prstGeom>
          <a:solidFill>
            <a:srgbClr val="F1B8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B87CFD-760F-E04E-AB63-9969796BBCBA}"/>
              </a:ext>
            </a:extLst>
          </p:cNvPr>
          <p:cNvPicPr>
            <a:picLocks noChangeAspect="1"/>
          </p:cNvPicPr>
          <p:nvPr/>
        </p:nvPicPr>
        <p:blipFill>
          <a:blip r:embed="rId8"/>
          <a:stretch>
            <a:fillRect/>
          </a:stretch>
        </p:blipFill>
        <p:spPr>
          <a:xfrm>
            <a:off x="0" y="-136258"/>
            <a:ext cx="8753550" cy="6994258"/>
          </a:xfrm>
          <a:prstGeom prst="rect">
            <a:avLst/>
          </a:prstGeom>
        </p:spPr>
      </p:pic>
      <p:pic>
        <p:nvPicPr>
          <p:cNvPr id="24" name="Picture 23">
            <a:extLst>
              <a:ext uri="{FF2B5EF4-FFF2-40B4-BE49-F238E27FC236}">
                <a16:creationId xmlns:a16="http://schemas.microsoft.com/office/drawing/2014/main" id="{A3D782DD-E40D-8447-A0F0-6A79EC95F52D}"/>
              </a:ext>
            </a:extLst>
          </p:cNvPr>
          <p:cNvPicPr>
            <a:picLocks noChangeAspect="1"/>
          </p:cNvPicPr>
          <p:nvPr/>
        </p:nvPicPr>
        <p:blipFill>
          <a:blip r:embed="rId9"/>
          <a:stretch>
            <a:fillRect/>
          </a:stretch>
        </p:blipFill>
        <p:spPr>
          <a:xfrm>
            <a:off x="10281138" y="6116638"/>
            <a:ext cx="1500065" cy="492094"/>
          </a:xfrm>
          <a:prstGeom prst="rect">
            <a:avLst/>
          </a:prstGeom>
        </p:spPr>
      </p:pic>
      <p:sp>
        <p:nvSpPr>
          <p:cNvPr id="7" name="Rectangle 6">
            <a:extLst>
              <a:ext uri="{FF2B5EF4-FFF2-40B4-BE49-F238E27FC236}">
                <a16:creationId xmlns:a16="http://schemas.microsoft.com/office/drawing/2014/main" id="{9E7D701A-5D97-0C4B-BBF9-D1331704430C}"/>
              </a:ext>
            </a:extLst>
          </p:cNvPr>
          <p:cNvSpPr/>
          <p:nvPr/>
        </p:nvSpPr>
        <p:spPr>
          <a:xfrm>
            <a:off x="0" y="397242"/>
            <a:ext cx="12192000" cy="8429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5FD87513-C6F0-9745-A300-FA043BDC226A}"/>
              </a:ext>
            </a:extLst>
          </p:cNvPr>
          <p:cNvSpPr>
            <a:spLocks noGrp="1"/>
          </p:cNvSpPr>
          <p:nvPr>
            <p:ph type="title"/>
          </p:nvPr>
        </p:nvSpPr>
        <p:spPr>
          <a:xfrm>
            <a:off x="2012785" y="168120"/>
            <a:ext cx="9341013" cy="1361853"/>
          </a:xfrm>
          <a:prstGeom prst="rect">
            <a:avLst/>
          </a:prstGeom>
          <a:ln>
            <a:noFill/>
          </a:ln>
        </p:spPr>
        <p:txBody>
          <a:bodyPr vert="horz" lIns="91440" tIns="45720" rIns="91440" bIns="45720" rtlCol="0" anchor="ctr">
            <a:normAutofit/>
          </a:bodyPr>
          <a:lstStyle/>
          <a:p>
            <a:r>
              <a:rPr lang="en-US"/>
              <a:t>Click to edit Master title style</a:t>
            </a:r>
            <a:endParaRPr lang="en-US" dirty="0"/>
          </a:p>
        </p:txBody>
      </p:sp>
      <p:pic>
        <p:nvPicPr>
          <p:cNvPr id="14" name="Picture 13">
            <a:extLst>
              <a:ext uri="{FF2B5EF4-FFF2-40B4-BE49-F238E27FC236}">
                <a16:creationId xmlns:a16="http://schemas.microsoft.com/office/drawing/2014/main" id="{87080607-86FE-0046-85B4-ED4FFFEAA033}"/>
              </a:ext>
            </a:extLst>
          </p:cNvPr>
          <p:cNvPicPr>
            <a:picLocks noChangeAspect="1"/>
          </p:cNvPicPr>
          <p:nvPr/>
        </p:nvPicPr>
        <p:blipFill>
          <a:blip r:embed="rId10"/>
          <a:stretch>
            <a:fillRect/>
          </a:stretch>
        </p:blipFill>
        <p:spPr>
          <a:xfrm>
            <a:off x="263946" y="235285"/>
            <a:ext cx="1188114" cy="1180193"/>
          </a:xfrm>
          <a:prstGeom prst="rect">
            <a:avLst/>
          </a:prstGeom>
          <a:effectLst>
            <a:outerShdw blurRad="50800" dist="38100" algn="l" rotWithShape="0">
              <a:prstClr val="black">
                <a:alpha val="44000"/>
              </a:prstClr>
            </a:outerShdw>
          </a:effectLst>
        </p:spPr>
      </p:pic>
    </p:spTree>
    <p:extLst>
      <p:ext uri="{BB962C8B-B14F-4D97-AF65-F5344CB8AC3E}">
        <p14:creationId xmlns:p14="http://schemas.microsoft.com/office/powerpoint/2010/main" val="12740307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914400" rtl="0" eaLnBrk="1" latinLnBrk="0" hangingPunct="1">
        <a:lnSpc>
          <a:spcPct val="90000"/>
        </a:lnSpc>
        <a:spcBef>
          <a:spcPct val="0"/>
        </a:spcBef>
        <a:buNone/>
        <a:defRPr sz="4400" b="1" i="0" kern="1200">
          <a:ln>
            <a:noFill/>
          </a:ln>
          <a:solidFill>
            <a:srgbClr val="F1B82D"/>
          </a:solidFill>
          <a:latin typeface="Arial Black" panose="020B0604020202020204" pitchFamily="34" charset="0"/>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Microsoft_Excel_Worksheet.xlsx"/></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6AD02-AF41-46EA-A58F-C528D17E4165}"/>
              </a:ext>
            </a:extLst>
          </p:cNvPr>
          <p:cNvSpPr>
            <a:spLocks noGrp="1"/>
          </p:cNvSpPr>
          <p:nvPr>
            <p:ph type="ctrTitle"/>
          </p:nvPr>
        </p:nvSpPr>
        <p:spPr/>
        <p:txBody>
          <a:bodyPr/>
          <a:lstStyle/>
          <a:p>
            <a:r>
              <a:rPr lang="en-US" dirty="0"/>
              <a:t>MU Extension </a:t>
            </a:r>
            <a:br>
              <a:rPr lang="en-US" dirty="0"/>
            </a:br>
            <a:r>
              <a:rPr lang="en-US" dirty="0"/>
              <a:t>District Option</a:t>
            </a:r>
          </a:p>
        </p:txBody>
      </p:sp>
      <p:sp>
        <p:nvSpPr>
          <p:cNvPr id="3" name="Subtitle 2">
            <a:extLst>
              <a:ext uri="{FF2B5EF4-FFF2-40B4-BE49-F238E27FC236}">
                <a16:creationId xmlns:a16="http://schemas.microsoft.com/office/drawing/2014/main" id="{396F7EAA-3CE8-433E-A32E-14F4180B2719}"/>
              </a:ext>
            </a:extLst>
          </p:cNvPr>
          <p:cNvSpPr>
            <a:spLocks noGrp="1"/>
          </p:cNvSpPr>
          <p:nvPr>
            <p:ph type="subTitle" idx="1"/>
          </p:nvPr>
        </p:nvSpPr>
        <p:spPr>
          <a:xfrm>
            <a:off x="1756611" y="4177014"/>
            <a:ext cx="10435389" cy="1556085"/>
          </a:xfrm>
        </p:spPr>
        <p:txBody>
          <a:bodyPr/>
          <a:lstStyle/>
          <a:p>
            <a:r>
              <a:rPr lang="en-US" sz="3600" dirty="0"/>
              <a:t>Creating a self-sufficient </a:t>
            </a:r>
            <a:br>
              <a:rPr lang="en-US" sz="3600" dirty="0"/>
            </a:br>
            <a:r>
              <a:rPr lang="en-US" sz="3600" dirty="0"/>
              <a:t>extension council</a:t>
            </a:r>
          </a:p>
        </p:txBody>
      </p:sp>
    </p:spTree>
    <p:extLst>
      <p:ext uri="{BB962C8B-B14F-4D97-AF65-F5344CB8AC3E}">
        <p14:creationId xmlns:p14="http://schemas.microsoft.com/office/powerpoint/2010/main" val="3300831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192D2-3E9B-4753-AD9C-06452333EFFA}"/>
              </a:ext>
            </a:extLst>
          </p:cNvPr>
          <p:cNvSpPr>
            <a:spLocks noGrp="1"/>
          </p:cNvSpPr>
          <p:nvPr>
            <p:ph type="title"/>
          </p:nvPr>
        </p:nvSpPr>
        <p:spPr/>
        <p:txBody>
          <a:bodyPr/>
          <a:lstStyle/>
          <a:p>
            <a:r>
              <a:rPr lang="en-US" dirty="0"/>
              <a:t>Tax calculations</a:t>
            </a:r>
          </a:p>
        </p:txBody>
      </p:sp>
      <p:sp>
        <p:nvSpPr>
          <p:cNvPr id="6" name="TextBox 5">
            <a:extLst>
              <a:ext uri="{FF2B5EF4-FFF2-40B4-BE49-F238E27FC236}">
                <a16:creationId xmlns:a16="http://schemas.microsoft.com/office/drawing/2014/main" id="{E3C04076-C829-4B4D-8767-9265F33B9E8A}"/>
              </a:ext>
            </a:extLst>
          </p:cNvPr>
          <p:cNvSpPr txBox="1"/>
          <p:nvPr/>
        </p:nvSpPr>
        <p:spPr>
          <a:xfrm>
            <a:off x="2012785" y="1653093"/>
            <a:ext cx="9645815" cy="523220"/>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Plan for the future — five years out</a:t>
            </a:r>
          </a:p>
        </p:txBody>
      </p:sp>
      <p:sp>
        <p:nvSpPr>
          <p:cNvPr id="9" name="Rectangle 4">
            <a:extLst>
              <a:ext uri="{FF2B5EF4-FFF2-40B4-BE49-F238E27FC236}">
                <a16:creationId xmlns:a16="http://schemas.microsoft.com/office/drawing/2014/main" id="{9BC1BF49-7ACB-46DF-824D-804BC230DF06}"/>
              </a:ext>
            </a:extLst>
          </p:cNvPr>
          <p:cNvSpPr>
            <a:spLocks noChangeArrowheads="1"/>
          </p:cNvSpPr>
          <p:nvPr/>
        </p:nvSpPr>
        <p:spPr bwMode="auto">
          <a:xfrm flipV="1">
            <a:off x="2764477" y="4097437"/>
            <a:ext cx="22993437"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2" name="Rectangle 6">
            <a:extLst>
              <a:ext uri="{FF2B5EF4-FFF2-40B4-BE49-F238E27FC236}">
                <a16:creationId xmlns:a16="http://schemas.microsoft.com/office/drawing/2014/main" id="{394A31B2-E8DB-46E1-BF35-22201D2D4E2B}"/>
              </a:ext>
            </a:extLst>
          </p:cNvPr>
          <p:cNvSpPr>
            <a:spLocks noChangeArrowheads="1"/>
          </p:cNvSpPr>
          <p:nvPr/>
        </p:nvSpPr>
        <p:spPr bwMode="auto">
          <a:xfrm flipV="1">
            <a:off x="1898483" y="4424777"/>
            <a:ext cx="2878005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3" name="Object 12">
            <a:extLst>
              <a:ext uri="{FF2B5EF4-FFF2-40B4-BE49-F238E27FC236}">
                <a16:creationId xmlns:a16="http://schemas.microsoft.com/office/drawing/2014/main" id="{E4386562-6E28-4485-9321-FE4DAA062A49}"/>
              </a:ext>
            </a:extLst>
          </p:cNvPr>
          <p:cNvGraphicFramePr>
            <a:graphicFrameLocks noChangeAspect="1"/>
          </p:cNvGraphicFramePr>
          <p:nvPr>
            <p:extLst>
              <p:ext uri="{D42A27DB-BD31-4B8C-83A1-F6EECF244321}">
                <p14:modId xmlns:p14="http://schemas.microsoft.com/office/powerpoint/2010/main" val="963570710"/>
              </p:ext>
            </p:extLst>
          </p:nvPr>
        </p:nvGraphicFramePr>
        <p:xfrm>
          <a:off x="1898483" y="2299434"/>
          <a:ext cx="9645815" cy="3687444"/>
        </p:xfrm>
        <a:graphic>
          <a:graphicData uri="http://schemas.openxmlformats.org/presentationml/2006/ole">
            <mc:AlternateContent xmlns:mc="http://schemas.openxmlformats.org/markup-compatibility/2006">
              <mc:Choice xmlns:v="urn:schemas-microsoft-com:vml" Requires="v">
                <p:oleObj spid="_x0000_s1027" name="Worksheet" r:id="rId4" imgW="3809942" imgH="1609776" progId="Excel.Sheet.12">
                  <p:embed/>
                </p:oleObj>
              </mc:Choice>
              <mc:Fallback>
                <p:oleObj name="Worksheet" r:id="rId4" imgW="3809942" imgH="1609776" progId="Excel.Sheet.12">
                  <p:embed/>
                  <p:pic>
                    <p:nvPicPr>
                      <p:cNvPr id="13" name="Object 12">
                        <a:extLst>
                          <a:ext uri="{FF2B5EF4-FFF2-40B4-BE49-F238E27FC236}">
                            <a16:creationId xmlns:a16="http://schemas.microsoft.com/office/drawing/2014/main" id="{E4386562-6E28-4485-9321-FE4DAA062A4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98483" y="2299434"/>
                        <a:ext cx="9645815" cy="3687444"/>
                      </a:xfrm>
                      <a:prstGeom prst="rect">
                        <a:avLst/>
                      </a:prstGeom>
                      <a:noFill/>
                    </p:spPr>
                  </p:pic>
                </p:oleObj>
              </mc:Fallback>
            </mc:AlternateContent>
          </a:graphicData>
        </a:graphic>
      </p:graphicFrame>
    </p:spTree>
    <p:extLst>
      <p:ext uri="{BB962C8B-B14F-4D97-AF65-F5344CB8AC3E}">
        <p14:creationId xmlns:p14="http://schemas.microsoft.com/office/powerpoint/2010/main" val="1292663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566D5C-1137-2B45-AE8A-60F1BA70B742}"/>
              </a:ext>
            </a:extLst>
          </p:cNvPr>
          <p:cNvSpPr>
            <a:spLocks noGrp="1"/>
          </p:cNvSpPr>
          <p:nvPr>
            <p:ph idx="1"/>
          </p:nvPr>
        </p:nvSpPr>
        <p:spPr>
          <a:xfrm>
            <a:off x="2012785" y="1698092"/>
            <a:ext cx="8960015" cy="3712896"/>
          </a:xfrm>
        </p:spPr>
        <p:txBody>
          <a:bodyPr/>
          <a:lstStyle/>
          <a:p>
            <a:pPr marL="0" indent="0">
              <a:buNone/>
            </a:pPr>
            <a:r>
              <a:rPr lang="en-US" dirty="0"/>
              <a:t>You do not have to collect the entire levy until it is necessary.</a:t>
            </a:r>
          </a:p>
          <a:p>
            <a:pPr marL="914400" lvl="1" indent="-457200">
              <a:lnSpc>
                <a:spcPts val="3360"/>
              </a:lnSpc>
            </a:pPr>
            <a:r>
              <a:rPr lang="en-US" sz="2800" dirty="0"/>
              <a:t>Levy set at $0.10/$100 of locally assessed valuation</a:t>
            </a:r>
          </a:p>
          <a:p>
            <a:pPr marL="1371600" lvl="2" indent="-457200">
              <a:lnSpc>
                <a:spcPts val="3360"/>
              </a:lnSpc>
            </a:pPr>
            <a:r>
              <a:rPr lang="en-US" sz="2800" dirty="0"/>
              <a:t>District can choose to assess and collect at $0.05/$100 until additional funds are needed</a:t>
            </a:r>
          </a:p>
          <a:p>
            <a:endParaRPr lang="en-US" dirty="0"/>
          </a:p>
        </p:txBody>
      </p:sp>
    </p:spTree>
    <p:extLst>
      <p:ext uri="{BB962C8B-B14F-4D97-AF65-F5344CB8AC3E}">
        <p14:creationId xmlns:p14="http://schemas.microsoft.com/office/powerpoint/2010/main" val="1922168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7531A-42D9-4212-89EB-4CB260F87726}"/>
              </a:ext>
            </a:extLst>
          </p:cNvPr>
          <p:cNvSpPr>
            <a:spLocks noGrp="1"/>
          </p:cNvSpPr>
          <p:nvPr>
            <p:ph type="title"/>
          </p:nvPr>
        </p:nvSpPr>
        <p:spPr>
          <a:xfrm>
            <a:off x="2012785" y="168120"/>
            <a:ext cx="10179215" cy="1361853"/>
          </a:xfrm>
        </p:spPr>
        <p:txBody>
          <a:bodyPr/>
          <a:lstStyle/>
          <a:p>
            <a:r>
              <a:rPr lang="en-US" dirty="0"/>
              <a:t>Form a district — single county</a:t>
            </a:r>
          </a:p>
        </p:txBody>
      </p:sp>
      <p:sp>
        <p:nvSpPr>
          <p:cNvPr id="3" name="Content Placeholder 2">
            <a:extLst>
              <a:ext uri="{FF2B5EF4-FFF2-40B4-BE49-F238E27FC236}">
                <a16:creationId xmlns:a16="http://schemas.microsoft.com/office/drawing/2014/main" id="{6641F46F-5D2A-4CCB-8C83-D53A7336087C}"/>
              </a:ext>
            </a:extLst>
          </p:cNvPr>
          <p:cNvSpPr>
            <a:spLocks noGrp="1"/>
          </p:cNvSpPr>
          <p:nvPr>
            <p:ph idx="1"/>
          </p:nvPr>
        </p:nvSpPr>
        <p:spPr>
          <a:xfrm>
            <a:off x="2012785" y="1698092"/>
            <a:ext cx="8788565" cy="4093108"/>
          </a:xfrm>
        </p:spPr>
        <p:txBody>
          <a:bodyPr/>
          <a:lstStyle/>
          <a:p>
            <a:pPr marL="0" indent="0">
              <a:buNone/>
            </a:pPr>
            <a:r>
              <a:rPr lang="en-US" dirty="0"/>
              <a:t>First step: Council must vote to form a district</a:t>
            </a:r>
          </a:p>
          <a:p>
            <a:r>
              <a:rPr lang="en-US" dirty="0"/>
              <a:t>Forming an extension district must be part of the agenda.</a:t>
            </a:r>
          </a:p>
          <a:p>
            <a:r>
              <a:rPr lang="en-US" dirty="0"/>
              <a:t>All sitting council members must be present at a legally posted council meeting.</a:t>
            </a:r>
          </a:p>
        </p:txBody>
      </p:sp>
    </p:spTree>
    <p:extLst>
      <p:ext uri="{BB962C8B-B14F-4D97-AF65-F5344CB8AC3E}">
        <p14:creationId xmlns:p14="http://schemas.microsoft.com/office/powerpoint/2010/main" val="2670798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F04A24-8E79-7348-BD44-1C9556C04CD1}"/>
              </a:ext>
            </a:extLst>
          </p:cNvPr>
          <p:cNvSpPr>
            <a:spLocks noGrp="1"/>
          </p:cNvSpPr>
          <p:nvPr>
            <p:ph idx="1"/>
          </p:nvPr>
        </p:nvSpPr>
        <p:spPr>
          <a:xfrm>
            <a:off x="2012786" y="1531841"/>
            <a:ext cx="9708160" cy="4602955"/>
          </a:xfrm>
        </p:spPr>
        <p:txBody>
          <a:bodyPr/>
          <a:lstStyle/>
          <a:p>
            <a:pPr>
              <a:spcAft>
                <a:spcPts val="300"/>
              </a:spcAft>
            </a:pPr>
            <a:r>
              <a:rPr lang="en-US" dirty="0"/>
              <a:t>A motion must be made in the form of a resolution to be adopted to form a district.</a:t>
            </a:r>
          </a:p>
          <a:p>
            <a:pPr>
              <a:spcAft>
                <a:spcPts val="300"/>
              </a:spcAft>
            </a:pPr>
            <a:r>
              <a:rPr lang="en-US" dirty="0"/>
              <a:t>Vote is to be taken like any other motion — it requires a majority to approve.</a:t>
            </a:r>
          </a:p>
          <a:p>
            <a:pPr>
              <a:spcAft>
                <a:spcPts val="300"/>
              </a:spcAft>
            </a:pPr>
            <a:r>
              <a:rPr lang="en-US" dirty="0"/>
              <a:t>Motion, resolution and vote must be recorded in council minutes.</a:t>
            </a:r>
          </a:p>
          <a:p>
            <a:pPr>
              <a:spcAft>
                <a:spcPts val="300"/>
              </a:spcAft>
            </a:pPr>
            <a:r>
              <a:rPr lang="en-US" dirty="0"/>
              <a:t>County council also becomes the district council.</a:t>
            </a:r>
          </a:p>
          <a:p>
            <a:pPr lvl="1">
              <a:spcAft>
                <a:spcPts val="300"/>
              </a:spcAft>
            </a:pPr>
            <a:r>
              <a:rPr lang="en-US" dirty="0"/>
              <a:t>District council forms its own bylaws and meets quarterly.</a:t>
            </a:r>
          </a:p>
          <a:p>
            <a:endParaRPr lang="en-US" dirty="0"/>
          </a:p>
        </p:txBody>
      </p:sp>
    </p:spTree>
    <p:extLst>
      <p:ext uri="{BB962C8B-B14F-4D97-AF65-F5344CB8AC3E}">
        <p14:creationId xmlns:p14="http://schemas.microsoft.com/office/powerpoint/2010/main" val="1294124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7531A-42D9-4212-89EB-4CB260F87726}"/>
              </a:ext>
            </a:extLst>
          </p:cNvPr>
          <p:cNvSpPr>
            <a:spLocks noGrp="1"/>
          </p:cNvSpPr>
          <p:nvPr>
            <p:ph type="title"/>
          </p:nvPr>
        </p:nvSpPr>
        <p:spPr>
          <a:xfrm>
            <a:off x="2012785" y="168120"/>
            <a:ext cx="10179215" cy="1361853"/>
          </a:xfrm>
        </p:spPr>
        <p:txBody>
          <a:bodyPr/>
          <a:lstStyle/>
          <a:p>
            <a:r>
              <a:rPr lang="en-US" dirty="0"/>
              <a:t>Form a district — multi-county</a:t>
            </a:r>
          </a:p>
        </p:txBody>
      </p:sp>
      <p:sp>
        <p:nvSpPr>
          <p:cNvPr id="4" name="TextBox 3">
            <a:extLst>
              <a:ext uri="{FF2B5EF4-FFF2-40B4-BE49-F238E27FC236}">
                <a16:creationId xmlns:a16="http://schemas.microsoft.com/office/drawing/2014/main" id="{FC56C67C-F97E-9F4C-99C1-E6A208B37941}"/>
              </a:ext>
            </a:extLst>
          </p:cNvPr>
          <p:cNvSpPr txBox="1"/>
          <p:nvPr/>
        </p:nvSpPr>
        <p:spPr>
          <a:xfrm>
            <a:off x="2012786" y="1847850"/>
            <a:ext cx="9309150" cy="3854682"/>
          </a:xfrm>
          <a:prstGeom prst="rect">
            <a:avLst/>
          </a:prstGeom>
        </p:spPr>
        <p:txBody>
          <a:bodyPr/>
          <a:lstStyle>
            <a:defPPr>
              <a:defRPr lang="en-US"/>
            </a:defPPr>
            <a:lvl1pPr marL="228600" indent="-228600">
              <a:lnSpc>
                <a:spcPts val="3660"/>
              </a:lnSpc>
              <a:spcBef>
                <a:spcPts val="1000"/>
              </a:spcBef>
              <a:spcAft>
                <a:spcPts val="600"/>
              </a:spcAft>
              <a:buFont typeface="Arial" panose="020B0604020202020204" pitchFamily="34" charset="0"/>
              <a:buChar char="•"/>
              <a:defRPr sz="2800" b="1" i="0">
                <a:latin typeface="Arial" panose="020B0604020202020204" pitchFamily="34" charset="0"/>
                <a:cs typeface="Arial" panose="020B0604020202020204" pitchFamily="34" charset="0"/>
              </a:defRPr>
            </a:lvl1pPr>
            <a:lvl2pPr marL="685800" lvl="1" indent="-228600">
              <a:lnSpc>
                <a:spcPts val="3280"/>
              </a:lnSpc>
              <a:spcBef>
                <a:spcPts val="500"/>
              </a:spcBef>
              <a:spcAft>
                <a:spcPts val="600"/>
              </a:spcAft>
              <a:buFont typeface="Arial" panose="020B0604020202020204" pitchFamily="34" charset="0"/>
              <a:buChar char="•"/>
              <a:defRPr sz="2400">
                <a:latin typeface="Arial" panose="020B0604020202020204" pitchFamily="34" charset="0"/>
                <a:cs typeface="Arial" panose="020B0604020202020204" pitchFamily="34" charset="0"/>
              </a:defRPr>
            </a:lvl2pPr>
            <a:lvl3pPr marL="1143000" indent="-228600">
              <a:lnSpc>
                <a:spcPts val="2800"/>
              </a:lnSpc>
              <a:spcBef>
                <a:spcPts val="500"/>
              </a:spcBef>
              <a:spcAft>
                <a:spcPts val="600"/>
              </a:spcAft>
              <a:buFont typeface="Arial" panose="020B0604020202020204" pitchFamily="34" charset="0"/>
              <a:buChar char="•"/>
              <a:defRPr sz="2000">
                <a:latin typeface="Arial" panose="020B0604020202020204" pitchFamily="34" charset="0"/>
                <a:cs typeface="Arial" panose="020B0604020202020204" pitchFamily="34" charset="0"/>
              </a:defRPr>
            </a:lvl3pPr>
            <a:lvl4pPr marL="1600200" indent="-228600">
              <a:lnSpc>
                <a:spcPts val="2560"/>
              </a:lnSpc>
              <a:spcBef>
                <a:spcPts val="500"/>
              </a:spcBef>
              <a:spcAft>
                <a:spcPts val="600"/>
              </a:spcAft>
              <a:buFont typeface="Arial" panose="020B0604020202020204" pitchFamily="34" charset="0"/>
              <a:buChar char="•"/>
              <a:defRPr>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dirty="0"/>
              <a:t>All sitting council members must be present at a legally posted council meeting for each participating county.</a:t>
            </a:r>
          </a:p>
          <a:p>
            <a:r>
              <a:rPr lang="en-US" dirty="0"/>
              <a:t>Forming an extension district must be part of the agenda.</a:t>
            </a:r>
          </a:p>
        </p:txBody>
      </p:sp>
    </p:spTree>
    <p:extLst>
      <p:ext uri="{BB962C8B-B14F-4D97-AF65-F5344CB8AC3E}">
        <p14:creationId xmlns:p14="http://schemas.microsoft.com/office/powerpoint/2010/main" val="4187674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0E816E-6190-484A-85FE-8DA2E44FDD11}"/>
              </a:ext>
            </a:extLst>
          </p:cNvPr>
          <p:cNvSpPr>
            <a:spLocks noGrp="1"/>
          </p:cNvSpPr>
          <p:nvPr>
            <p:ph idx="1"/>
          </p:nvPr>
        </p:nvSpPr>
        <p:spPr>
          <a:xfrm>
            <a:off x="2012785" y="1698092"/>
            <a:ext cx="9793135" cy="3712896"/>
          </a:xfrm>
        </p:spPr>
        <p:txBody>
          <a:bodyPr/>
          <a:lstStyle/>
          <a:p>
            <a:r>
              <a:rPr lang="en-US" dirty="0"/>
              <a:t>A motion must be made in the form of a resolution to be adopted to form a district.</a:t>
            </a:r>
          </a:p>
          <a:p>
            <a:r>
              <a:rPr lang="en-US" dirty="0"/>
              <a:t>Vote is to be taken like any other motion. District resolution must pass with a majority vote in each of the participating counties.</a:t>
            </a:r>
          </a:p>
          <a:p>
            <a:r>
              <a:rPr lang="en-US" dirty="0"/>
              <a:t>Motion, resolution and vote must be recorded in council minutes.</a:t>
            </a:r>
          </a:p>
        </p:txBody>
      </p:sp>
    </p:spTree>
    <p:extLst>
      <p:ext uri="{BB962C8B-B14F-4D97-AF65-F5344CB8AC3E}">
        <p14:creationId xmlns:p14="http://schemas.microsoft.com/office/powerpoint/2010/main" val="2342104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1E1D06-C27E-E44A-9978-6BB931B98B7B}"/>
              </a:ext>
            </a:extLst>
          </p:cNvPr>
          <p:cNvSpPr>
            <a:spLocks noGrp="1"/>
          </p:cNvSpPr>
          <p:nvPr>
            <p:ph idx="1"/>
          </p:nvPr>
        </p:nvSpPr>
        <p:spPr>
          <a:xfrm>
            <a:off x="2012785" y="1698092"/>
            <a:ext cx="9341013" cy="3712896"/>
          </a:xfrm>
        </p:spPr>
        <p:txBody>
          <a:bodyPr/>
          <a:lstStyle/>
          <a:p>
            <a:pPr marL="285750" indent="-285750"/>
            <a:r>
              <a:rPr lang="en-US" dirty="0"/>
              <a:t>District council</a:t>
            </a:r>
          </a:p>
          <a:p>
            <a:pPr marL="742950" lvl="1" indent="-285750"/>
            <a:r>
              <a:rPr lang="en-US" dirty="0"/>
              <a:t>Composed of three to five representatives from each county for 2-year terms (maximum of two terms)</a:t>
            </a:r>
          </a:p>
          <a:p>
            <a:pPr marL="742950" lvl="1" indent="-285750"/>
            <a:r>
              <a:rPr lang="en-US" dirty="0"/>
              <a:t>Meets at least quarterly and creates separate bylaws</a:t>
            </a:r>
          </a:p>
          <a:p>
            <a:pPr marL="742950" lvl="1" indent="-285750"/>
            <a:r>
              <a:rPr lang="en-US" dirty="0"/>
              <a:t>County councils stay intact</a:t>
            </a:r>
          </a:p>
        </p:txBody>
      </p:sp>
    </p:spTree>
    <p:extLst>
      <p:ext uri="{BB962C8B-B14F-4D97-AF65-F5344CB8AC3E}">
        <p14:creationId xmlns:p14="http://schemas.microsoft.com/office/powerpoint/2010/main" val="1199681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5767F-87AF-4F4B-8FE2-D237EF824280}"/>
              </a:ext>
            </a:extLst>
          </p:cNvPr>
          <p:cNvSpPr>
            <a:spLocks noGrp="1"/>
          </p:cNvSpPr>
          <p:nvPr>
            <p:ph type="title"/>
          </p:nvPr>
        </p:nvSpPr>
        <p:spPr/>
        <p:txBody>
          <a:bodyPr/>
          <a:lstStyle/>
          <a:p>
            <a:r>
              <a:rPr lang="en-US" dirty="0"/>
              <a:t>Tax levy</a:t>
            </a:r>
          </a:p>
        </p:txBody>
      </p:sp>
      <p:sp>
        <p:nvSpPr>
          <p:cNvPr id="3" name="Content Placeholder 2">
            <a:extLst>
              <a:ext uri="{FF2B5EF4-FFF2-40B4-BE49-F238E27FC236}">
                <a16:creationId xmlns:a16="http://schemas.microsoft.com/office/drawing/2014/main" id="{27EF48E5-8CF1-4E44-8223-89A13C92EE4F}"/>
              </a:ext>
            </a:extLst>
          </p:cNvPr>
          <p:cNvSpPr>
            <a:spLocks noGrp="1"/>
          </p:cNvSpPr>
          <p:nvPr>
            <p:ph idx="1"/>
          </p:nvPr>
        </p:nvSpPr>
        <p:spPr>
          <a:xfrm>
            <a:off x="2012785" y="1698092"/>
            <a:ext cx="9341013" cy="4070942"/>
          </a:xfrm>
        </p:spPr>
        <p:txBody>
          <a:bodyPr/>
          <a:lstStyle/>
          <a:p>
            <a:r>
              <a:rPr lang="en-US" dirty="0"/>
              <a:t>District council submits question of tax levy to voters </a:t>
            </a:r>
          </a:p>
          <a:p>
            <a:pPr lvl="1"/>
            <a:r>
              <a:rPr lang="en-US" dirty="0"/>
              <a:t>Can be no more than 30 cents/$100 assessed valuation</a:t>
            </a:r>
          </a:p>
          <a:p>
            <a:pPr lvl="1"/>
            <a:r>
              <a:rPr lang="en-US" dirty="0"/>
              <a:t>Each county in the district must pass the tax levy for it to pass</a:t>
            </a:r>
          </a:p>
          <a:p>
            <a:pPr lvl="1"/>
            <a:r>
              <a:rPr lang="en-US" dirty="0"/>
              <a:t>Must be on April ballot</a:t>
            </a:r>
          </a:p>
        </p:txBody>
      </p:sp>
    </p:spTree>
    <p:extLst>
      <p:ext uri="{BB962C8B-B14F-4D97-AF65-F5344CB8AC3E}">
        <p14:creationId xmlns:p14="http://schemas.microsoft.com/office/powerpoint/2010/main" val="3527693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0131AA-7DFE-1C42-9B9A-CF6AE533835D}"/>
              </a:ext>
            </a:extLst>
          </p:cNvPr>
          <p:cNvSpPr>
            <a:spLocks noGrp="1"/>
          </p:cNvSpPr>
          <p:nvPr>
            <p:ph idx="1"/>
          </p:nvPr>
        </p:nvSpPr>
        <p:spPr>
          <a:xfrm>
            <a:off x="2012785" y="1698092"/>
            <a:ext cx="10251655" cy="4093108"/>
          </a:xfrm>
        </p:spPr>
        <p:txBody>
          <a:bodyPr/>
          <a:lstStyle/>
          <a:p>
            <a:r>
              <a:rPr lang="en-US" dirty="0"/>
              <a:t>Costs associated with putting the question on the ballot will be paid by the district</a:t>
            </a:r>
          </a:p>
          <a:p>
            <a:pPr lvl="1"/>
            <a:r>
              <a:rPr lang="en-US" dirty="0"/>
              <a:t>Council funds can be used to put the question on the ballot</a:t>
            </a:r>
          </a:p>
          <a:p>
            <a:r>
              <a:rPr lang="en-US" dirty="0"/>
              <a:t>The campaign for the levy must be funded with private funds</a:t>
            </a:r>
          </a:p>
          <a:p>
            <a:pPr lvl="1"/>
            <a:r>
              <a:rPr lang="en-US" dirty="0"/>
              <a:t>District council should form a committee that includes stakeholders and other non-council advocates</a:t>
            </a:r>
          </a:p>
          <a:p>
            <a:endParaRPr lang="en-US" dirty="0"/>
          </a:p>
        </p:txBody>
      </p:sp>
    </p:spTree>
    <p:extLst>
      <p:ext uri="{BB962C8B-B14F-4D97-AF65-F5344CB8AC3E}">
        <p14:creationId xmlns:p14="http://schemas.microsoft.com/office/powerpoint/2010/main" val="1294703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4B1D3E-ED2D-1B46-8E70-CE3C6673E736}"/>
              </a:ext>
            </a:extLst>
          </p:cNvPr>
          <p:cNvSpPr>
            <a:spLocks noGrp="1"/>
          </p:cNvSpPr>
          <p:nvPr>
            <p:ph idx="1"/>
          </p:nvPr>
        </p:nvSpPr>
        <p:spPr/>
        <p:txBody>
          <a:bodyPr/>
          <a:lstStyle/>
          <a:p>
            <a:r>
              <a:rPr lang="en-US" dirty="0"/>
              <a:t>Campaign should be conducted as close to the election as possible.</a:t>
            </a:r>
          </a:p>
          <a:p>
            <a:r>
              <a:rPr lang="en-US" dirty="0"/>
              <a:t>When planning, check to see if other tax levies or bonds will be on the ballot.</a:t>
            </a:r>
          </a:p>
          <a:p>
            <a:pPr lvl="1"/>
            <a:r>
              <a:rPr lang="en-US" sz="2800" dirty="0"/>
              <a:t>If so, you may want to wait a year</a:t>
            </a:r>
          </a:p>
        </p:txBody>
      </p:sp>
    </p:spTree>
    <p:extLst>
      <p:ext uri="{BB962C8B-B14F-4D97-AF65-F5344CB8AC3E}">
        <p14:creationId xmlns:p14="http://schemas.microsoft.com/office/powerpoint/2010/main" val="629158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5057A-5B6D-4509-A444-EB4F5E0BF7B6}"/>
              </a:ext>
            </a:extLst>
          </p:cNvPr>
          <p:cNvSpPr>
            <a:spLocks noGrp="1"/>
          </p:cNvSpPr>
          <p:nvPr>
            <p:ph type="title"/>
          </p:nvPr>
        </p:nvSpPr>
        <p:spPr>
          <a:xfrm>
            <a:off x="2012785" y="168120"/>
            <a:ext cx="10179215" cy="1361853"/>
          </a:xfrm>
        </p:spPr>
        <p:txBody>
          <a:bodyPr/>
          <a:lstStyle/>
          <a:p>
            <a:r>
              <a:rPr lang="en-US" dirty="0"/>
              <a:t>Why choose the district option?</a:t>
            </a:r>
          </a:p>
        </p:txBody>
      </p:sp>
      <p:sp>
        <p:nvSpPr>
          <p:cNvPr id="3" name="Content Placeholder 2">
            <a:extLst>
              <a:ext uri="{FF2B5EF4-FFF2-40B4-BE49-F238E27FC236}">
                <a16:creationId xmlns:a16="http://schemas.microsoft.com/office/drawing/2014/main" id="{9652028D-7CCF-4E38-B584-B9B3713DE2F1}"/>
              </a:ext>
            </a:extLst>
          </p:cNvPr>
          <p:cNvSpPr>
            <a:spLocks noGrp="1"/>
          </p:cNvSpPr>
          <p:nvPr>
            <p:ph idx="1"/>
          </p:nvPr>
        </p:nvSpPr>
        <p:spPr>
          <a:xfrm>
            <a:off x="2012786" y="1698092"/>
            <a:ext cx="10179214" cy="4991788"/>
          </a:xfrm>
        </p:spPr>
        <p:txBody>
          <a:bodyPr>
            <a:normAutofit fontScale="77500" lnSpcReduction="20000"/>
          </a:bodyPr>
          <a:lstStyle/>
          <a:p>
            <a:r>
              <a:rPr lang="en-US" sz="4000" dirty="0"/>
              <a:t>County commissioners have budget constraints</a:t>
            </a:r>
          </a:p>
          <a:p>
            <a:r>
              <a:rPr lang="en-US" sz="4000" dirty="0"/>
              <a:t>County allocations account for 50% of county council budgets</a:t>
            </a:r>
          </a:p>
          <a:p>
            <a:r>
              <a:rPr lang="en-US" sz="4000" dirty="0"/>
              <a:t>Balance of budget comes from: </a:t>
            </a:r>
          </a:p>
          <a:p>
            <a:pPr lvl="1">
              <a:lnSpc>
                <a:spcPts val="2880"/>
              </a:lnSpc>
              <a:spcAft>
                <a:spcPts val="0"/>
              </a:spcAft>
            </a:pPr>
            <a:r>
              <a:rPr lang="en-US" sz="3100" dirty="0"/>
              <a:t>Fees</a:t>
            </a:r>
          </a:p>
          <a:p>
            <a:pPr lvl="1">
              <a:lnSpc>
                <a:spcPts val="2880"/>
              </a:lnSpc>
              <a:spcAft>
                <a:spcPts val="0"/>
              </a:spcAft>
            </a:pPr>
            <a:r>
              <a:rPr lang="en-US" sz="3100" dirty="0"/>
              <a:t>Grants</a:t>
            </a:r>
          </a:p>
          <a:p>
            <a:pPr lvl="1">
              <a:lnSpc>
                <a:spcPts val="2880"/>
              </a:lnSpc>
              <a:spcAft>
                <a:spcPts val="0"/>
              </a:spcAft>
            </a:pPr>
            <a:r>
              <a:rPr lang="en-US" sz="3100" dirty="0"/>
              <a:t>Contracts</a:t>
            </a:r>
          </a:p>
          <a:p>
            <a:pPr lvl="1">
              <a:lnSpc>
                <a:spcPts val="2880"/>
              </a:lnSpc>
              <a:spcAft>
                <a:spcPts val="0"/>
              </a:spcAft>
            </a:pPr>
            <a:r>
              <a:rPr lang="en-US" sz="3100" dirty="0"/>
              <a:t>Giving</a:t>
            </a:r>
          </a:p>
          <a:p>
            <a:pPr lvl="1">
              <a:lnSpc>
                <a:spcPts val="2880"/>
              </a:lnSpc>
              <a:spcAft>
                <a:spcPts val="0"/>
              </a:spcAft>
            </a:pPr>
            <a:r>
              <a:rPr lang="en-US" sz="3100" dirty="0"/>
              <a:t>In-kind support</a:t>
            </a:r>
          </a:p>
        </p:txBody>
      </p:sp>
    </p:spTree>
    <p:extLst>
      <p:ext uri="{BB962C8B-B14F-4D97-AF65-F5344CB8AC3E}">
        <p14:creationId xmlns:p14="http://schemas.microsoft.com/office/powerpoint/2010/main" val="30004017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367CA-4DAB-49C3-8917-3A912C85180A}"/>
              </a:ext>
            </a:extLst>
          </p:cNvPr>
          <p:cNvSpPr>
            <a:spLocks noGrp="1"/>
          </p:cNvSpPr>
          <p:nvPr>
            <p:ph type="title"/>
          </p:nvPr>
        </p:nvSpPr>
        <p:spPr>
          <a:xfrm>
            <a:off x="2012785" y="168120"/>
            <a:ext cx="10179215" cy="1361853"/>
          </a:xfrm>
        </p:spPr>
        <p:txBody>
          <a:bodyPr>
            <a:normAutofit/>
          </a:bodyPr>
          <a:lstStyle/>
          <a:p>
            <a:r>
              <a:rPr lang="en-US" sz="3600" dirty="0"/>
              <a:t>CAMPAIGN – Develop the case or vision</a:t>
            </a:r>
          </a:p>
        </p:txBody>
      </p:sp>
      <p:sp>
        <p:nvSpPr>
          <p:cNvPr id="3" name="Content Placeholder 2">
            <a:extLst>
              <a:ext uri="{FF2B5EF4-FFF2-40B4-BE49-F238E27FC236}">
                <a16:creationId xmlns:a16="http://schemas.microsoft.com/office/drawing/2014/main" id="{3703132C-A88F-4839-8CEB-A4D319D2B0CA}"/>
              </a:ext>
            </a:extLst>
          </p:cNvPr>
          <p:cNvSpPr>
            <a:spLocks noGrp="1"/>
          </p:cNvSpPr>
          <p:nvPr>
            <p:ph idx="1"/>
          </p:nvPr>
        </p:nvSpPr>
        <p:spPr>
          <a:xfrm>
            <a:off x="2012785" y="1698092"/>
            <a:ext cx="9093019" cy="4004439"/>
          </a:xfrm>
        </p:spPr>
        <p:txBody>
          <a:bodyPr/>
          <a:lstStyle/>
          <a:p>
            <a:pPr marL="0" indent="0">
              <a:buNone/>
            </a:pPr>
            <a:r>
              <a:rPr lang="en-US" dirty="0"/>
              <a:t>Need to develop the core reason why people should vote YES</a:t>
            </a:r>
          </a:p>
          <a:p>
            <a:r>
              <a:rPr lang="en-US" b="0" dirty="0"/>
              <a:t>The idea needs to be inspiring.</a:t>
            </a:r>
          </a:p>
          <a:p>
            <a:r>
              <a:rPr lang="en-US" b="0" dirty="0"/>
              <a:t>What will MU Extension programming and service look like in five years?</a:t>
            </a:r>
          </a:p>
        </p:txBody>
      </p:sp>
    </p:spTree>
    <p:extLst>
      <p:ext uri="{BB962C8B-B14F-4D97-AF65-F5344CB8AC3E}">
        <p14:creationId xmlns:p14="http://schemas.microsoft.com/office/powerpoint/2010/main" val="41521716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819D04-268A-7246-A826-C1CA2228B4F7}"/>
              </a:ext>
            </a:extLst>
          </p:cNvPr>
          <p:cNvSpPr>
            <a:spLocks noGrp="1"/>
          </p:cNvSpPr>
          <p:nvPr>
            <p:ph idx="1"/>
          </p:nvPr>
        </p:nvSpPr>
        <p:spPr/>
        <p:txBody>
          <a:bodyPr/>
          <a:lstStyle/>
          <a:p>
            <a:r>
              <a:rPr lang="en-US" dirty="0"/>
              <a:t>What is the impact?</a:t>
            </a:r>
          </a:p>
          <a:p>
            <a:pPr lvl="1"/>
            <a:r>
              <a:rPr lang="en-US" dirty="0"/>
              <a:t>Community or county</a:t>
            </a:r>
          </a:p>
          <a:p>
            <a:pPr lvl="1"/>
            <a:r>
              <a:rPr lang="en-US" dirty="0"/>
              <a:t>MU Extension program effort</a:t>
            </a:r>
          </a:p>
          <a:p>
            <a:pPr lvl="1"/>
            <a:r>
              <a:rPr lang="en-US" dirty="0"/>
              <a:t>Local people</a:t>
            </a:r>
          </a:p>
          <a:p>
            <a:r>
              <a:rPr lang="en-US" dirty="0"/>
              <a:t>What problems are being addressed?</a:t>
            </a:r>
          </a:p>
        </p:txBody>
      </p:sp>
    </p:spTree>
    <p:extLst>
      <p:ext uri="{BB962C8B-B14F-4D97-AF65-F5344CB8AC3E}">
        <p14:creationId xmlns:p14="http://schemas.microsoft.com/office/powerpoint/2010/main" val="29426562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8E59E-BDB6-4AE9-9970-2EADCA6D54CB}"/>
              </a:ext>
            </a:extLst>
          </p:cNvPr>
          <p:cNvSpPr>
            <a:spLocks noGrp="1"/>
          </p:cNvSpPr>
          <p:nvPr>
            <p:ph type="title"/>
          </p:nvPr>
        </p:nvSpPr>
        <p:spPr>
          <a:xfrm>
            <a:off x="1895304" y="448887"/>
            <a:ext cx="10196946" cy="764772"/>
          </a:xfrm>
        </p:spPr>
        <p:txBody>
          <a:bodyPr>
            <a:normAutofit/>
          </a:bodyPr>
          <a:lstStyle/>
          <a:p>
            <a:r>
              <a:rPr lang="en-US" sz="3700" dirty="0"/>
              <a:t>CAMPAIGN — Why should people care?</a:t>
            </a:r>
          </a:p>
        </p:txBody>
      </p:sp>
      <p:sp>
        <p:nvSpPr>
          <p:cNvPr id="3" name="Content Placeholder 2">
            <a:extLst>
              <a:ext uri="{FF2B5EF4-FFF2-40B4-BE49-F238E27FC236}">
                <a16:creationId xmlns:a16="http://schemas.microsoft.com/office/drawing/2014/main" id="{C771C778-5F8A-4E46-9A0F-A5CC5371F5E2}"/>
              </a:ext>
            </a:extLst>
          </p:cNvPr>
          <p:cNvSpPr>
            <a:spLocks noGrp="1"/>
          </p:cNvSpPr>
          <p:nvPr>
            <p:ph idx="1"/>
          </p:nvPr>
        </p:nvSpPr>
        <p:spPr>
          <a:xfrm>
            <a:off x="2078182" y="1622829"/>
            <a:ext cx="9110750" cy="4087092"/>
          </a:xfrm>
        </p:spPr>
        <p:txBody>
          <a:bodyPr/>
          <a:lstStyle/>
          <a:p>
            <a:r>
              <a:rPr lang="en-US" dirty="0"/>
              <a:t>What is the vision?</a:t>
            </a:r>
          </a:p>
          <a:p>
            <a:r>
              <a:rPr lang="en-US" dirty="0"/>
              <a:t>What do you think the ideal overall MU Extension program looks like in your county?</a:t>
            </a:r>
          </a:p>
          <a:p>
            <a:pPr lvl="2"/>
            <a:r>
              <a:rPr lang="en-US" sz="2400" dirty="0"/>
              <a:t>Description of programs and services to be offered</a:t>
            </a:r>
          </a:p>
          <a:p>
            <a:pPr lvl="2"/>
            <a:r>
              <a:rPr lang="en-US" sz="2400" dirty="0"/>
              <a:t>Faculty and resources needed</a:t>
            </a:r>
          </a:p>
          <a:p>
            <a:pPr lvl="2"/>
            <a:r>
              <a:rPr lang="en-US" sz="2400" dirty="0"/>
              <a:t>Include participation data</a:t>
            </a:r>
          </a:p>
          <a:p>
            <a:endParaRPr lang="en-US" dirty="0"/>
          </a:p>
        </p:txBody>
      </p:sp>
    </p:spTree>
    <p:extLst>
      <p:ext uri="{BB962C8B-B14F-4D97-AF65-F5344CB8AC3E}">
        <p14:creationId xmlns:p14="http://schemas.microsoft.com/office/powerpoint/2010/main" val="27167296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60B9C2-656E-804A-950C-F202B0A7694A}"/>
              </a:ext>
            </a:extLst>
          </p:cNvPr>
          <p:cNvSpPr>
            <a:spLocks noGrp="1"/>
          </p:cNvSpPr>
          <p:nvPr>
            <p:ph idx="1"/>
          </p:nvPr>
        </p:nvSpPr>
        <p:spPr>
          <a:xfrm>
            <a:off x="2012786" y="1698092"/>
            <a:ext cx="9126270" cy="4054315"/>
          </a:xfrm>
        </p:spPr>
        <p:txBody>
          <a:bodyPr/>
          <a:lstStyle/>
          <a:p>
            <a:r>
              <a:rPr lang="en-US" dirty="0"/>
              <a:t>Why does MU Extension exist in this county beyond the statutory responsibility?</a:t>
            </a:r>
          </a:p>
          <a:p>
            <a:pPr lvl="1"/>
            <a:r>
              <a:rPr lang="en-US" dirty="0"/>
              <a:t>Current programming and impact</a:t>
            </a:r>
          </a:p>
          <a:p>
            <a:pPr lvl="1"/>
            <a:r>
              <a:rPr lang="en-US" dirty="0"/>
              <a:t>Impact in the community (behavior change, revenue generated, youth in 4-H, other metrics that indicate MU Extension helped make change</a:t>
            </a:r>
          </a:p>
        </p:txBody>
      </p:sp>
    </p:spTree>
    <p:extLst>
      <p:ext uri="{BB962C8B-B14F-4D97-AF65-F5344CB8AC3E}">
        <p14:creationId xmlns:p14="http://schemas.microsoft.com/office/powerpoint/2010/main" val="2474755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977457-C584-E041-B583-A2EEAFF1DD86}"/>
              </a:ext>
            </a:extLst>
          </p:cNvPr>
          <p:cNvSpPr>
            <a:spLocks noGrp="1"/>
          </p:cNvSpPr>
          <p:nvPr>
            <p:ph idx="1"/>
          </p:nvPr>
        </p:nvSpPr>
        <p:spPr>
          <a:xfrm>
            <a:off x="2012785" y="1698092"/>
            <a:ext cx="9341013" cy="3712896"/>
          </a:xfrm>
        </p:spPr>
        <p:txBody>
          <a:bodyPr/>
          <a:lstStyle/>
          <a:p>
            <a:r>
              <a:rPr lang="en-US" dirty="0"/>
              <a:t>What impacts would the county miss, if MU Extension could not provide current programming or if the county could not achieve the ideal MU Extension program?</a:t>
            </a:r>
          </a:p>
          <a:p>
            <a:pPr lvl="1"/>
            <a:r>
              <a:rPr lang="en-US" dirty="0"/>
              <a:t>Impact to youth, business, agriculture, community and personal health and fitness</a:t>
            </a:r>
          </a:p>
          <a:p>
            <a:pPr lvl="1"/>
            <a:r>
              <a:rPr lang="en-US" dirty="0"/>
              <a:t>Other impacts that occur through engagement and service</a:t>
            </a:r>
          </a:p>
          <a:p>
            <a:pPr marL="0" indent="0">
              <a:buNone/>
            </a:pPr>
            <a:endParaRPr lang="en-US" dirty="0"/>
          </a:p>
        </p:txBody>
      </p:sp>
    </p:spTree>
    <p:extLst>
      <p:ext uri="{BB962C8B-B14F-4D97-AF65-F5344CB8AC3E}">
        <p14:creationId xmlns:p14="http://schemas.microsoft.com/office/powerpoint/2010/main" val="825716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A0079-3A7B-4CAC-AE70-BA594D59CA2F}"/>
              </a:ext>
            </a:extLst>
          </p:cNvPr>
          <p:cNvSpPr>
            <a:spLocks noGrp="1"/>
          </p:cNvSpPr>
          <p:nvPr>
            <p:ph type="title"/>
          </p:nvPr>
        </p:nvSpPr>
        <p:spPr>
          <a:xfrm>
            <a:off x="2012785" y="168120"/>
            <a:ext cx="10179215" cy="1361853"/>
          </a:xfrm>
        </p:spPr>
        <p:txBody>
          <a:bodyPr/>
          <a:lstStyle/>
          <a:p>
            <a:r>
              <a:rPr lang="en-US" dirty="0"/>
              <a:t>CAMPAIGN — vision statement</a:t>
            </a:r>
          </a:p>
        </p:txBody>
      </p:sp>
      <p:sp>
        <p:nvSpPr>
          <p:cNvPr id="3" name="Content Placeholder 2">
            <a:extLst>
              <a:ext uri="{FF2B5EF4-FFF2-40B4-BE49-F238E27FC236}">
                <a16:creationId xmlns:a16="http://schemas.microsoft.com/office/drawing/2014/main" id="{1BF30125-97C3-4F61-87B6-BE2BA8F7CE2D}"/>
              </a:ext>
            </a:extLst>
          </p:cNvPr>
          <p:cNvSpPr>
            <a:spLocks noGrp="1"/>
          </p:cNvSpPr>
          <p:nvPr>
            <p:ph idx="1"/>
          </p:nvPr>
        </p:nvSpPr>
        <p:spPr>
          <a:xfrm>
            <a:off x="2012786" y="1698092"/>
            <a:ext cx="9176146" cy="4170694"/>
          </a:xfrm>
        </p:spPr>
        <p:txBody>
          <a:bodyPr/>
          <a:lstStyle/>
          <a:p>
            <a:pPr marL="0" indent="0">
              <a:buNone/>
            </a:pPr>
            <a:r>
              <a:rPr lang="en-US" dirty="0"/>
              <a:t>A vision statement should show citizens of the district: </a:t>
            </a:r>
          </a:p>
          <a:p>
            <a:pPr lvl="1"/>
            <a:r>
              <a:rPr lang="en-US" sz="2800" dirty="0"/>
              <a:t>issues you hope to address</a:t>
            </a:r>
          </a:p>
          <a:p>
            <a:pPr lvl="1"/>
            <a:r>
              <a:rPr lang="en-US" sz="2800" dirty="0"/>
              <a:t>impacts MU Extension currently has, and will have in the future, with the help of the tax levy</a:t>
            </a:r>
          </a:p>
        </p:txBody>
      </p:sp>
    </p:spTree>
    <p:extLst>
      <p:ext uri="{BB962C8B-B14F-4D97-AF65-F5344CB8AC3E}">
        <p14:creationId xmlns:p14="http://schemas.microsoft.com/office/powerpoint/2010/main" val="16383037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D6CCF4-D8D1-1F47-AC85-716488268F0E}"/>
              </a:ext>
            </a:extLst>
          </p:cNvPr>
          <p:cNvSpPr>
            <a:spLocks noGrp="1"/>
          </p:cNvSpPr>
          <p:nvPr>
            <p:ph idx="1"/>
          </p:nvPr>
        </p:nvSpPr>
        <p:spPr>
          <a:xfrm>
            <a:off x="2012785" y="1698092"/>
            <a:ext cx="9341013" cy="4386824"/>
          </a:xfrm>
        </p:spPr>
        <p:txBody>
          <a:bodyPr/>
          <a:lstStyle/>
          <a:p>
            <a:r>
              <a:rPr lang="en-US" dirty="0"/>
              <a:t>Explain the needs and issues the organization seeks to meet, how you have and plan to meet that need, and what you could achieve with additional resources. What do you want to accomplish?</a:t>
            </a:r>
          </a:p>
          <a:p>
            <a:pPr lvl="1"/>
            <a:r>
              <a:rPr lang="en-US" dirty="0"/>
              <a:t>Grab audience’s attention</a:t>
            </a:r>
          </a:p>
          <a:p>
            <a:pPr lvl="1"/>
            <a:r>
              <a:rPr lang="en-US" dirty="0"/>
              <a:t>Brief overview of your organization</a:t>
            </a:r>
          </a:p>
          <a:p>
            <a:pPr lvl="1"/>
            <a:r>
              <a:rPr lang="en-US" dirty="0"/>
              <a:t>Clear statement of funding and resource needs</a:t>
            </a:r>
          </a:p>
          <a:p>
            <a:pPr lvl="1"/>
            <a:r>
              <a:rPr lang="en-US" dirty="0"/>
              <a:t>Recent achievements or impacts in the community</a:t>
            </a:r>
          </a:p>
        </p:txBody>
      </p:sp>
    </p:spTree>
    <p:extLst>
      <p:ext uri="{BB962C8B-B14F-4D97-AF65-F5344CB8AC3E}">
        <p14:creationId xmlns:p14="http://schemas.microsoft.com/office/powerpoint/2010/main" val="7803092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F31D6-DFD1-4AC1-A460-C5935045CD34}"/>
              </a:ext>
            </a:extLst>
          </p:cNvPr>
          <p:cNvSpPr>
            <a:spLocks noGrp="1"/>
          </p:cNvSpPr>
          <p:nvPr>
            <p:ph type="title"/>
          </p:nvPr>
        </p:nvSpPr>
        <p:spPr/>
        <p:txBody>
          <a:bodyPr/>
          <a:lstStyle/>
          <a:p>
            <a:r>
              <a:rPr lang="en-US" dirty="0"/>
              <a:t>District role after tax</a:t>
            </a:r>
          </a:p>
        </p:txBody>
      </p:sp>
      <p:sp>
        <p:nvSpPr>
          <p:cNvPr id="3" name="Content Placeholder 2">
            <a:extLst>
              <a:ext uri="{FF2B5EF4-FFF2-40B4-BE49-F238E27FC236}">
                <a16:creationId xmlns:a16="http://schemas.microsoft.com/office/drawing/2014/main" id="{DC2FAF11-0ACB-439C-8122-D7ADA165C904}"/>
              </a:ext>
            </a:extLst>
          </p:cNvPr>
          <p:cNvSpPr>
            <a:spLocks noGrp="1"/>
          </p:cNvSpPr>
          <p:nvPr>
            <p:ph idx="1"/>
          </p:nvPr>
        </p:nvSpPr>
        <p:spPr>
          <a:xfrm>
            <a:off x="2012785" y="1698092"/>
            <a:ext cx="10179215" cy="4032148"/>
          </a:xfrm>
        </p:spPr>
        <p:txBody>
          <a:bodyPr/>
          <a:lstStyle/>
          <a:p>
            <a:r>
              <a:rPr lang="en-US" dirty="0"/>
              <a:t>Review district activities and district budget</a:t>
            </a:r>
          </a:p>
          <a:p>
            <a:pPr lvl="1"/>
            <a:r>
              <a:rPr lang="en-US" dirty="0"/>
              <a:t>In conjunction with county councils</a:t>
            </a:r>
          </a:p>
          <a:p>
            <a:r>
              <a:rPr lang="en-US" dirty="0"/>
              <a:t>By Sept. 1, determine the tax rate based on district budget needs</a:t>
            </a:r>
          </a:p>
          <a:p>
            <a:pPr lvl="1"/>
            <a:endParaRPr lang="en-US" dirty="0"/>
          </a:p>
          <a:p>
            <a:pPr marL="0" indent="0">
              <a:buNone/>
            </a:pPr>
            <a:endParaRPr lang="en-US" dirty="0"/>
          </a:p>
        </p:txBody>
      </p:sp>
    </p:spTree>
    <p:extLst>
      <p:ext uri="{BB962C8B-B14F-4D97-AF65-F5344CB8AC3E}">
        <p14:creationId xmlns:p14="http://schemas.microsoft.com/office/powerpoint/2010/main" val="40213210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62D3FD-74DD-AB49-850B-F301BD55C8EA}"/>
              </a:ext>
            </a:extLst>
          </p:cNvPr>
          <p:cNvSpPr>
            <a:spLocks noGrp="1"/>
          </p:cNvSpPr>
          <p:nvPr>
            <p:ph idx="1"/>
          </p:nvPr>
        </p:nvSpPr>
        <p:spPr/>
        <p:txBody>
          <a:bodyPr/>
          <a:lstStyle/>
          <a:p>
            <a:r>
              <a:rPr lang="en-US" dirty="0"/>
              <a:t>Oversee collection of tax</a:t>
            </a:r>
          </a:p>
          <a:p>
            <a:pPr lvl="1"/>
            <a:r>
              <a:rPr lang="en-US" dirty="0"/>
              <a:t>Tax is collected by county officials and distributed to district special account/fund</a:t>
            </a:r>
          </a:p>
          <a:p>
            <a:pPr lvl="1"/>
            <a:r>
              <a:rPr lang="en-US" dirty="0"/>
              <a:t>District disburses to county extension councils in the district according to budget</a:t>
            </a:r>
          </a:p>
        </p:txBody>
      </p:sp>
    </p:spTree>
    <p:extLst>
      <p:ext uri="{BB962C8B-B14F-4D97-AF65-F5344CB8AC3E}">
        <p14:creationId xmlns:p14="http://schemas.microsoft.com/office/powerpoint/2010/main" val="41144387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EAF0A-3C89-4C08-AE28-7D5FFD64A604}"/>
              </a:ext>
            </a:extLst>
          </p:cNvPr>
          <p:cNvSpPr>
            <a:spLocks noGrp="1"/>
          </p:cNvSpPr>
          <p:nvPr>
            <p:ph type="title"/>
          </p:nvPr>
        </p:nvSpPr>
        <p:spPr>
          <a:xfrm>
            <a:off x="2012785" y="168120"/>
            <a:ext cx="10179215" cy="1361853"/>
          </a:xfrm>
        </p:spPr>
        <p:txBody>
          <a:bodyPr>
            <a:normAutofit/>
          </a:bodyPr>
          <a:lstStyle/>
          <a:p>
            <a:r>
              <a:rPr lang="en-US" sz="3800" dirty="0"/>
              <a:t>Tax levy vote in multi-county districts</a:t>
            </a:r>
          </a:p>
        </p:txBody>
      </p:sp>
      <p:sp>
        <p:nvSpPr>
          <p:cNvPr id="3" name="Content Placeholder 2">
            <a:extLst>
              <a:ext uri="{FF2B5EF4-FFF2-40B4-BE49-F238E27FC236}">
                <a16:creationId xmlns:a16="http://schemas.microsoft.com/office/drawing/2014/main" id="{FDF75A16-3324-42C8-B308-0144F5E1C667}"/>
              </a:ext>
            </a:extLst>
          </p:cNvPr>
          <p:cNvSpPr>
            <a:spLocks noGrp="1"/>
          </p:cNvSpPr>
          <p:nvPr>
            <p:ph idx="1"/>
          </p:nvPr>
        </p:nvSpPr>
        <p:spPr>
          <a:xfrm>
            <a:off x="2012785" y="1698092"/>
            <a:ext cx="9793135" cy="4287072"/>
          </a:xfrm>
        </p:spPr>
        <p:txBody>
          <a:bodyPr/>
          <a:lstStyle/>
          <a:p>
            <a:r>
              <a:rPr lang="en-US" dirty="0"/>
              <a:t>Majority of voters in the district must pass tax levy in each county</a:t>
            </a:r>
          </a:p>
          <a:p>
            <a:r>
              <a:rPr lang="en-US" dirty="0"/>
              <a:t>If a county in the district does NOT pass the tax levy:</a:t>
            </a:r>
          </a:p>
          <a:p>
            <a:pPr lvl="1"/>
            <a:r>
              <a:rPr lang="en-US" dirty="0"/>
              <a:t>Council can vote to withdraw from district — a majority is needed.</a:t>
            </a:r>
          </a:p>
          <a:p>
            <a:pPr lvl="1"/>
            <a:r>
              <a:rPr lang="en-US" dirty="0"/>
              <a:t>If remaining counties in district passed the tax levy, the tax can be imposed on those counties remaining in the district. Does not have to go back on ballot.</a:t>
            </a:r>
          </a:p>
          <a:p>
            <a:pPr lvl="1"/>
            <a:r>
              <a:rPr lang="en-US" dirty="0"/>
              <a:t>Should be done as quickly as possible after tax levy fails.</a:t>
            </a:r>
          </a:p>
        </p:txBody>
      </p:sp>
    </p:spTree>
    <p:extLst>
      <p:ext uri="{BB962C8B-B14F-4D97-AF65-F5344CB8AC3E}">
        <p14:creationId xmlns:p14="http://schemas.microsoft.com/office/powerpoint/2010/main" val="3715053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C01DF3-5509-EF42-88A1-624C37C2BF30}"/>
              </a:ext>
            </a:extLst>
          </p:cNvPr>
          <p:cNvSpPr>
            <a:spLocks noGrp="1"/>
          </p:cNvSpPr>
          <p:nvPr>
            <p:ph idx="1"/>
          </p:nvPr>
        </p:nvSpPr>
        <p:spPr>
          <a:xfrm>
            <a:off x="2012785" y="1828800"/>
            <a:ext cx="10179215" cy="762000"/>
          </a:xfrm>
        </p:spPr>
        <p:txBody>
          <a:bodyPr/>
          <a:lstStyle/>
          <a:p>
            <a:pPr marL="0" indent="0">
              <a:buNone/>
            </a:pPr>
            <a:r>
              <a:rPr lang="en-US" dirty="0"/>
              <a:t>Cost to effectively run an office: $50,000 – 60,000/year</a:t>
            </a:r>
          </a:p>
        </p:txBody>
      </p:sp>
      <p:sp>
        <p:nvSpPr>
          <p:cNvPr id="4" name="TextBox 3">
            <a:extLst>
              <a:ext uri="{FF2B5EF4-FFF2-40B4-BE49-F238E27FC236}">
                <a16:creationId xmlns:a16="http://schemas.microsoft.com/office/drawing/2014/main" id="{75A07249-ADB5-4B43-8C79-B0F2D2441570}"/>
              </a:ext>
            </a:extLst>
          </p:cNvPr>
          <p:cNvSpPr txBox="1"/>
          <p:nvPr/>
        </p:nvSpPr>
        <p:spPr>
          <a:xfrm>
            <a:off x="2419350" y="2590800"/>
            <a:ext cx="8801100" cy="2554545"/>
          </a:xfrm>
          <a:prstGeom prst="rect">
            <a:avLst/>
          </a:prstGeom>
          <a:noFill/>
        </p:spPr>
        <p:txBody>
          <a:bodyPr wrap="square" numCol="2" spcCol="914400" rtlCol="0">
            <a:spAutoFit/>
          </a:bodyPr>
          <a:lstStyle/>
          <a:p>
            <a:pPr marL="342900" indent="-342900">
              <a:buFont typeface="Arial" panose="020B0604020202020204" pitchFamily="34" charset="0"/>
              <a:buChar char="•"/>
            </a:pPr>
            <a:r>
              <a:rPr lang="en-US" sz="3200" dirty="0"/>
              <a:t>Office support</a:t>
            </a:r>
          </a:p>
          <a:p>
            <a:pPr marL="342900" indent="-342900">
              <a:buFont typeface="Arial" panose="020B0604020202020204" pitchFamily="34" charset="0"/>
              <a:buChar char="•"/>
            </a:pPr>
            <a:r>
              <a:rPr lang="en-US" sz="3200" dirty="0"/>
              <a:t>YPA cost share</a:t>
            </a:r>
          </a:p>
          <a:p>
            <a:pPr marL="342900" indent="-342900">
              <a:buFont typeface="Arial" panose="020B0604020202020204" pitchFamily="34" charset="0"/>
              <a:buChar char="•"/>
            </a:pPr>
            <a:r>
              <a:rPr lang="en-US" sz="3200" dirty="0"/>
              <a:t>Rent</a:t>
            </a:r>
          </a:p>
          <a:p>
            <a:pPr marL="342900" indent="-342900">
              <a:buFont typeface="Arial" panose="020B0604020202020204" pitchFamily="34" charset="0"/>
              <a:buChar char="•"/>
            </a:pPr>
            <a:r>
              <a:rPr lang="en-US" sz="3200" dirty="0"/>
              <a:t>Utilities</a:t>
            </a:r>
          </a:p>
          <a:p>
            <a:pPr marL="342900" indent="-342900">
              <a:buFont typeface="Arial" panose="020B0604020202020204" pitchFamily="34" charset="0"/>
              <a:buChar char="•"/>
            </a:pPr>
            <a:r>
              <a:rPr lang="en-US" sz="3200" dirty="0"/>
              <a:t>Travel</a:t>
            </a:r>
          </a:p>
          <a:p>
            <a:pPr marL="342900" indent="-342900">
              <a:buFont typeface="Arial" panose="020B0604020202020204" pitchFamily="34" charset="0"/>
              <a:buChar char="•"/>
            </a:pPr>
            <a:r>
              <a:rPr lang="en-US" sz="3200" dirty="0"/>
              <a:t>Office supplies</a:t>
            </a:r>
          </a:p>
          <a:p>
            <a:pPr marL="342900" indent="-342900">
              <a:buFont typeface="Arial" panose="020B0604020202020204" pitchFamily="34" charset="0"/>
              <a:buChar char="•"/>
            </a:pPr>
            <a:r>
              <a:rPr lang="en-US" sz="3200" dirty="0"/>
              <a:t>Printing</a:t>
            </a:r>
          </a:p>
          <a:p>
            <a:pPr marL="342900" indent="-342900">
              <a:buFont typeface="Arial" panose="020B0604020202020204" pitchFamily="34" charset="0"/>
              <a:buChar char="•"/>
            </a:pPr>
            <a:r>
              <a:rPr lang="en-US" sz="3200" dirty="0"/>
              <a:t>Copying</a:t>
            </a:r>
          </a:p>
          <a:p>
            <a:pPr marL="342900" indent="-342900">
              <a:buFont typeface="Arial" panose="020B0604020202020204" pitchFamily="34" charset="0"/>
              <a:buChar char="•"/>
            </a:pPr>
            <a:r>
              <a:rPr lang="en-US" sz="3200" dirty="0"/>
              <a:t>Marketing</a:t>
            </a:r>
          </a:p>
        </p:txBody>
      </p:sp>
    </p:spTree>
    <p:extLst>
      <p:ext uri="{BB962C8B-B14F-4D97-AF65-F5344CB8AC3E}">
        <p14:creationId xmlns:p14="http://schemas.microsoft.com/office/powerpoint/2010/main" val="7991921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08832-39E3-42CE-82F4-8C638FD9C723}"/>
              </a:ext>
            </a:extLst>
          </p:cNvPr>
          <p:cNvSpPr>
            <a:spLocks noGrp="1"/>
          </p:cNvSpPr>
          <p:nvPr>
            <p:ph type="title"/>
          </p:nvPr>
        </p:nvSpPr>
        <p:spPr>
          <a:xfrm>
            <a:off x="2012785" y="168120"/>
            <a:ext cx="10179215" cy="1361853"/>
          </a:xfrm>
        </p:spPr>
        <p:txBody>
          <a:bodyPr>
            <a:normAutofit/>
          </a:bodyPr>
          <a:lstStyle/>
          <a:p>
            <a:r>
              <a:rPr lang="en-US" sz="3500" dirty="0"/>
              <a:t>Withdrawing from a multi-county district</a:t>
            </a:r>
          </a:p>
        </p:txBody>
      </p:sp>
      <p:sp>
        <p:nvSpPr>
          <p:cNvPr id="3" name="Content Placeholder 2">
            <a:extLst>
              <a:ext uri="{FF2B5EF4-FFF2-40B4-BE49-F238E27FC236}">
                <a16:creationId xmlns:a16="http://schemas.microsoft.com/office/drawing/2014/main" id="{A6F7809B-730B-423B-8F5D-3F0256532C9D}"/>
              </a:ext>
            </a:extLst>
          </p:cNvPr>
          <p:cNvSpPr>
            <a:spLocks noGrp="1"/>
          </p:cNvSpPr>
          <p:nvPr>
            <p:ph idx="1"/>
          </p:nvPr>
        </p:nvSpPr>
        <p:spPr>
          <a:xfrm>
            <a:off x="2012785" y="1698091"/>
            <a:ext cx="10057295" cy="4320323"/>
          </a:xfrm>
        </p:spPr>
        <p:txBody>
          <a:bodyPr/>
          <a:lstStyle/>
          <a:p>
            <a:r>
              <a:rPr lang="en-US" dirty="0"/>
              <a:t>County must submit a petition to the circuit court</a:t>
            </a:r>
          </a:p>
          <a:p>
            <a:pPr lvl="1"/>
            <a:r>
              <a:rPr lang="en-US" dirty="0"/>
              <a:t>Must have 10% of the total number of voters in the last presidential election</a:t>
            </a:r>
          </a:p>
          <a:p>
            <a:pPr lvl="1"/>
            <a:r>
              <a:rPr lang="en-US" dirty="0"/>
              <a:t>Petition must state that further operation of the district is contrary to the best interest of the citizens of the county and county seeks to withdraw</a:t>
            </a:r>
          </a:p>
          <a:p>
            <a:pPr lvl="1"/>
            <a:r>
              <a:rPr lang="en-US" dirty="0"/>
              <a:t>Circuit court will hear evidence and decide if the question to withdraw should be sent to voters</a:t>
            </a:r>
          </a:p>
          <a:p>
            <a:pPr lvl="1"/>
            <a:r>
              <a:rPr lang="en-US" dirty="0"/>
              <a:t>County council will pay the cost to put on April ballot</a:t>
            </a:r>
          </a:p>
          <a:p>
            <a:pPr marL="457200" lvl="1" indent="0">
              <a:buNone/>
            </a:pPr>
            <a:endParaRPr lang="en-US" dirty="0"/>
          </a:p>
        </p:txBody>
      </p:sp>
    </p:spTree>
    <p:extLst>
      <p:ext uri="{BB962C8B-B14F-4D97-AF65-F5344CB8AC3E}">
        <p14:creationId xmlns:p14="http://schemas.microsoft.com/office/powerpoint/2010/main" val="25002379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F4036-57C6-4491-9435-D23A222813A0}"/>
              </a:ext>
            </a:extLst>
          </p:cNvPr>
          <p:cNvSpPr>
            <a:spLocks noGrp="1"/>
          </p:cNvSpPr>
          <p:nvPr>
            <p:ph type="title"/>
          </p:nvPr>
        </p:nvSpPr>
        <p:spPr>
          <a:xfrm>
            <a:off x="2012785" y="168120"/>
            <a:ext cx="10179215" cy="1361853"/>
          </a:xfrm>
        </p:spPr>
        <p:txBody>
          <a:bodyPr>
            <a:normAutofit/>
          </a:bodyPr>
          <a:lstStyle/>
          <a:p>
            <a:r>
              <a:rPr lang="en-US" sz="3500" dirty="0"/>
              <a:t>What can extension faculty and staff do?</a:t>
            </a:r>
          </a:p>
        </p:txBody>
      </p:sp>
      <p:sp>
        <p:nvSpPr>
          <p:cNvPr id="3" name="Content Placeholder 2">
            <a:extLst>
              <a:ext uri="{FF2B5EF4-FFF2-40B4-BE49-F238E27FC236}">
                <a16:creationId xmlns:a16="http://schemas.microsoft.com/office/drawing/2014/main" id="{06CB4DBB-9494-41F7-89EB-37D22966F1EE}"/>
              </a:ext>
            </a:extLst>
          </p:cNvPr>
          <p:cNvSpPr>
            <a:spLocks noGrp="1"/>
          </p:cNvSpPr>
          <p:nvPr>
            <p:ph idx="1"/>
          </p:nvPr>
        </p:nvSpPr>
        <p:spPr>
          <a:xfrm>
            <a:off x="2012785" y="1698092"/>
            <a:ext cx="9341013" cy="4187319"/>
          </a:xfrm>
        </p:spPr>
        <p:txBody>
          <a:bodyPr/>
          <a:lstStyle/>
          <a:p>
            <a:r>
              <a:rPr lang="en-US" dirty="0"/>
              <a:t>Council and district provide leadership</a:t>
            </a:r>
          </a:p>
          <a:p>
            <a:r>
              <a:rPr lang="en-US" dirty="0"/>
              <a:t>Provide information and support</a:t>
            </a:r>
          </a:p>
          <a:p>
            <a:pPr lvl="1"/>
            <a:r>
              <a:rPr lang="en-US" dirty="0"/>
              <a:t>Local data, needs assessment</a:t>
            </a:r>
          </a:p>
          <a:p>
            <a:pPr lvl="1"/>
            <a:r>
              <a:rPr lang="en-US" dirty="0"/>
              <a:t>Education about district option advantages</a:t>
            </a:r>
          </a:p>
          <a:p>
            <a:pPr lvl="1"/>
            <a:r>
              <a:rPr lang="en-US" dirty="0"/>
              <a:t>Help </a:t>
            </a:r>
            <a:r>
              <a:rPr lang="en-US" b="1" dirty="0"/>
              <a:t>identify</a:t>
            </a:r>
            <a:r>
              <a:rPr lang="en-US" dirty="0"/>
              <a:t> stakeholders for campaign (council and district will </a:t>
            </a:r>
            <a:r>
              <a:rPr lang="en-US" b="1" dirty="0"/>
              <a:t>recruit</a:t>
            </a:r>
            <a:r>
              <a:rPr lang="en-US" dirty="0"/>
              <a:t>)</a:t>
            </a:r>
          </a:p>
          <a:p>
            <a:endParaRPr lang="en-US" dirty="0"/>
          </a:p>
          <a:p>
            <a:endParaRPr lang="en-US" dirty="0"/>
          </a:p>
        </p:txBody>
      </p:sp>
    </p:spTree>
    <p:extLst>
      <p:ext uri="{BB962C8B-B14F-4D97-AF65-F5344CB8AC3E}">
        <p14:creationId xmlns:p14="http://schemas.microsoft.com/office/powerpoint/2010/main" val="2185325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57E3E1-1F6F-8B46-8AA0-E8A035F8B598}"/>
              </a:ext>
            </a:extLst>
          </p:cNvPr>
          <p:cNvSpPr>
            <a:spLocks noGrp="1"/>
          </p:cNvSpPr>
          <p:nvPr>
            <p:ph idx="1"/>
          </p:nvPr>
        </p:nvSpPr>
        <p:spPr>
          <a:xfrm>
            <a:off x="2012785" y="1698092"/>
            <a:ext cx="8838095" cy="4104192"/>
          </a:xfrm>
        </p:spPr>
        <p:txBody>
          <a:bodyPr/>
          <a:lstStyle/>
          <a:p>
            <a:r>
              <a:rPr lang="en-US" dirty="0"/>
              <a:t>Help craft the vision, or case</a:t>
            </a:r>
          </a:p>
          <a:p>
            <a:pPr lvl="1"/>
            <a:r>
              <a:rPr lang="en-US" dirty="0"/>
              <a:t>Facilitate discussion</a:t>
            </a:r>
          </a:p>
          <a:p>
            <a:pPr lvl="1"/>
            <a:r>
              <a:rPr lang="en-US" dirty="0"/>
              <a:t>Assist with design of promotion materials</a:t>
            </a:r>
          </a:p>
          <a:p>
            <a:pPr lvl="1"/>
            <a:r>
              <a:rPr lang="en-US" dirty="0"/>
              <a:t>Assist with communication plan</a:t>
            </a:r>
          </a:p>
          <a:p>
            <a:r>
              <a:rPr lang="en-US" dirty="0"/>
              <a:t>Extension faculty and staff CANNOT campaign for tax levy</a:t>
            </a:r>
          </a:p>
        </p:txBody>
      </p:sp>
    </p:spTree>
    <p:extLst>
      <p:ext uri="{BB962C8B-B14F-4D97-AF65-F5344CB8AC3E}">
        <p14:creationId xmlns:p14="http://schemas.microsoft.com/office/powerpoint/2010/main" val="34195302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62DFD5-5946-478C-8B28-57F1FF6852A2}"/>
              </a:ext>
            </a:extLst>
          </p:cNvPr>
          <p:cNvSpPr>
            <a:spLocks noGrp="1"/>
          </p:cNvSpPr>
          <p:nvPr>
            <p:ph type="title"/>
          </p:nvPr>
        </p:nvSpPr>
        <p:spPr/>
        <p:txBody>
          <a:bodyPr/>
          <a:lstStyle/>
          <a:p>
            <a:pPr algn="ctr"/>
            <a:r>
              <a:rPr lang="en-US" dirty="0"/>
              <a:t>Questions?</a:t>
            </a:r>
          </a:p>
        </p:txBody>
      </p:sp>
    </p:spTree>
    <p:extLst>
      <p:ext uri="{BB962C8B-B14F-4D97-AF65-F5344CB8AC3E}">
        <p14:creationId xmlns:p14="http://schemas.microsoft.com/office/powerpoint/2010/main" val="4201375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5155F5-6E1F-2C42-9370-72B275E895B8}"/>
              </a:ext>
            </a:extLst>
          </p:cNvPr>
          <p:cNvSpPr>
            <a:spLocks noGrp="1"/>
          </p:cNvSpPr>
          <p:nvPr>
            <p:ph idx="1"/>
          </p:nvPr>
        </p:nvSpPr>
        <p:spPr>
          <a:xfrm>
            <a:off x="2012785" y="1698092"/>
            <a:ext cx="9341013" cy="3712896"/>
          </a:xfrm>
        </p:spPr>
        <p:txBody>
          <a:bodyPr/>
          <a:lstStyle/>
          <a:p>
            <a:r>
              <a:rPr lang="en-US" dirty="0"/>
              <a:t>Councils can no longer rely on county allocation as the major source of funding for local programs</a:t>
            </a:r>
          </a:p>
          <a:p>
            <a:r>
              <a:rPr lang="en-US" dirty="0"/>
              <a:t>District option puts the future of county extension programs in the council’s hands</a:t>
            </a:r>
          </a:p>
        </p:txBody>
      </p:sp>
    </p:spTree>
    <p:extLst>
      <p:ext uri="{BB962C8B-B14F-4D97-AF65-F5344CB8AC3E}">
        <p14:creationId xmlns:p14="http://schemas.microsoft.com/office/powerpoint/2010/main" val="1566361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CE15E-070A-4B19-A1B9-12D9351CF182}"/>
              </a:ext>
            </a:extLst>
          </p:cNvPr>
          <p:cNvSpPr>
            <a:spLocks noGrp="1"/>
          </p:cNvSpPr>
          <p:nvPr>
            <p:ph type="title"/>
          </p:nvPr>
        </p:nvSpPr>
        <p:spPr/>
        <p:txBody>
          <a:bodyPr/>
          <a:lstStyle/>
          <a:p>
            <a:r>
              <a:rPr lang="en-US" dirty="0"/>
              <a:t>What’s the incentive?</a:t>
            </a:r>
          </a:p>
        </p:txBody>
      </p:sp>
      <p:sp>
        <p:nvSpPr>
          <p:cNvPr id="3" name="Content Placeholder 2">
            <a:extLst>
              <a:ext uri="{FF2B5EF4-FFF2-40B4-BE49-F238E27FC236}">
                <a16:creationId xmlns:a16="http://schemas.microsoft.com/office/drawing/2014/main" id="{F28EFDD1-B22B-483F-BC4D-C5638D01E828}"/>
              </a:ext>
            </a:extLst>
          </p:cNvPr>
          <p:cNvSpPr>
            <a:spLocks noGrp="1"/>
          </p:cNvSpPr>
          <p:nvPr>
            <p:ph idx="1"/>
          </p:nvPr>
        </p:nvSpPr>
        <p:spPr>
          <a:xfrm>
            <a:off x="2012785" y="1698092"/>
            <a:ext cx="9341013" cy="3712896"/>
          </a:xfrm>
        </p:spPr>
        <p:txBody>
          <a:bodyPr/>
          <a:lstStyle/>
          <a:p>
            <a:pPr marL="0" indent="0">
              <a:buNone/>
            </a:pPr>
            <a:r>
              <a:rPr lang="en-US" dirty="0"/>
              <a:t>County can form single- or multi-county districts</a:t>
            </a:r>
          </a:p>
          <a:p>
            <a:pPr lvl="1"/>
            <a:r>
              <a:rPr lang="en-US" sz="2800" dirty="0"/>
              <a:t>Share resources</a:t>
            </a:r>
          </a:p>
          <a:p>
            <a:pPr lvl="1"/>
            <a:r>
              <a:rPr lang="en-US" sz="2800" dirty="0"/>
              <a:t>Lower costs</a:t>
            </a:r>
          </a:p>
          <a:p>
            <a:pPr lvl="1"/>
            <a:r>
              <a:rPr lang="en-US" sz="2800" dirty="0"/>
              <a:t>Possibly one office serving both counties</a:t>
            </a:r>
          </a:p>
        </p:txBody>
      </p:sp>
    </p:spTree>
    <p:extLst>
      <p:ext uri="{BB962C8B-B14F-4D97-AF65-F5344CB8AC3E}">
        <p14:creationId xmlns:p14="http://schemas.microsoft.com/office/powerpoint/2010/main" val="139513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79E60E-1729-FF48-9373-0709A2B6179C}"/>
              </a:ext>
            </a:extLst>
          </p:cNvPr>
          <p:cNvSpPr>
            <a:spLocks noGrp="1"/>
          </p:cNvSpPr>
          <p:nvPr>
            <p:ph idx="1"/>
          </p:nvPr>
        </p:nvSpPr>
        <p:spPr>
          <a:xfrm>
            <a:off x="2012785" y="1698092"/>
            <a:ext cx="9138435" cy="3712896"/>
          </a:xfrm>
        </p:spPr>
        <p:txBody>
          <a:bodyPr/>
          <a:lstStyle/>
          <a:p>
            <a:r>
              <a:rPr lang="en-US" dirty="0"/>
              <a:t>District can ask voters for a property tax levy </a:t>
            </a:r>
            <a:br>
              <a:rPr lang="en-US" dirty="0"/>
            </a:br>
            <a:r>
              <a:rPr lang="en-US" dirty="0"/>
              <a:t>to fund programming</a:t>
            </a:r>
          </a:p>
          <a:p>
            <a:pPr lvl="1"/>
            <a:r>
              <a:rPr lang="en-US" dirty="0"/>
              <a:t>Up to $0.30 per $100 assessed evaluation (local assessment only)</a:t>
            </a:r>
          </a:p>
          <a:p>
            <a:pPr lvl="1"/>
            <a:r>
              <a:rPr lang="en-US" dirty="0"/>
              <a:t>Amount should be based on a 5-year plan for the local</a:t>
            </a:r>
            <a:br>
              <a:rPr lang="en-US" dirty="0"/>
            </a:br>
            <a:r>
              <a:rPr lang="en-US" dirty="0"/>
              <a:t>MU Extension center (your council’s vision)</a:t>
            </a:r>
          </a:p>
        </p:txBody>
      </p:sp>
    </p:spTree>
    <p:extLst>
      <p:ext uri="{BB962C8B-B14F-4D97-AF65-F5344CB8AC3E}">
        <p14:creationId xmlns:p14="http://schemas.microsoft.com/office/powerpoint/2010/main" val="3549385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ED146E-32EF-AD4C-9D28-3F64D9B41C3A}"/>
              </a:ext>
            </a:extLst>
          </p:cNvPr>
          <p:cNvSpPr>
            <a:spLocks noGrp="1"/>
          </p:cNvSpPr>
          <p:nvPr>
            <p:ph idx="1"/>
          </p:nvPr>
        </p:nvSpPr>
        <p:spPr>
          <a:xfrm>
            <a:off x="2012786" y="1698092"/>
            <a:ext cx="8803898" cy="3712896"/>
          </a:xfrm>
        </p:spPr>
        <p:txBody>
          <a:bodyPr/>
          <a:lstStyle/>
          <a:p>
            <a:pPr marL="0" indent="0">
              <a:buNone/>
            </a:pPr>
            <a:r>
              <a:rPr lang="en-US" dirty="0"/>
              <a:t>County commissioners</a:t>
            </a:r>
          </a:p>
          <a:p>
            <a:pPr lvl="1"/>
            <a:r>
              <a:rPr lang="en-US" dirty="0"/>
              <a:t>If amount generated by tax levy exceeds 200% of the last three years average allocation:</a:t>
            </a:r>
          </a:p>
          <a:p>
            <a:pPr lvl="2"/>
            <a:r>
              <a:rPr lang="en-US" sz="2400" dirty="0"/>
              <a:t>Commission not required to continue funding</a:t>
            </a:r>
          </a:p>
          <a:p>
            <a:pPr lvl="2"/>
            <a:r>
              <a:rPr lang="en-US" sz="2400" dirty="0"/>
              <a:t>If tax levy passes, commission can reduce current year allocation by 33%, based on allocation</a:t>
            </a:r>
          </a:p>
        </p:txBody>
      </p:sp>
    </p:spTree>
    <p:extLst>
      <p:ext uri="{BB962C8B-B14F-4D97-AF65-F5344CB8AC3E}">
        <p14:creationId xmlns:p14="http://schemas.microsoft.com/office/powerpoint/2010/main" val="3520913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BD086-1E8E-43A6-ABD7-0EC800803C7F}"/>
              </a:ext>
            </a:extLst>
          </p:cNvPr>
          <p:cNvSpPr>
            <a:spLocks noGrp="1"/>
          </p:cNvSpPr>
          <p:nvPr>
            <p:ph type="title"/>
          </p:nvPr>
        </p:nvSpPr>
        <p:spPr>
          <a:xfrm>
            <a:off x="2012785" y="168120"/>
            <a:ext cx="10179215" cy="1361853"/>
          </a:xfrm>
        </p:spPr>
        <p:txBody>
          <a:bodyPr>
            <a:normAutofit/>
          </a:bodyPr>
          <a:lstStyle/>
          <a:p>
            <a:r>
              <a:rPr lang="en-US" sz="3600" dirty="0"/>
              <a:t>Calculating potential tax generated</a:t>
            </a:r>
          </a:p>
        </p:txBody>
      </p:sp>
      <p:sp>
        <p:nvSpPr>
          <p:cNvPr id="3" name="Content Placeholder 2">
            <a:extLst>
              <a:ext uri="{FF2B5EF4-FFF2-40B4-BE49-F238E27FC236}">
                <a16:creationId xmlns:a16="http://schemas.microsoft.com/office/drawing/2014/main" id="{2CC1E048-DDE7-4285-B12C-0368D047CC09}"/>
              </a:ext>
            </a:extLst>
          </p:cNvPr>
          <p:cNvSpPr>
            <a:spLocks noGrp="1"/>
          </p:cNvSpPr>
          <p:nvPr>
            <p:ph idx="1"/>
          </p:nvPr>
        </p:nvSpPr>
        <p:spPr>
          <a:xfrm>
            <a:off x="2012785" y="1698092"/>
            <a:ext cx="9093365" cy="4397908"/>
          </a:xfrm>
        </p:spPr>
        <p:txBody>
          <a:bodyPr/>
          <a:lstStyle/>
          <a:p>
            <a:r>
              <a:rPr lang="en-US" dirty="0"/>
              <a:t>Calculation must be done ONLY on locally assessed property</a:t>
            </a:r>
          </a:p>
          <a:p>
            <a:pPr lvl="1"/>
            <a:r>
              <a:rPr lang="en-US" b="1" dirty="0"/>
              <a:t>Centrally assessed</a:t>
            </a:r>
            <a:r>
              <a:rPr lang="en-US" dirty="0"/>
              <a:t>: Utilities, railroads, and other entities that provide services where property and equipment cross multiple counties across the state.</a:t>
            </a:r>
          </a:p>
          <a:p>
            <a:pPr lvl="1"/>
            <a:r>
              <a:rPr lang="en-US" b="1" dirty="0"/>
              <a:t>Locally assessed</a:t>
            </a:r>
            <a:r>
              <a:rPr lang="en-US" dirty="0"/>
              <a:t>: Total of personal and real property assessed at the local level</a:t>
            </a:r>
          </a:p>
          <a:p>
            <a:pPr lvl="1"/>
            <a:r>
              <a:rPr lang="en-US" dirty="0"/>
              <a:t>Locally assessed value can be obtained from the county assessor.</a:t>
            </a:r>
          </a:p>
        </p:txBody>
      </p:sp>
    </p:spTree>
    <p:extLst>
      <p:ext uri="{BB962C8B-B14F-4D97-AF65-F5344CB8AC3E}">
        <p14:creationId xmlns:p14="http://schemas.microsoft.com/office/powerpoint/2010/main" val="1583784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0C3D64-BF81-F144-B5E5-24277675E392}"/>
              </a:ext>
            </a:extLst>
          </p:cNvPr>
          <p:cNvSpPr>
            <a:spLocks noGrp="1"/>
          </p:cNvSpPr>
          <p:nvPr>
            <p:ph idx="1"/>
          </p:nvPr>
        </p:nvSpPr>
        <p:spPr/>
        <p:txBody>
          <a:bodyPr/>
          <a:lstStyle/>
          <a:p>
            <a:r>
              <a:rPr lang="en-US" dirty="0"/>
              <a:t>How tax is calculated:</a:t>
            </a:r>
          </a:p>
          <a:p>
            <a:pPr lvl="1"/>
            <a:r>
              <a:rPr lang="en-US" dirty="0"/>
              <a:t>(Total locally assessed property/100) x levy amount = Tax generated</a:t>
            </a:r>
          </a:p>
          <a:p>
            <a:pPr lvl="1"/>
            <a:r>
              <a:rPr lang="en-US" dirty="0"/>
              <a:t>Dade County levy @ $0.10 per $100</a:t>
            </a:r>
          </a:p>
          <a:p>
            <a:pPr marL="914400" lvl="2" indent="0">
              <a:buNone/>
            </a:pPr>
            <a:r>
              <a:rPr lang="en-US" dirty="0"/>
              <a:t>($103,204,850/100) x .10 = $103,205</a:t>
            </a:r>
          </a:p>
        </p:txBody>
      </p:sp>
    </p:spTree>
    <p:extLst>
      <p:ext uri="{BB962C8B-B14F-4D97-AF65-F5344CB8AC3E}">
        <p14:creationId xmlns:p14="http://schemas.microsoft.com/office/powerpoint/2010/main" val="2336932045"/>
      </p:ext>
    </p:extLst>
  </p:cSld>
  <p:clrMapOvr>
    <a:masterClrMapping/>
  </p:clrMapOvr>
</p:sld>
</file>

<file path=ppt/theme/theme1.xml><?xml version="1.0" encoding="utf-8"?>
<a:theme xmlns:a="http://schemas.openxmlformats.org/drawingml/2006/main" name="LargePlus-Wide">
  <a:themeElements>
    <a:clrScheme name="Mizzou Theme">
      <a:dk1>
        <a:srgbClr val="000000"/>
      </a:dk1>
      <a:lt1>
        <a:srgbClr val="000000"/>
      </a:lt1>
      <a:dk2>
        <a:srgbClr val="FEFFFF"/>
      </a:dk2>
      <a:lt2>
        <a:srgbClr val="FEFFFF"/>
      </a:lt2>
      <a:accent1>
        <a:srgbClr val="F4CF4B"/>
      </a:accent1>
      <a:accent2>
        <a:srgbClr val="900000"/>
      </a:accent2>
      <a:accent3>
        <a:srgbClr val="BD5B2B"/>
      </a:accent3>
      <a:accent4>
        <a:srgbClr val="69901D"/>
      </a:accent4>
      <a:accent5>
        <a:srgbClr val="1C5E90"/>
      </a:accent5>
      <a:accent6>
        <a:srgbClr val="8F8883"/>
      </a:accent6>
      <a:hlink>
        <a:srgbClr val="AB1500"/>
      </a:hlink>
      <a:folHlink>
        <a:srgbClr val="1C5E9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2C34E84D1F4B478B0EAC240B95A869" ma:contentTypeVersion="9" ma:contentTypeDescription="Create a new document." ma:contentTypeScope="" ma:versionID="f0c631412af8c65ec3786737e6a60a07">
  <xsd:schema xmlns:xsd="http://www.w3.org/2001/XMLSchema" xmlns:xs="http://www.w3.org/2001/XMLSchema" xmlns:p="http://schemas.microsoft.com/office/2006/metadata/properties" xmlns:ns3="86ed37e6-3778-4f62-b33e-224fbb4bc460" targetNamespace="http://schemas.microsoft.com/office/2006/metadata/properties" ma:root="true" ma:fieldsID="8e0e5b974d238bd83a17394e70cf9366" ns3:_="">
    <xsd:import namespace="86ed37e6-3778-4f62-b33e-224fbb4bc46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ed37e6-3778-4f62-b33e-224fbb4bc4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2E36CA4-90DE-462A-9D27-1E996CF8C3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ed37e6-3778-4f62-b33e-224fbb4bc4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75E06DA-3DA2-468C-8602-38115AFBE126}">
  <ds:schemaRefs>
    <ds:schemaRef ds:uri="http://schemas.microsoft.com/sharepoint/v3/contenttype/forms"/>
  </ds:schemaRefs>
</ds:datastoreItem>
</file>

<file path=customXml/itemProps3.xml><?xml version="1.0" encoding="utf-8"?>
<ds:datastoreItem xmlns:ds="http://schemas.openxmlformats.org/officeDocument/2006/customXml" ds:itemID="{76579195-2004-4688-83D0-F08019D5582B}">
  <ds:schemaRefs>
    <ds:schemaRef ds:uri="http://purl.org/dc/elements/1.1/"/>
    <ds:schemaRef ds:uri="http://schemas.microsoft.com/office/2006/metadata/properties"/>
    <ds:schemaRef ds:uri="86ed37e6-3778-4f62-b33e-224fbb4bc460"/>
    <ds:schemaRef ds:uri="http://www.w3.org/XML/1998/namespace"/>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LargePlus-Wide</Template>
  <TotalTime>10793</TotalTime>
  <Words>3848</Words>
  <Application>Microsoft Office PowerPoint</Application>
  <PresentationFormat>Widescreen</PresentationFormat>
  <Paragraphs>332</Paragraphs>
  <Slides>33</Slides>
  <Notes>32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9" baseType="lpstr">
      <vt:lpstr>Arial</vt:lpstr>
      <vt:lpstr>Arial Black</vt:lpstr>
      <vt:lpstr>Calibri</vt:lpstr>
      <vt:lpstr>Times New Roman</vt:lpstr>
      <vt:lpstr>LargePlus-Wide</vt:lpstr>
      <vt:lpstr>Worksheet</vt:lpstr>
      <vt:lpstr>MU Extension  District Option</vt:lpstr>
      <vt:lpstr>Why choose the district option?</vt:lpstr>
      <vt:lpstr>PowerPoint Presentation</vt:lpstr>
      <vt:lpstr>PowerPoint Presentation</vt:lpstr>
      <vt:lpstr>What’s the incentive?</vt:lpstr>
      <vt:lpstr>PowerPoint Presentation</vt:lpstr>
      <vt:lpstr>PowerPoint Presentation</vt:lpstr>
      <vt:lpstr>Calculating potential tax generated</vt:lpstr>
      <vt:lpstr>PowerPoint Presentation</vt:lpstr>
      <vt:lpstr>Tax calculations</vt:lpstr>
      <vt:lpstr>PowerPoint Presentation</vt:lpstr>
      <vt:lpstr>Form a district — single county</vt:lpstr>
      <vt:lpstr>PowerPoint Presentation</vt:lpstr>
      <vt:lpstr>Form a district — multi-county</vt:lpstr>
      <vt:lpstr>PowerPoint Presentation</vt:lpstr>
      <vt:lpstr>PowerPoint Presentation</vt:lpstr>
      <vt:lpstr>Tax levy</vt:lpstr>
      <vt:lpstr>PowerPoint Presentation</vt:lpstr>
      <vt:lpstr>PowerPoint Presentation</vt:lpstr>
      <vt:lpstr>CAMPAIGN – Develop the case or vision</vt:lpstr>
      <vt:lpstr>PowerPoint Presentation</vt:lpstr>
      <vt:lpstr>CAMPAIGN — Why should people care?</vt:lpstr>
      <vt:lpstr>PowerPoint Presentation</vt:lpstr>
      <vt:lpstr>PowerPoint Presentation</vt:lpstr>
      <vt:lpstr>CAMPAIGN — vision statement</vt:lpstr>
      <vt:lpstr>PowerPoint Presentation</vt:lpstr>
      <vt:lpstr>District role after tax</vt:lpstr>
      <vt:lpstr>PowerPoint Presentation</vt:lpstr>
      <vt:lpstr>Tax levy vote in multi-county districts</vt:lpstr>
      <vt:lpstr>Withdrawing from a multi-county district</vt:lpstr>
      <vt:lpstr>What can extension faculty and staff do?</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 Extension District Option</dc:title>
  <dc:creator>Lear, Joe K.</dc:creator>
  <cp:lastModifiedBy>Jenkins, Maureen E.</cp:lastModifiedBy>
  <cp:revision>129</cp:revision>
  <dcterms:created xsi:type="dcterms:W3CDTF">2020-04-08T15:06:03Z</dcterms:created>
  <dcterms:modified xsi:type="dcterms:W3CDTF">2020-12-04T20:18:43Z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0x010100032C34E84D1F4B478B0EAC240B95A869</vt:lpwstr>
  </property>
</Properties>
</file>